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38"/>
  </p:notesMasterIdLst>
  <p:handoutMasterIdLst>
    <p:handoutMasterId r:id="rId39"/>
  </p:handoutMasterIdLst>
  <p:sldIdLst>
    <p:sldId id="294" r:id="rId6"/>
    <p:sldId id="301" r:id="rId7"/>
    <p:sldId id="302" r:id="rId8"/>
    <p:sldId id="303" r:id="rId9"/>
    <p:sldId id="345" r:id="rId10"/>
    <p:sldId id="336" r:id="rId11"/>
    <p:sldId id="341" r:id="rId12"/>
    <p:sldId id="337" r:id="rId13"/>
    <p:sldId id="338" r:id="rId14"/>
    <p:sldId id="339" r:id="rId15"/>
    <p:sldId id="340" r:id="rId16"/>
    <p:sldId id="305" r:id="rId17"/>
    <p:sldId id="329" r:id="rId18"/>
    <p:sldId id="334" r:id="rId19"/>
    <p:sldId id="335" r:id="rId20"/>
    <p:sldId id="330" r:id="rId21"/>
    <p:sldId id="331" r:id="rId22"/>
    <p:sldId id="333" r:id="rId23"/>
    <p:sldId id="320" r:id="rId24"/>
    <p:sldId id="344" r:id="rId25"/>
    <p:sldId id="319" r:id="rId26"/>
    <p:sldId id="310" r:id="rId27"/>
    <p:sldId id="311" r:id="rId28"/>
    <p:sldId id="312" r:id="rId29"/>
    <p:sldId id="313" r:id="rId30"/>
    <p:sldId id="314" r:id="rId31"/>
    <p:sldId id="306" r:id="rId32"/>
    <p:sldId id="308" r:id="rId33"/>
    <p:sldId id="318" r:id="rId34"/>
    <p:sldId id="332" r:id="rId35"/>
    <p:sldId id="342" r:id="rId36"/>
    <p:sldId id="343" r:id="rId3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snapToObjects="1" showGuides="1">
      <p:cViewPr varScale="1">
        <p:scale>
          <a:sx n="72" d="100"/>
          <a:sy n="72" d="100"/>
        </p:scale>
        <p:origin x="978" y="1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103" d="100"/>
          <a:sy n="103" d="100"/>
        </p:scale>
        <p:origin x="331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a:t>
            </a:fld>
            <a:endParaRPr lang="en-US"/>
          </a:p>
        </p:txBody>
      </p:sp>
    </p:spTree>
    <p:extLst>
      <p:ext uri="{BB962C8B-B14F-4D97-AF65-F5344CB8AC3E}">
        <p14:creationId xmlns:p14="http://schemas.microsoft.com/office/powerpoint/2010/main" val="156958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12</a:t>
            </a:fld>
            <a:endParaRPr lang="en-US"/>
          </a:p>
        </p:txBody>
      </p:sp>
    </p:spTree>
    <p:extLst>
      <p:ext uri="{BB962C8B-B14F-4D97-AF65-F5344CB8AC3E}">
        <p14:creationId xmlns:p14="http://schemas.microsoft.com/office/powerpoint/2010/main" val="73451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13</a:t>
            </a:fld>
            <a:endParaRPr lang="en-US"/>
          </a:p>
        </p:txBody>
      </p:sp>
    </p:spTree>
    <p:extLst>
      <p:ext uri="{BB962C8B-B14F-4D97-AF65-F5344CB8AC3E}">
        <p14:creationId xmlns:p14="http://schemas.microsoft.com/office/powerpoint/2010/main" val="352878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14</a:t>
            </a:fld>
            <a:endParaRPr lang="en-US"/>
          </a:p>
        </p:txBody>
      </p:sp>
    </p:spTree>
    <p:extLst>
      <p:ext uri="{BB962C8B-B14F-4D97-AF65-F5344CB8AC3E}">
        <p14:creationId xmlns:p14="http://schemas.microsoft.com/office/powerpoint/2010/main" val="221159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15</a:t>
            </a:fld>
            <a:endParaRPr lang="en-US"/>
          </a:p>
        </p:txBody>
      </p:sp>
    </p:spTree>
    <p:extLst>
      <p:ext uri="{BB962C8B-B14F-4D97-AF65-F5344CB8AC3E}">
        <p14:creationId xmlns:p14="http://schemas.microsoft.com/office/powerpoint/2010/main" val="44349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16</a:t>
            </a:fld>
            <a:endParaRPr lang="en-US"/>
          </a:p>
        </p:txBody>
      </p:sp>
    </p:spTree>
    <p:extLst>
      <p:ext uri="{BB962C8B-B14F-4D97-AF65-F5344CB8AC3E}">
        <p14:creationId xmlns:p14="http://schemas.microsoft.com/office/powerpoint/2010/main" val="183493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17</a:t>
            </a:fld>
            <a:endParaRPr lang="en-US"/>
          </a:p>
        </p:txBody>
      </p:sp>
    </p:spTree>
    <p:extLst>
      <p:ext uri="{BB962C8B-B14F-4D97-AF65-F5344CB8AC3E}">
        <p14:creationId xmlns:p14="http://schemas.microsoft.com/office/powerpoint/2010/main" val="3086728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18</a:t>
            </a:fld>
            <a:endParaRPr lang="en-US"/>
          </a:p>
        </p:txBody>
      </p:sp>
    </p:spTree>
    <p:extLst>
      <p:ext uri="{BB962C8B-B14F-4D97-AF65-F5344CB8AC3E}">
        <p14:creationId xmlns:p14="http://schemas.microsoft.com/office/powerpoint/2010/main" val="24746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19</a:t>
            </a:fld>
            <a:endParaRPr lang="en-US"/>
          </a:p>
        </p:txBody>
      </p:sp>
    </p:spTree>
    <p:extLst>
      <p:ext uri="{BB962C8B-B14F-4D97-AF65-F5344CB8AC3E}">
        <p14:creationId xmlns:p14="http://schemas.microsoft.com/office/powerpoint/2010/main" val="4050885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21</a:t>
            </a:fld>
            <a:endParaRPr lang="en-US"/>
          </a:p>
        </p:txBody>
      </p:sp>
    </p:spTree>
    <p:extLst>
      <p:ext uri="{BB962C8B-B14F-4D97-AF65-F5344CB8AC3E}">
        <p14:creationId xmlns:p14="http://schemas.microsoft.com/office/powerpoint/2010/main" val="223763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22</a:t>
            </a:fld>
            <a:endParaRPr lang="en-US"/>
          </a:p>
        </p:txBody>
      </p:sp>
    </p:spTree>
    <p:extLst>
      <p:ext uri="{BB962C8B-B14F-4D97-AF65-F5344CB8AC3E}">
        <p14:creationId xmlns:p14="http://schemas.microsoft.com/office/powerpoint/2010/main" val="129234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a:t>
            </a:fld>
            <a:endParaRPr lang="en-US"/>
          </a:p>
        </p:txBody>
      </p:sp>
    </p:spTree>
    <p:extLst>
      <p:ext uri="{BB962C8B-B14F-4D97-AF65-F5344CB8AC3E}">
        <p14:creationId xmlns:p14="http://schemas.microsoft.com/office/powerpoint/2010/main" val="315880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23</a:t>
            </a:fld>
            <a:endParaRPr lang="en-US"/>
          </a:p>
        </p:txBody>
      </p:sp>
    </p:spTree>
    <p:extLst>
      <p:ext uri="{BB962C8B-B14F-4D97-AF65-F5344CB8AC3E}">
        <p14:creationId xmlns:p14="http://schemas.microsoft.com/office/powerpoint/2010/main" val="47215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24</a:t>
            </a:fld>
            <a:endParaRPr lang="en-US"/>
          </a:p>
        </p:txBody>
      </p:sp>
    </p:spTree>
    <p:extLst>
      <p:ext uri="{BB962C8B-B14F-4D97-AF65-F5344CB8AC3E}">
        <p14:creationId xmlns:p14="http://schemas.microsoft.com/office/powerpoint/2010/main" val="393908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25</a:t>
            </a:fld>
            <a:endParaRPr lang="en-US"/>
          </a:p>
        </p:txBody>
      </p:sp>
    </p:spTree>
    <p:extLst>
      <p:ext uri="{BB962C8B-B14F-4D97-AF65-F5344CB8AC3E}">
        <p14:creationId xmlns:p14="http://schemas.microsoft.com/office/powerpoint/2010/main" val="131569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26</a:t>
            </a:fld>
            <a:endParaRPr lang="en-US"/>
          </a:p>
        </p:txBody>
      </p:sp>
    </p:spTree>
    <p:extLst>
      <p:ext uri="{BB962C8B-B14F-4D97-AF65-F5344CB8AC3E}">
        <p14:creationId xmlns:p14="http://schemas.microsoft.com/office/powerpoint/2010/main" val="1804817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27</a:t>
            </a:fld>
            <a:endParaRPr lang="en-US"/>
          </a:p>
        </p:txBody>
      </p:sp>
    </p:spTree>
    <p:extLst>
      <p:ext uri="{BB962C8B-B14F-4D97-AF65-F5344CB8AC3E}">
        <p14:creationId xmlns:p14="http://schemas.microsoft.com/office/powerpoint/2010/main" val="18078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28</a:t>
            </a:fld>
            <a:endParaRPr lang="en-US"/>
          </a:p>
        </p:txBody>
      </p:sp>
    </p:spTree>
    <p:extLst>
      <p:ext uri="{BB962C8B-B14F-4D97-AF65-F5344CB8AC3E}">
        <p14:creationId xmlns:p14="http://schemas.microsoft.com/office/powerpoint/2010/main" val="975699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29</a:t>
            </a:fld>
            <a:endParaRPr lang="en-US"/>
          </a:p>
        </p:txBody>
      </p:sp>
    </p:spTree>
    <p:extLst>
      <p:ext uri="{BB962C8B-B14F-4D97-AF65-F5344CB8AC3E}">
        <p14:creationId xmlns:p14="http://schemas.microsoft.com/office/powerpoint/2010/main" val="321462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3</a:t>
            </a:fld>
            <a:endParaRPr lang="en-US"/>
          </a:p>
        </p:txBody>
      </p:sp>
    </p:spTree>
    <p:extLst>
      <p:ext uri="{BB962C8B-B14F-4D97-AF65-F5344CB8AC3E}">
        <p14:creationId xmlns:p14="http://schemas.microsoft.com/office/powerpoint/2010/main" val="223050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4</a:t>
            </a:fld>
            <a:endParaRPr lang="en-US"/>
          </a:p>
        </p:txBody>
      </p:sp>
    </p:spTree>
    <p:extLst>
      <p:ext uri="{BB962C8B-B14F-4D97-AF65-F5344CB8AC3E}">
        <p14:creationId xmlns:p14="http://schemas.microsoft.com/office/powerpoint/2010/main" val="317672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5</a:t>
            </a:fld>
            <a:endParaRPr lang="en-US"/>
          </a:p>
        </p:txBody>
      </p:sp>
    </p:spTree>
    <p:extLst>
      <p:ext uri="{BB962C8B-B14F-4D97-AF65-F5344CB8AC3E}">
        <p14:creationId xmlns:p14="http://schemas.microsoft.com/office/powerpoint/2010/main" val="288128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6</a:t>
            </a:fld>
            <a:endParaRPr lang="en-US"/>
          </a:p>
        </p:txBody>
      </p:sp>
    </p:spTree>
    <p:extLst>
      <p:ext uri="{BB962C8B-B14F-4D97-AF65-F5344CB8AC3E}">
        <p14:creationId xmlns:p14="http://schemas.microsoft.com/office/powerpoint/2010/main" val="135572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8</a:t>
            </a:fld>
            <a:endParaRPr lang="en-US"/>
          </a:p>
        </p:txBody>
      </p:sp>
    </p:spTree>
    <p:extLst>
      <p:ext uri="{BB962C8B-B14F-4D97-AF65-F5344CB8AC3E}">
        <p14:creationId xmlns:p14="http://schemas.microsoft.com/office/powerpoint/2010/main" val="187194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9</a:t>
            </a:fld>
            <a:endParaRPr lang="en-US"/>
          </a:p>
        </p:txBody>
      </p:sp>
    </p:spTree>
    <p:extLst>
      <p:ext uri="{BB962C8B-B14F-4D97-AF65-F5344CB8AC3E}">
        <p14:creationId xmlns:p14="http://schemas.microsoft.com/office/powerpoint/2010/main" val="314947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10</a:t>
            </a:fld>
            <a:endParaRPr lang="en-US"/>
          </a:p>
        </p:txBody>
      </p:sp>
    </p:spTree>
    <p:extLst>
      <p:ext uri="{BB962C8B-B14F-4D97-AF65-F5344CB8AC3E}">
        <p14:creationId xmlns:p14="http://schemas.microsoft.com/office/powerpoint/2010/main" val="1741792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100" smtClean="0">
                <a:solidFill>
                  <a:srgbClr val="004C97"/>
                </a:solidFill>
                <a:latin typeface="Helvetica" charset="0"/>
                <a:cs typeface="ＭＳ Ｐゴシック" charset="0"/>
              </a:defRPr>
            </a:lvl1pPr>
          </a:lstStyle>
          <a:p>
            <a:pPr>
              <a:defRPr/>
            </a:pPr>
            <a:r>
              <a:rPr lang="en-US"/>
              <a:t>20-Feb-18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EPC | Engineering Promotion Process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20-Feb-18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EPC | Engineering Promotion Process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20-Feb-18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EPC | Engineering Promotion Process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20-Feb-18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EPC | Engineering Promotion Process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20-Feb-18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EPC | Engineering Promotion Process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20-Feb-18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EPC | Engineering Promotion Process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20-Feb-18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EPC | Engineering Promotion Process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engineering.fnal.gov/ep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Engineering Promotion Committee Co-Chairs	</a:t>
            </a:r>
          </a:p>
          <a:p>
            <a:r>
              <a:rPr lang="en-US" dirty="0"/>
              <a:t>4</a:t>
            </a:r>
            <a:r>
              <a:rPr lang="en-US" baseline="30000" dirty="0"/>
              <a:t>th</a:t>
            </a:r>
            <a:r>
              <a:rPr lang="en-US" dirty="0"/>
              <a:t> Annual All Engineers Retreat</a:t>
            </a:r>
          </a:p>
          <a:p>
            <a:r>
              <a:rPr lang="en-US" dirty="0"/>
              <a:t>20 February 2018</a:t>
            </a:r>
          </a:p>
          <a:p>
            <a:endParaRPr lang="en-US" dirty="0"/>
          </a:p>
        </p:txBody>
      </p:sp>
      <p:sp>
        <p:nvSpPr>
          <p:cNvPr id="3" name="Text Placeholder 2"/>
          <p:cNvSpPr>
            <a:spLocks noGrp="1"/>
          </p:cNvSpPr>
          <p:nvPr>
            <p:ph type="body" sz="quarter" idx="11"/>
          </p:nvPr>
        </p:nvSpPr>
        <p:spPr/>
        <p:txBody>
          <a:bodyPr>
            <a:noAutofit/>
          </a:bodyPr>
          <a:lstStyle/>
          <a:p>
            <a:r>
              <a:rPr lang="en-US" dirty="0"/>
              <a:t>The Engineering Promotion Process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76CED-6D79-430E-8E36-315FDDA02EED}"/>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57DDD3B7-ADE8-40CE-A25D-51EFCB0C34BF}"/>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F82DC72A-BA3D-4CD0-8D45-DBD26FCDC4B5}"/>
              </a:ext>
            </a:extLst>
          </p:cNvPr>
          <p:cNvSpPr>
            <a:spLocks noGrp="1"/>
          </p:cNvSpPr>
          <p:nvPr>
            <p:ph type="sldNum" sz="quarter" idx="12"/>
          </p:nvPr>
        </p:nvSpPr>
        <p:spPr/>
        <p:txBody>
          <a:bodyPr/>
          <a:lstStyle/>
          <a:p>
            <a:pPr>
              <a:defRPr/>
            </a:pPr>
            <a:fld id="{148C009B-CB69-E04A-B9B3-34B26D69E9CF}" type="slidenum">
              <a:rPr lang="en-US" smtClean="0"/>
              <a:pPr>
                <a:defRPr/>
              </a:pPr>
              <a:t>10</a:t>
            </a:fld>
            <a:endParaRPr lang="en-US" dirty="0"/>
          </a:p>
        </p:txBody>
      </p:sp>
      <p:pic>
        <p:nvPicPr>
          <p:cNvPr id="6" name="Picture 5">
            <a:extLst>
              <a:ext uri="{FF2B5EF4-FFF2-40B4-BE49-F238E27FC236}">
                <a16:creationId xmlns:a16="http://schemas.microsoft.com/office/drawing/2014/main" id="{0237EE82-CC91-433E-8AEB-6EEC001E0134}"/>
              </a:ext>
            </a:extLst>
          </p:cNvPr>
          <p:cNvPicPr>
            <a:picLocks noChangeAspect="1"/>
          </p:cNvPicPr>
          <p:nvPr/>
        </p:nvPicPr>
        <p:blipFill>
          <a:blip r:embed="rId3"/>
          <a:stretch>
            <a:fillRect/>
          </a:stretch>
        </p:blipFill>
        <p:spPr>
          <a:xfrm>
            <a:off x="357561" y="113562"/>
            <a:ext cx="8434754" cy="6116557"/>
          </a:xfrm>
          <a:prstGeom prst="rect">
            <a:avLst/>
          </a:prstGeom>
        </p:spPr>
      </p:pic>
      <p:sp>
        <p:nvSpPr>
          <p:cNvPr id="5" name="TextBox 4">
            <a:extLst>
              <a:ext uri="{FF2B5EF4-FFF2-40B4-BE49-F238E27FC236}">
                <a16:creationId xmlns:a16="http://schemas.microsoft.com/office/drawing/2014/main" id="{0E8C96FF-5700-4FE5-BD24-F414A311EC5B}"/>
              </a:ext>
            </a:extLst>
          </p:cNvPr>
          <p:cNvSpPr txBox="1"/>
          <p:nvPr/>
        </p:nvSpPr>
        <p:spPr>
          <a:xfrm>
            <a:off x="6573078" y="967409"/>
            <a:ext cx="1901674" cy="523220"/>
          </a:xfrm>
          <a:prstGeom prst="rect">
            <a:avLst/>
          </a:prstGeom>
          <a:noFill/>
        </p:spPr>
        <p:txBody>
          <a:bodyPr wrap="none" rtlCol="0">
            <a:spAutoFit/>
          </a:bodyPr>
          <a:lstStyle/>
          <a:p>
            <a:r>
              <a:rPr lang="en-US" sz="1400" dirty="0">
                <a:solidFill>
                  <a:schemeClr val="accent6">
                    <a:lumMod val="50000"/>
                  </a:schemeClr>
                </a:solidFill>
              </a:rPr>
              <a:t>Total Female Engineers </a:t>
            </a:r>
          </a:p>
          <a:p>
            <a:r>
              <a:rPr lang="en-US" sz="1400" dirty="0">
                <a:solidFill>
                  <a:schemeClr val="accent6">
                    <a:lumMod val="50000"/>
                  </a:schemeClr>
                </a:solidFill>
              </a:rPr>
              <a:t>in 2017: 23</a:t>
            </a:r>
          </a:p>
        </p:txBody>
      </p:sp>
    </p:spTree>
    <p:extLst>
      <p:ext uri="{BB962C8B-B14F-4D97-AF65-F5344CB8AC3E}">
        <p14:creationId xmlns:p14="http://schemas.microsoft.com/office/powerpoint/2010/main" val="317041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AD0EA-DDDC-4370-905B-E33F4E3E5EF7}"/>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EA08B897-FB23-4DDD-8F6B-46C399944355}"/>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1DDD1B74-6ACF-45BC-9E7B-6B164B55BA02}"/>
              </a:ext>
            </a:extLst>
          </p:cNvPr>
          <p:cNvSpPr>
            <a:spLocks noGrp="1"/>
          </p:cNvSpPr>
          <p:nvPr>
            <p:ph type="sldNum" sz="quarter" idx="12"/>
          </p:nvPr>
        </p:nvSpPr>
        <p:spPr/>
        <p:txBody>
          <a:bodyPr/>
          <a:lstStyle/>
          <a:p>
            <a:pPr>
              <a:defRPr/>
            </a:pPr>
            <a:fld id="{148C009B-CB69-E04A-B9B3-34B26D69E9CF}" type="slidenum">
              <a:rPr lang="en-US" smtClean="0"/>
              <a:pPr>
                <a:defRPr/>
              </a:pPr>
              <a:t>11</a:t>
            </a:fld>
            <a:endParaRPr lang="en-US" dirty="0"/>
          </a:p>
        </p:txBody>
      </p:sp>
      <p:pic>
        <p:nvPicPr>
          <p:cNvPr id="9" name="Picture 8">
            <a:extLst>
              <a:ext uri="{FF2B5EF4-FFF2-40B4-BE49-F238E27FC236}">
                <a16:creationId xmlns:a16="http://schemas.microsoft.com/office/drawing/2014/main" id="{B8F8AB63-5557-477C-8B62-F5904FCBECA0}"/>
              </a:ext>
            </a:extLst>
          </p:cNvPr>
          <p:cNvPicPr>
            <a:picLocks noChangeAspect="1"/>
          </p:cNvPicPr>
          <p:nvPr/>
        </p:nvPicPr>
        <p:blipFill>
          <a:blip r:embed="rId2"/>
          <a:stretch>
            <a:fillRect/>
          </a:stretch>
        </p:blipFill>
        <p:spPr>
          <a:xfrm>
            <a:off x="345834" y="104714"/>
            <a:ext cx="8458200" cy="6149930"/>
          </a:xfrm>
          <a:prstGeom prst="rect">
            <a:avLst/>
          </a:prstGeom>
        </p:spPr>
      </p:pic>
      <p:sp>
        <p:nvSpPr>
          <p:cNvPr id="5" name="TextBox 4">
            <a:extLst>
              <a:ext uri="{FF2B5EF4-FFF2-40B4-BE49-F238E27FC236}">
                <a16:creationId xmlns:a16="http://schemas.microsoft.com/office/drawing/2014/main" id="{1E7BB15D-C489-4C6E-BCE3-5C7C5D110C30}"/>
              </a:ext>
            </a:extLst>
          </p:cNvPr>
          <p:cNvSpPr txBox="1"/>
          <p:nvPr/>
        </p:nvSpPr>
        <p:spPr>
          <a:xfrm>
            <a:off x="6493565" y="808383"/>
            <a:ext cx="184731" cy="461665"/>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54FF93DB-6943-4601-A358-CC885E1FF0FE}"/>
              </a:ext>
            </a:extLst>
          </p:cNvPr>
          <p:cNvSpPr txBox="1"/>
          <p:nvPr/>
        </p:nvSpPr>
        <p:spPr>
          <a:xfrm>
            <a:off x="5950226" y="792994"/>
            <a:ext cx="3092347" cy="954107"/>
          </a:xfrm>
          <a:prstGeom prst="rect">
            <a:avLst/>
          </a:prstGeom>
          <a:noFill/>
        </p:spPr>
        <p:txBody>
          <a:bodyPr wrap="square" rtlCol="0">
            <a:spAutoFit/>
          </a:bodyPr>
          <a:lstStyle/>
          <a:p>
            <a:r>
              <a:rPr lang="en-US" sz="1400" dirty="0">
                <a:solidFill>
                  <a:schemeClr val="accent6">
                    <a:lumMod val="50000"/>
                  </a:schemeClr>
                </a:solidFill>
              </a:rPr>
              <a:t>Total URM Engineers in 2017: </a:t>
            </a:r>
          </a:p>
          <a:p>
            <a:pPr marL="285750" indent="-285750">
              <a:buFont typeface="Arial" panose="020B0604020202020204" pitchFamily="34" charset="0"/>
              <a:buChar char="•"/>
            </a:pPr>
            <a:r>
              <a:rPr lang="en-US" sz="1400" dirty="0">
                <a:solidFill>
                  <a:schemeClr val="accent6">
                    <a:lumMod val="50000"/>
                  </a:schemeClr>
                </a:solidFill>
              </a:rPr>
              <a:t>Asian (Non Hispanic or Latino)  = 33</a:t>
            </a:r>
          </a:p>
          <a:p>
            <a:pPr marL="285750" indent="-285750">
              <a:buFont typeface="Arial" panose="020B0604020202020204" pitchFamily="34" charset="0"/>
              <a:buChar char="•"/>
            </a:pPr>
            <a:r>
              <a:rPr lang="en-US" sz="1400" dirty="0">
                <a:solidFill>
                  <a:schemeClr val="accent6">
                    <a:lumMod val="50000"/>
                  </a:schemeClr>
                </a:solidFill>
              </a:rPr>
              <a:t>Black or African American = 5</a:t>
            </a:r>
          </a:p>
          <a:p>
            <a:pPr marL="285750" indent="-285750">
              <a:buFont typeface="Arial" panose="020B0604020202020204" pitchFamily="34" charset="0"/>
              <a:buChar char="•"/>
            </a:pPr>
            <a:r>
              <a:rPr lang="en-US" sz="1400" dirty="0">
                <a:solidFill>
                  <a:schemeClr val="accent6">
                    <a:lumMod val="50000"/>
                  </a:schemeClr>
                </a:solidFill>
              </a:rPr>
              <a:t>Hispanic or Latino = 11</a:t>
            </a:r>
          </a:p>
        </p:txBody>
      </p:sp>
    </p:spTree>
    <p:extLst>
      <p:ext uri="{BB962C8B-B14F-4D97-AF65-F5344CB8AC3E}">
        <p14:creationId xmlns:p14="http://schemas.microsoft.com/office/powerpoint/2010/main" val="130219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47139-0203-4C23-9B65-79CB18975BE7}"/>
              </a:ext>
            </a:extLst>
          </p:cNvPr>
          <p:cNvSpPr>
            <a:spLocks noGrp="1"/>
          </p:cNvSpPr>
          <p:nvPr>
            <p:ph idx="1"/>
          </p:nvPr>
        </p:nvSpPr>
        <p:spPr/>
        <p:txBody>
          <a:bodyPr>
            <a:normAutofit lnSpcReduction="10000"/>
          </a:bodyPr>
          <a:lstStyle/>
          <a:p>
            <a:pPr marL="0" indent="0" algn="ctr">
              <a:buNone/>
            </a:pPr>
            <a:r>
              <a:rPr lang="en-US" dirty="0">
                <a:cs typeface="Helvetica"/>
              </a:rPr>
              <a:t>A link to this policy is </a:t>
            </a:r>
            <a:r>
              <a:rPr lang="en-US" dirty="0"/>
              <a:t>on Engineering at Fermilab website:</a:t>
            </a:r>
            <a:endParaRPr lang="en-US" sz="3600" dirty="0">
              <a:hlinkClick r:id="rId3"/>
            </a:endParaRPr>
          </a:p>
          <a:p>
            <a:pPr marL="0" indent="0" algn="ctr">
              <a:buNone/>
            </a:pPr>
            <a:r>
              <a:rPr lang="en-US" sz="3800" b="1" dirty="0">
                <a:hlinkClick r:id="rId3"/>
              </a:rPr>
              <a:t>http://engineering.fnal.gov/epc</a:t>
            </a:r>
            <a:endParaRPr lang="en-US" sz="3800" b="1" dirty="0"/>
          </a:p>
          <a:p>
            <a:pPr marL="0" indent="0" algn="ctr">
              <a:buNone/>
            </a:pPr>
            <a:endParaRPr lang="en-US" dirty="0">
              <a:cs typeface="Helvetica"/>
            </a:endParaRPr>
          </a:p>
          <a:p>
            <a:pPr marL="0" indent="0">
              <a:buNone/>
            </a:pPr>
            <a:r>
              <a:rPr lang="en-US" dirty="0">
                <a:cs typeface="Helvetica"/>
              </a:rPr>
              <a:t>The Engineering Promotion Policy describes:</a:t>
            </a:r>
          </a:p>
          <a:p>
            <a:r>
              <a:rPr lang="en-US" dirty="0">
                <a:cs typeface="Helvetica"/>
              </a:rPr>
              <a:t>Engineering Job Titles / Classification</a:t>
            </a:r>
          </a:p>
          <a:p>
            <a:r>
              <a:rPr lang="en-US" dirty="0">
                <a:cs typeface="Helvetica"/>
              </a:rPr>
              <a:t>Procedures, Checklists, Required Documents</a:t>
            </a:r>
          </a:p>
          <a:p>
            <a:r>
              <a:rPr lang="en-US" dirty="0">
                <a:cs typeface="Helvetica"/>
              </a:rPr>
              <a:t>Competitive vs Non-Competitive Promotions</a:t>
            </a:r>
          </a:p>
          <a:p>
            <a:r>
              <a:rPr lang="en-US" dirty="0">
                <a:cs typeface="Helvetica"/>
              </a:rPr>
              <a:t>Roles and Responsibilities</a:t>
            </a:r>
          </a:p>
          <a:p>
            <a:r>
              <a:rPr lang="en-US" dirty="0">
                <a:cs typeface="Helvetica"/>
              </a:rPr>
              <a:t>Job / Performance Criteria</a:t>
            </a:r>
          </a:p>
          <a:p>
            <a:pPr marL="0" indent="0">
              <a:buNone/>
            </a:pPr>
            <a:endParaRPr lang="en-US" dirty="0">
              <a:cs typeface="Helvetica"/>
            </a:endParaRPr>
          </a:p>
          <a:p>
            <a:pPr marL="0" indent="0">
              <a:buNone/>
            </a:pPr>
            <a:r>
              <a:rPr lang="en-US" sz="2000" dirty="0">
                <a:cs typeface="Helvetica"/>
              </a:rPr>
              <a:t>Engineering Associate (EA) and Engineering Physicist (EP) promotions are managed by WDRS policy</a:t>
            </a:r>
          </a:p>
        </p:txBody>
      </p:sp>
      <p:sp>
        <p:nvSpPr>
          <p:cNvPr id="3" name="Title 2">
            <a:extLst>
              <a:ext uri="{FF2B5EF4-FFF2-40B4-BE49-F238E27FC236}">
                <a16:creationId xmlns:a16="http://schemas.microsoft.com/office/drawing/2014/main" id="{43CB8C93-A85B-4A02-8B9B-CED78D44A079}"/>
              </a:ext>
            </a:extLst>
          </p:cNvPr>
          <p:cNvSpPr>
            <a:spLocks noGrp="1"/>
          </p:cNvSpPr>
          <p:nvPr>
            <p:ph type="title"/>
          </p:nvPr>
        </p:nvSpPr>
        <p:spPr/>
        <p:txBody>
          <a:bodyPr/>
          <a:lstStyle/>
          <a:p>
            <a:r>
              <a:rPr lang="en-US" dirty="0"/>
              <a:t>Engineering Promotion Policy</a:t>
            </a:r>
          </a:p>
        </p:txBody>
      </p:sp>
      <p:sp>
        <p:nvSpPr>
          <p:cNvPr id="4" name="Date Placeholder 3">
            <a:extLst>
              <a:ext uri="{FF2B5EF4-FFF2-40B4-BE49-F238E27FC236}">
                <a16:creationId xmlns:a16="http://schemas.microsoft.com/office/drawing/2014/main" id="{5B1BF356-BCCE-4F25-9559-2D4739222B41}"/>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0A0E0B14-9AA1-42D0-9CBF-88D94FD59F4E}"/>
              </a:ext>
            </a:extLst>
          </p:cNvPr>
          <p:cNvSpPr>
            <a:spLocks noGrp="1"/>
          </p:cNvSpPr>
          <p:nvPr>
            <p:ph type="ftr" sz="quarter" idx="3"/>
          </p:nvPr>
        </p:nvSpPr>
        <p:spPr/>
        <p:txBody>
          <a:bodyPr/>
          <a:lstStyle/>
          <a:p>
            <a:pPr>
              <a:defRPr/>
            </a:pPr>
            <a:r>
              <a:rPr lang="en-US" dirty="0"/>
              <a:t>EPC | Engineering Promotion Process</a:t>
            </a:r>
            <a:endParaRPr lang="en-US" b="1" dirty="0"/>
          </a:p>
        </p:txBody>
      </p:sp>
      <p:sp>
        <p:nvSpPr>
          <p:cNvPr id="6" name="Slide Number Placeholder 5">
            <a:extLst>
              <a:ext uri="{FF2B5EF4-FFF2-40B4-BE49-F238E27FC236}">
                <a16:creationId xmlns:a16="http://schemas.microsoft.com/office/drawing/2014/main" id="{FB46A39C-1B46-4688-8AEB-FD0194D80DA8}"/>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360498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668E0-A496-4401-B460-BAD1DA5F1174}"/>
              </a:ext>
            </a:extLst>
          </p:cNvPr>
          <p:cNvSpPr>
            <a:spLocks noGrp="1"/>
          </p:cNvSpPr>
          <p:nvPr>
            <p:ph idx="1"/>
          </p:nvPr>
        </p:nvSpPr>
        <p:spPr>
          <a:xfrm>
            <a:off x="228600" y="1274415"/>
            <a:ext cx="2748840" cy="4756498"/>
          </a:xfrm>
        </p:spPr>
        <p:txBody>
          <a:bodyPr/>
          <a:lstStyle/>
          <a:p>
            <a:pPr marL="0" indent="0">
              <a:buNone/>
            </a:pPr>
            <a:r>
              <a:rPr lang="en-US" b="1" dirty="0"/>
              <a:t>Competitive</a:t>
            </a:r>
          </a:p>
          <a:p>
            <a:r>
              <a:rPr lang="en-US" dirty="0"/>
              <a:t>Internal posting</a:t>
            </a:r>
          </a:p>
          <a:p>
            <a:r>
              <a:rPr lang="en-US" dirty="0"/>
              <a:t>More flexible funding options</a:t>
            </a:r>
          </a:p>
          <a:p>
            <a:r>
              <a:rPr lang="en-US" dirty="0"/>
              <a:t>Process managed by WDRS not EPC</a:t>
            </a:r>
          </a:p>
          <a:p>
            <a:r>
              <a:rPr lang="en-US" dirty="0"/>
              <a:t>See Policy section 4.2 for details</a:t>
            </a:r>
          </a:p>
          <a:p>
            <a:endParaRPr lang="en-US" dirty="0"/>
          </a:p>
          <a:p>
            <a:endParaRPr lang="en-US" dirty="0"/>
          </a:p>
        </p:txBody>
      </p:sp>
      <p:sp>
        <p:nvSpPr>
          <p:cNvPr id="3" name="Title 2">
            <a:extLst>
              <a:ext uri="{FF2B5EF4-FFF2-40B4-BE49-F238E27FC236}">
                <a16:creationId xmlns:a16="http://schemas.microsoft.com/office/drawing/2014/main" id="{D499B00B-C7E4-4C54-AA68-7FC0D2CDF4B4}"/>
              </a:ext>
            </a:extLst>
          </p:cNvPr>
          <p:cNvSpPr>
            <a:spLocks noGrp="1"/>
          </p:cNvSpPr>
          <p:nvPr>
            <p:ph type="title"/>
          </p:nvPr>
        </p:nvSpPr>
        <p:spPr/>
        <p:txBody>
          <a:bodyPr/>
          <a:lstStyle/>
          <a:p>
            <a:r>
              <a:rPr lang="en-US" dirty="0"/>
              <a:t>Promotion Types</a:t>
            </a:r>
          </a:p>
        </p:txBody>
      </p:sp>
      <p:sp>
        <p:nvSpPr>
          <p:cNvPr id="4" name="Date Placeholder 3">
            <a:extLst>
              <a:ext uri="{FF2B5EF4-FFF2-40B4-BE49-F238E27FC236}">
                <a16:creationId xmlns:a16="http://schemas.microsoft.com/office/drawing/2014/main" id="{7651B48A-43B7-4248-BFEC-A27E2FDFFFCA}"/>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2DB2C5B7-FE2C-41CF-B139-775986C73D29}"/>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BC1D6C63-A771-4CA2-850B-416EDA2AFF05}"/>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7" name="Picture 6">
            <a:extLst>
              <a:ext uri="{FF2B5EF4-FFF2-40B4-BE49-F238E27FC236}">
                <a16:creationId xmlns:a16="http://schemas.microsoft.com/office/drawing/2014/main" id="{B86B7268-6FD6-482D-B71D-3C6FA12C9DD0}"/>
              </a:ext>
            </a:extLst>
          </p:cNvPr>
          <p:cNvPicPr>
            <a:picLocks noChangeAspect="1"/>
          </p:cNvPicPr>
          <p:nvPr/>
        </p:nvPicPr>
        <p:blipFill>
          <a:blip r:embed="rId3"/>
          <a:stretch>
            <a:fillRect/>
          </a:stretch>
        </p:blipFill>
        <p:spPr>
          <a:xfrm>
            <a:off x="3253950" y="1808869"/>
            <a:ext cx="2550254" cy="3687589"/>
          </a:xfrm>
          <a:prstGeom prst="rect">
            <a:avLst/>
          </a:prstGeom>
        </p:spPr>
      </p:pic>
      <p:sp>
        <p:nvSpPr>
          <p:cNvPr id="8" name="Content Placeholder 1">
            <a:extLst>
              <a:ext uri="{FF2B5EF4-FFF2-40B4-BE49-F238E27FC236}">
                <a16:creationId xmlns:a16="http://schemas.microsoft.com/office/drawing/2014/main" id="{169571D7-25C6-4A09-88D6-3E8C06B08E38}"/>
              </a:ext>
            </a:extLst>
          </p:cNvPr>
          <p:cNvSpPr txBox="1">
            <a:spLocks/>
          </p:cNvSpPr>
          <p:nvPr/>
        </p:nvSpPr>
        <p:spPr>
          <a:xfrm>
            <a:off x="6080715" y="1262863"/>
            <a:ext cx="2670401" cy="410537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Non-Competitive</a:t>
            </a:r>
          </a:p>
          <a:p>
            <a:r>
              <a:rPr lang="en-US" dirty="0"/>
              <a:t>Historically most promotions happen this way</a:t>
            </a:r>
          </a:p>
          <a:p>
            <a:r>
              <a:rPr lang="en-US" dirty="0"/>
              <a:t>Fund allocation limited by DOE</a:t>
            </a:r>
          </a:p>
          <a:p>
            <a:r>
              <a:rPr lang="en-US" dirty="0"/>
              <a:t>EPC / WDRS process</a:t>
            </a:r>
          </a:p>
        </p:txBody>
      </p:sp>
    </p:spTree>
    <p:extLst>
      <p:ext uri="{BB962C8B-B14F-4D97-AF65-F5344CB8AC3E}">
        <p14:creationId xmlns:p14="http://schemas.microsoft.com/office/powerpoint/2010/main" val="333421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cs typeface="Helvetica"/>
              </a:rPr>
              <a:t>What does the N-C process look like for a Division Head?</a:t>
            </a:r>
          </a:p>
          <a:p>
            <a:r>
              <a:rPr lang="en-US" dirty="0">
                <a:cs typeface="Helvetica"/>
              </a:rPr>
              <a:t>Receive sorted list time-in-grade from WDRS (January)</a:t>
            </a:r>
          </a:p>
          <a:p>
            <a:r>
              <a:rPr lang="en-US" dirty="0">
                <a:cs typeface="Helvetica"/>
              </a:rPr>
              <a:t>Receive memo from EPC (January)</a:t>
            </a:r>
          </a:p>
          <a:p>
            <a:r>
              <a:rPr lang="en-US" dirty="0">
                <a:cs typeface="Helvetica"/>
              </a:rPr>
              <a:t>Consult with Department Heads and Group Leaders</a:t>
            </a:r>
          </a:p>
          <a:p>
            <a:pPr lvl="1"/>
            <a:r>
              <a:rPr lang="en-US" dirty="0">
                <a:cs typeface="Helvetica"/>
              </a:rPr>
              <a:t>Evaluate division needs, resources, funds available</a:t>
            </a:r>
          </a:p>
          <a:p>
            <a:pPr lvl="1"/>
            <a:r>
              <a:rPr lang="en-US" dirty="0">
                <a:cs typeface="Helvetica"/>
              </a:rPr>
              <a:t>Competitive / Non-Competitive</a:t>
            </a:r>
          </a:p>
          <a:p>
            <a:r>
              <a:rPr lang="en-US" dirty="0">
                <a:cs typeface="Helvetica"/>
              </a:rPr>
              <a:t>Statement/Letter to approve funding for promotions</a:t>
            </a:r>
          </a:p>
          <a:p>
            <a:r>
              <a:rPr lang="en-US" dirty="0">
                <a:cs typeface="Helvetica"/>
              </a:rPr>
              <a:t>Work with WDRS to put package together (June 20</a:t>
            </a:r>
            <a:r>
              <a:rPr lang="en-US" baseline="30000" dirty="0">
                <a:cs typeface="Helvetica"/>
              </a:rPr>
              <a:t>th</a:t>
            </a:r>
            <a:r>
              <a:rPr lang="en-US" dirty="0">
                <a:cs typeface="Helvetica"/>
              </a:rPr>
              <a:t>)</a:t>
            </a:r>
          </a:p>
          <a:p>
            <a:pPr lvl="1"/>
            <a:r>
              <a:rPr lang="en-US" dirty="0">
                <a:cs typeface="Helvetica"/>
              </a:rPr>
              <a:t>Optional: write letter of recommendation</a:t>
            </a:r>
          </a:p>
          <a:p>
            <a:pPr lvl="1"/>
            <a:r>
              <a:rPr lang="en-US" dirty="0">
                <a:cs typeface="Helvetica"/>
              </a:rPr>
              <a:t>Checklist is in the policy</a:t>
            </a:r>
          </a:p>
          <a:p>
            <a:r>
              <a:rPr lang="en-US" dirty="0">
                <a:cs typeface="Helvetica"/>
              </a:rPr>
              <a:t>Wait for recommendation from EPC Selection Committee and WDRS (July/August)</a:t>
            </a:r>
          </a:p>
        </p:txBody>
      </p:sp>
      <p:sp>
        <p:nvSpPr>
          <p:cNvPr id="3" name="Title 2"/>
          <p:cNvSpPr>
            <a:spLocks noGrp="1"/>
          </p:cNvSpPr>
          <p:nvPr>
            <p:ph type="title"/>
          </p:nvPr>
        </p:nvSpPr>
        <p:spPr/>
        <p:txBody>
          <a:bodyPr/>
          <a:lstStyle/>
          <a:p>
            <a:r>
              <a:rPr lang="en-US">
                <a:cs typeface="Helvetica"/>
              </a:rPr>
              <a:t>Promotion Perspectives: Division Head</a:t>
            </a:r>
          </a:p>
        </p:txBody>
      </p:sp>
      <p:sp>
        <p:nvSpPr>
          <p:cNvPr id="4" name="Date Placeholder 3"/>
          <p:cNvSpPr>
            <a:spLocks noGrp="1"/>
          </p:cNvSpPr>
          <p:nvPr>
            <p:ph type="dt" sz="half" idx="2"/>
          </p:nvPr>
        </p:nvSpPr>
        <p:spPr/>
        <p:txBody>
          <a:bodyPr/>
          <a:lstStyle/>
          <a:p>
            <a:pPr>
              <a:defRPr/>
            </a:pPr>
            <a:r>
              <a:rPr lang="en-US"/>
              <a:t>20-Feb-18</a:t>
            </a:r>
            <a:endParaRPr lang="en-US" dirty="0"/>
          </a:p>
        </p:txBody>
      </p:sp>
      <p:sp>
        <p:nvSpPr>
          <p:cNvPr id="5" name="Footer Placeholder 4"/>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255305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cs typeface="Helvetica"/>
              </a:rPr>
              <a:t>What does the N-C process look like for a Department Head or Group Leader?</a:t>
            </a:r>
          </a:p>
          <a:p>
            <a:r>
              <a:rPr lang="en-US" dirty="0">
                <a:cs typeface="Helvetica"/>
              </a:rPr>
              <a:t>Contacted by Division Head</a:t>
            </a:r>
          </a:p>
          <a:p>
            <a:r>
              <a:rPr lang="en-US" dirty="0">
                <a:cs typeface="Helvetica"/>
              </a:rPr>
              <a:t>Consult with Division Head, Group Leaders, Supervisors</a:t>
            </a:r>
          </a:p>
          <a:p>
            <a:r>
              <a:rPr lang="en-US" dirty="0">
                <a:cs typeface="Helvetica"/>
              </a:rPr>
              <a:t>Recommend individuals for promotion</a:t>
            </a:r>
          </a:p>
          <a:p>
            <a:r>
              <a:rPr lang="en-US" dirty="0">
                <a:cs typeface="Helvetica"/>
              </a:rPr>
              <a:t>Required: write letter of recommendation (June 20</a:t>
            </a:r>
            <a:r>
              <a:rPr lang="en-US" baseline="30000" dirty="0">
                <a:cs typeface="Helvetica"/>
              </a:rPr>
              <a:t>th</a:t>
            </a:r>
            <a:r>
              <a:rPr lang="en-US" dirty="0">
                <a:cs typeface="Helvetica"/>
              </a:rPr>
              <a:t>)</a:t>
            </a:r>
          </a:p>
          <a:p>
            <a:endParaRPr lang="en-US" dirty="0">
              <a:cs typeface="Helvetica"/>
            </a:endParaRPr>
          </a:p>
          <a:p>
            <a:pPr marL="0" indent="0">
              <a:buNone/>
            </a:pPr>
            <a:endParaRPr lang="en-US" dirty="0">
              <a:cs typeface="Helvetica"/>
            </a:endParaRPr>
          </a:p>
        </p:txBody>
      </p:sp>
      <p:sp>
        <p:nvSpPr>
          <p:cNvPr id="3" name="Title 2"/>
          <p:cNvSpPr>
            <a:spLocks noGrp="1"/>
          </p:cNvSpPr>
          <p:nvPr>
            <p:ph type="title"/>
          </p:nvPr>
        </p:nvSpPr>
        <p:spPr/>
        <p:txBody>
          <a:bodyPr/>
          <a:lstStyle/>
          <a:p>
            <a:r>
              <a:rPr lang="en-US" dirty="0">
                <a:cs typeface="Helvetica"/>
              </a:rPr>
              <a:t>Promotion Perspectives: Department Head</a:t>
            </a:r>
          </a:p>
        </p:txBody>
      </p:sp>
      <p:sp>
        <p:nvSpPr>
          <p:cNvPr id="4" name="Date Placeholder 3"/>
          <p:cNvSpPr>
            <a:spLocks noGrp="1"/>
          </p:cNvSpPr>
          <p:nvPr>
            <p:ph type="dt" sz="half" idx="2"/>
          </p:nvPr>
        </p:nvSpPr>
        <p:spPr/>
        <p:txBody>
          <a:bodyPr/>
          <a:lstStyle/>
          <a:p>
            <a:pPr>
              <a:defRPr/>
            </a:pPr>
            <a:r>
              <a:rPr lang="en-US"/>
              <a:t>20-Feb-18</a:t>
            </a:r>
            <a:endParaRPr lang="en-US" dirty="0"/>
          </a:p>
        </p:txBody>
      </p:sp>
      <p:sp>
        <p:nvSpPr>
          <p:cNvPr id="5" name="Footer Placeholder 4"/>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35375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668E0-A496-4401-B460-BAD1DA5F1174}"/>
              </a:ext>
            </a:extLst>
          </p:cNvPr>
          <p:cNvSpPr>
            <a:spLocks noGrp="1"/>
          </p:cNvSpPr>
          <p:nvPr>
            <p:ph idx="1"/>
          </p:nvPr>
        </p:nvSpPr>
        <p:spPr/>
        <p:txBody>
          <a:bodyPr/>
          <a:lstStyle/>
          <a:p>
            <a:r>
              <a:rPr lang="en-US" b="1" dirty="0"/>
              <a:t>What does the N-C process look like for a Supervisor?</a:t>
            </a:r>
          </a:p>
          <a:p>
            <a:r>
              <a:rPr lang="en-US" dirty="0">
                <a:cs typeface="Helvetica"/>
              </a:rPr>
              <a:t>Work with </a:t>
            </a:r>
            <a:r>
              <a:rPr lang="en-US" dirty="0"/>
              <a:t>Dept. Head and/or Group Leader recommend individuals for promotion </a:t>
            </a:r>
          </a:p>
          <a:p>
            <a:r>
              <a:rPr lang="en-US" dirty="0"/>
              <a:t>Optional: write letter of recommendation </a:t>
            </a:r>
          </a:p>
          <a:p>
            <a:r>
              <a:rPr lang="en-US" dirty="0"/>
              <a:t>Approach others to write letters of recommendation</a:t>
            </a:r>
          </a:p>
          <a:p>
            <a:r>
              <a:rPr lang="en-US" dirty="0">
                <a:cs typeface="Helvetica"/>
              </a:rPr>
              <a:t>Suggest ask employee for </a:t>
            </a:r>
            <a:r>
              <a:rPr lang="en-US" dirty="0"/>
              <a:t>updated resume or list of accomplishments, project work, etc.</a:t>
            </a:r>
          </a:p>
          <a:p>
            <a:endParaRPr lang="en-US" dirty="0"/>
          </a:p>
          <a:p>
            <a:endParaRPr lang="en-US" dirty="0"/>
          </a:p>
        </p:txBody>
      </p:sp>
      <p:sp>
        <p:nvSpPr>
          <p:cNvPr id="3" name="Title 2">
            <a:extLst>
              <a:ext uri="{FF2B5EF4-FFF2-40B4-BE49-F238E27FC236}">
                <a16:creationId xmlns:a16="http://schemas.microsoft.com/office/drawing/2014/main" id="{D499B00B-C7E4-4C54-AA68-7FC0D2CDF4B4}"/>
              </a:ext>
            </a:extLst>
          </p:cNvPr>
          <p:cNvSpPr>
            <a:spLocks noGrp="1"/>
          </p:cNvSpPr>
          <p:nvPr>
            <p:ph type="title"/>
          </p:nvPr>
        </p:nvSpPr>
        <p:spPr/>
        <p:txBody>
          <a:bodyPr/>
          <a:lstStyle/>
          <a:p>
            <a:r>
              <a:rPr lang="en-US" dirty="0"/>
              <a:t>Promotion Perspectives: Supervisor</a:t>
            </a:r>
          </a:p>
        </p:txBody>
      </p:sp>
      <p:sp>
        <p:nvSpPr>
          <p:cNvPr id="4" name="Date Placeholder 3">
            <a:extLst>
              <a:ext uri="{FF2B5EF4-FFF2-40B4-BE49-F238E27FC236}">
                <a16:creationId xmlns:a16="http://schemas.microsoft.com/office/drawing/2014/main" id="{7651B48A-43B7-4248-BFEC-A27E2FDFFFCA}"/>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2DB2C5B7-FE2C-41CF-B139-775986C73D29}"/>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BC1D6C63-A771-4CA2-850B-416EDA2AFF05}"/>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75117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668E0-A496-4401-B460-BAD1DA5F1174}"/>
              </a:ext>
            </a:extLst>
          </p:cNvPr>
          <p:cNvSpPr>
            <a:spLocks noGrp="1"/>
          </p:cNvSpPr>
          <p:nvPr>
            <p:ph idx="1"/>
          </p:nvPr>
        </p:nvSpPr>
        <p:spPr/>
        <p:txBody>
          <a:bodyPr/>
          <a:lstStyle/>
          <a:p>
            <a:r>
              <a:rPr lang="en-US" b="1" dirty="0">
                <a:cs typeface="Helvetica"/>
              </a:rPr>
              <a:t>Finally, what </a:t>
            </a:r>
            <a:r>
              <a:rPr lang="en-US" b="1" dirty="0"/>
              <a:t>does the N-C process look like for YOU?</a:t>
            </a:r>
          </a:p>
          <a:p>
            <a:r>
              <a:rPr lang="en-US" b="1" dirty="0">
                <a:cs typeface="Helvetica"/>
              </a:rPr>
              <a:t>How can you help this process along?</a:t>
            </a:r>
          </a:p>
          <a:p>
            <a:r>
              <a:rPr lang="en-US" dirty="0"/>
              <a:t>Market Yourself!</a:t>
            </a:r>
          </a:p>
          <a:p>
            <a:pPr lvl="1"/>
            <a:r>
              <a:rPr lang="en-US" dirty="0"/>
              <a:t>Degrees, awards, publications, talks, etc.</a:t>
            </a:r>
          </a:p>
          <a:p>
            <a:pPr lvl="1"/>
            <a:r>
              <a:rPr lang="en-US" dirty="0"/>
              <a:t>Project and Volunteer work</a:t>
            </a:r>
          </a:p>
          <a:p>
            <a:pPr lvl="1"/>
            <a:r>
              <a:rPr lang="en-US" dirty="0"/>
              <a:t>Update resume or online profile (LinkedIn, etc.)</a:t>
            </a:r>
          </a:p>
          <a:p>
            <a:pPr lvl="1"/>
            <a:r>
              <a:rPr lang="en-US" dirty="0"/>
              <a:t>Upload resume / update profile in Workday</a:t>
            </a:r>
          </a:p>
          <a:p>
            <a:r>
              <a:rPr lang="en-US" dirty="0"/>
              <a:t>Discuss with supervisor during performance review</a:t>
            </a:r>
          </a:p>
          <a:p>
            <a:pPr lvl="1"/>
            <a:r>
              <a:rPr lang="en-US" dirty="0"/>
              <a:t>Share with supervisor list of co-workers who can speak of performance </a:t>
            </a:r>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D499B00B-C7E4-4C54-AA68-7FC0D2CDF4B4}"/>
              </a:ext>
            </a:extLst>
          </p:cNvPr>
          <p:cNvSpPr>
            <a:spLocks noGrp="1"/>
          </p:cNvSpPr>
          <p:nvPr>
            <p:ph type="title"/>
          </p:nvPr>
        </p:nvSpPr>
        <p:spPr/>
        <p:txBody>
          <a:bodyPr/>
          <a:lstStyle/>
          <a:p>
            <a:r>
              <a:rPr lang="en-US" dirty="0"/>
              <a:t>Promotion Perspectives: EMPLOYEE</a:t>
            </a:r>
          </a:p>
        </p:txBody>
      </p:sp>
      <p:sp>
        <p:nvSpPr>
          <p:cNvPr id="4" name="Date Placeholder 3">
            <a:extLst>
              <a:ext uri="{FF2B5EF4-FFF2-40B4-BE49-F238E27FC236}">
                <a16:creationId xmlns:a16="http://schemas.microsoft.com/office/drawing/2014/main" id="{7651B48A-43B7-4248-BFEC-A27E2FDFFFCA}"/>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2DB2C5B7-FE2C-41CF-B139-775986C73D29}"/>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BC1D6C63-A771-4CA2-850B-416EDA2AFF05}"/>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873517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668E0-A496-4401-B460-BAD1DA5F1174}"/>
              </a:ext>
            </a:extLst>
          </p:cNvPr>
          <p:cNvSpPr>
            <a:spLocks noGrp="1"/>
          </p:cNvSpPr>
          <p:nvPr>
            <p:ph idx="1"/>
          </p:nvPr>
        </p:nvSpPr>
        <p:spPr/>
        <p:txBody>
          <a:bodyPr/>
          <a:lstStyle/>
          <a:p>
            <a:pPr marL="0" indent="0">
              <a:buNone/>
            </a:pPr>
            <a:r>
              <a:rPr lang="en-US" b="1" dirty="0"/>
              <a:t>Serve on an EPC Selection Committee</a:t>
            </a:r>
          </a:p>
          <a:p>
            <a:r>
              <a:rPr lang="en-US" dirty="0"/>
              <a:t>Meets once or twice to review promotion package</a:t>
            </a:r>
          </a:p>
          <a:p>
            <a:r>
              <a:rPr lang="en-US" dirty="0"/>
              <a:t>Check conflict of interest</a:t>
            </a:r>
          </a:p>
          <a:p>
            <a:r>
              <a:rPr lang="en-US" dirty="0"/>
              <a:t>Check Engineer grade level</a:t>
            </a:r>
          </a:p>
          <a:p>
            <a:pPr lvl="1"/>
            <a:r>
              <a:rPr lang="en-US" dirty="0"/>
              <a:t>Must be at or above level being considered</a:t>
            </a:r>
          </a:p>
          <a:p>
            <a:r>
              <a:rPr lang="en-US" dirty="0"/>
              <a:t>Selection Committee consists of:</a:t>
            </a:r>
          </a:p>
          <a:p>
            <a:pPr lvl="1"/>
            <a:r>
              <a:rPr lang="en-US" dirty="0"/>
              <a:t>EPC Co-Chair(s)</a:t>
            </a:r>
          </a:p>
          <a:p>
            <a:pPr lvl="1"/>
            <a:r>
              <a:rPr lang="en-US" dirty="0"/>
              <a:t>WDRS staff</a:t>
            </a:r>
          </a:p>
          <a:p>
            <a:pPr lvl="1"/>
            <a:r>
              <a:rPr lang="en-US" dirty="0"/>
              <a:t>Typically 3 other Engineers</a:t>
            </a:r>
          </a:p>
          <a:p>
            <a:pPr lvl="1"/>
            <a:r>
              <a:rPr lang="en-US" dirty="0"/>
              <a:t>Optional: Supervisor(s)</a:t>
            </a:r>
          </a:p>
          <a:p>
            <a:endParaRPr lang="en-US" dirty="0"/>
          </a:p>
          <a:p>
            <a:endParaRPr lang="en-US" dirty="0"/>
          </a:p>
        </p:txBody>
      </p:sp>
      <p:sp>
        <p:nvSpPr>
          <p:cNvPr id="3" name="Title 2">
            <a:extLst>
              <a:ext uri="{FF2B5EF4-FFF2-40B4-BE49-F238E27FC236}">
                <a16:creationId xmlns:a16="http://schemas.microsoft.com/office/drawing/2014/main" id="{D499B00B-C7E4-4C54-AA68-7FC0D2CDF4B4}"/>
              </a:ext>
            </a:extLst>
          </p:cNvPr>
          <p:cNvSpPr>
            <a:spLocks noGrp="1"/>
          </p:cNvSpPr>
          <p:nvPr>
            <p:ph type="title"/>
          </p:nvPr>
        </p:nvSpPr>
        <p:spPr/>
        <p:txBody>
          <a:bodyPr/>
          <a:lstStyle/>
          <a:p>
            <a:r>
              <a:rPr lang="en-US" dirty="0"/>
              <a:t>Promotion Perspectives: EMPLOYEE</a:t>
            </a:r>
          </a:p>
        </p:txBody>
      </p:sp>
      <p:sp>
        <p:nvSpPr>
          <p:cNvPr id="4" name="Date Placeholder 3">
            <a:extLst>
              <a:ext uri="{FF2B5EF4-FFF2-40B4-BE49-F238E27FC236}">
                <a16:creationId xmlns:a16="http://schemas.microsoft.com/office/drawing/2014/main" id="{7651B48A-43B7-4248-BFEC-A27E2FDFFFCA}"/>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2DB2C5B7-FE2C-41CF-B139-775986C73D29}"/>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BC1D6C63-A771-4CA2-850B-416EDA2AFF05}"/>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28169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4B740-E831-4F2B-B06A-7D67399845D9}"/>
              </a:ext>
            </a:extLst>
          </p:cNvPr>
          <p:cNvSpPr>
            <a:spLocks noGrp="1"/>
          </p:cNvSpPr>
          <p:nvPr>
            <p:ph idx="1"/>
          </p:nvPr>
        </p:nvSpPr>
        <p:spPr/>
        <p:txBody>
          <a:bodyPr>
            <a:normAutofit fontScale="92500" lnSpcReduction="10000"/>
          </a:bodyPr>
          <a:lstStyle/>
          <a:p>
            <a:r>
              <a:rPr lang="en-US" dirty="0"/>
              <a:t>Guided by Engineering Promotion Policy</a:t>
            </a:r>
          </a:p>
          <a:p>
            <a:pPr lvl="1"/>
            <a:r>
              <a:rPr lang="en-US" dirty="0"/>
              <a:t>Process is managed by Chief Engineer and a Director-appointed selection committee</a:t>
            </a:r>
          </a:p>
          <a:p>
            <a:pPr lvl="1"/>
            <a:r>
              <a:rPr lang="en-US" dirty="0"/>
              <a:t>Requirements of Appendix A of the Engineering Promotion Policy</a:t>
            </a:r>
          </a:p>
          <a:p>
            <a:r>
              <a:rPr lang="en-US" dirty="0"/>
              <a:t>Components of promotion packages:</a:t>
            </a:r>
          </a:p>
          <a:p>
            <a:pPr lvl="1"/>
            <a:r>
              <a:rPr lang="en-US" dirty="0"/>
              <a:t>A letter of recommendation from the Department Head citing examples of actions that are described in the various engineering title classifications of Appendix A of the Engineering Promotion Policy</a:t>
            </a:r>
          </a:p>
          <a:p>
            <a:pPr lvl="1"/>
            <a:r>
              <a:rPr lang="en-US" dirty="0"/>
              <a:t>A minimum of two additional letters of recommendation from internal and/or external experts who are familiar with the work of the individual and citing specific examples of the candidate's role on the design efforts and/or projects</a:t>
            </a:r>
          </a:p>
          <a:p>
            <a:pPr lvl="1"/>
            <a:r>
              <a:rPr lang="en-US" dirty="0"/>
              <a:t>Copy of the candidate’s three most recent performance reviews </a:t>
            </a:r>
          </a:p>
          <a:p>
            <a:pPr lvl="1"/>
            <a:r>
              <a:rPr lang="en-US" dirty="0"/>
              <a:t>Statement from the Division Head approving the promotion request </a:t>
            </a:r>
          </a:p>
          <a:p>
            <a:pPr lvl="1"/>
            <a:r>
              <a:rPr lang="en-US" dirty="0"/>
              <a:t>Updated résumé</a:t>
            </a:r>
          </a:p>
        </p:txBody>
      </p:sp>
      <p:sp>
        <p:nvSpPr>
          <p:cNvPr id="3" name="Title 2">
            <a:extLst>
              <a:ext uri="{FF2B5EF4-FFF2-40B4-BE49-F238E27FC236}">
                <a16:creationId xmlns:a16="http://schemas.microsoft.com/office/drawing/2014/main" id="{8C505BB2-1E36-48DC-8405-D49075597763}"/>
              </a:ext>
            </a:extLst>
          </p:cNvPr>
          <p:cNvSpPr>
            <a:spLocks noGrp="1"/>
          </p:cNvSpPr>
          <p:nvPr>
            <p:ph type="title"/>
          </p:nvPr>
        </p:nvSpPr>
        <p:spPr/>
        <p:txBody>
          <a:bodyPr/>
          <a:lstStyle/>
          <a:p>
            <a:r>
              <a:rPr lang="en-US" dirty="0"/>
              <a:t>Senior Principal Engineer Promotion Process</a:t>
            </a:r>
          </a:p>
        </p:txBody>
      </p:sp>
      <p:sp>
        <p:nvSpPr>
          <p:cNvPr id="4" name="Date Placeholder 3">
            <a:extLst>
              <a:ext uri="{FF2B5EF4-FFF2-40B4-BE49-F238E27FC236}">
                <a16:creationId xmlns:a16="http://schemas.microsoft.com/office/drawing/2014/main" id="{BBE4AE86-9A2D-4E6F-BB59-A1FD268B8494}"/>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34170452-49DA-4CDA-94DA-B733F8628EE6}"/>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E7E2E4D7-2688-4FA0-B37C-AA0C60FB52CB}"/>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60072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2C95E-10CD-4D2F-AC20-30E72B0B9C57}"/>
              </a:ext>
            </a:extLst>
          </p:cNvPr>
          <p:cNvSpPr>
            <a:spLocks noGrp="1"/>
          </p:cNvSpPr>
          <p:nvPr>
            <p:ph idx="1"/>
          </p:nvPr>
        </p:nvSpPr>
        <p:spPr>
          <a:xfrm>
            <a:off x="222250" y="971550"/>
            <a:ext cx="8672513" cy="5059363"/>
          </a:xfrm>
        </p:spPr>
        <p:txBody>
          <a:bodyPr/>
          <a:lstStyle/>
          <a:p>
            <a:r>
              <a:rPr lang="en-US" dirty="0"/>
              <a:t>Review the 2017 Promotions</a:t>
            </a:r>
          </a:p>
          <a:p>
            <a:r>
              <a:rPr lang="en-US" dirty="0"/>
              <a:t>Engineering Promotion Policy</a:t>
            </a:r>
          </a:p>
          <a:p>
            <a:r>
              <a:rPr lang="en-US" dirty="0"/>
              <a:t>Process Overview / Promotion Perspectives</a:t>
            </a:r>
          </a:p>
          <a:p>
            <a:r>
              <a:rPr lang="en-US" dirty="0"/>
              <a:t>Senior Principal Engineer Promotion</a:t>
            </a:r>
          </a:p>
          <a:p>
            <a:r>
              <a:rPr lang="en-US" dirty="0"/>
              <a:t>Engineering Title Classifications</a:t>
            </a:r>
          </a:p>
          <a:p>
            <a:r>
              <a:rPr lang="en-US" dirty="0"/>
              <a:t>What’s Ahead for 2018</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C9E1F348-BDA9-40FF-AB37-8A154B3B451F}"/>
              </a:ext>
            </a:extLst>
          </p:cNvPr>
          <p:cNvSpPr>
            <a:spLocks noGrp="1"/>
          </p:cNvSpPr>
          <p:nvPr>
            <p:ph type="title"/>
          </p:nvPr>
        </p:nvSpPr>
        <p:spPr/>
        <p:txBody>
          <a:bodyPr/>
          <a:lstStyle/>
          <a:p>
            <a:r>
              <a:rPr lang="en-US" dirty="0"/>
              <a:t>Agenda</a:t>
            </a:r>
          </a:p>
        </p:txBody>
      </p:sp>
      <p:sp>
        <p:nvSpPr>
          <p:cNvPr id="4" name="Date Placeholder 3">
            <a:extLst>
              <a:ext uri="{FF2B5EF4-FFF2-40B4-BE49-F238E27FC236}">
                <a16:creationId xmlns:a16="http://schemas.microsoft.com/office/drawing/2014/main" id="{7FD312EC-13C1-4828-BE6A-25722718FAC2}"/>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E7D19B3D-47D1-4C80-B6A0-0557F3E70437}"/>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A9958D29-60EB-44E7-A56B-138C9FC10504}"/>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47467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01F54-7A97-4312-AFD1-A6D6E227103B}"/>
              </a:ext>
            </a:extLst>
          </p:cNvPr>
          <p:cNvSpPr>
            <a:spLocks noGrp="1"/>
          </p:cNvSpPr>
          <p:nvPr>
            <p:ph idx="1"/>
          </p:nvPr>
        </p:nvSpPr>
        <p:spPr/>
        <p:txBody>
          <a:bodyPr>
            <a:normAutofit fontScale="92500" lnSpcReduction="20000"/>
          </a:bodyPr>
          <a:lstStyle/>
          <a:p>
            <a:pPr marL="0" indent="0">
              <a:buNone/>
            </a:pPr>
            <a:r>
              <a:rPr lang="en-US" dirty="0"/>
              <a:t>The purpose of the promotion package is to cite examples of design efforts or projects in which the candidate has been involved.   These would exemplify technical ability or leadership activities at the new engineering level.  Examples could include:</a:t>
            </a:r>
          </a:p>
          <a:p>
            <a:pPr lvl="1"/>
            <a:r>
              <a:rPr lang="en-US" dirty="0"/>
              <a:t>Authored engineering notes</a:t>
            </a:r>
          </a:p>
          <a:p>
            <a:pPr lvl="1"/>
            <a:r>
              <a:rPr lang="en-US" dirty="0"/>
              <a:t>Top level drawings</a:t>
            </a:r>
          </a:p>
          <a:p>
            <a:pPr lvl="1"/>
            <a:r>
              <a:rPr lang="en-US" dirty="0"/>
              <a:t>Technical papers</a:t>
            </a:r>
          </a:p>
          <a:p>
            <a:pPr lvl="1"/>
            <a:r>
              <a:rPr lang="en-US" dirty="0"/>
              <a:t>Published papers</a:t>
            </a:r>
          </a:p>
          <a:p>
            <a:pPr lvl="1"/>
            <a:r>
              <a:rPr lang="en-US" dirty="0"/>
              <a:t>Patents or copyrights</a:t>
            </a:r>
          </a:p>
          <a:p>
            <a:pPr lvl="1"/>
            <a:r>
              <a:rPr lang="en-US" dirty="0"/>
              <a:t>Policies</a:t>
            </a:r>
          </a:p>
          <a:p>
            <a:pPr lvl="1"/>
            <a:r>
              <a:rPr lang="en-US" dirty="0"/>
              <a:t>Procedures</a:t>
            </a:r>
          </a:p>
          <a:p>
            <a:pPr lvl="1"/>
            <a:r>
              <a:rPr lang="en-US" dirty="0"/>
              <a:t>Supervisory role</a:t>
            </a:r>
          </a:p>
          <a:p>
            <a:pPr lvl="1"/>
            <a:r>
              <a:rPr lang="en-US" dirty="0"/>
              <a:t>Project milestones accomplished as a result of the candidate's leadership</a:t>
            </a:r>
          </a:p>
          <a:p>
            <a:pPr lvl="1"/>
            <a:r>
              <a:rPr lang="en-US" dirty="0"/>
              <a:t>Presentations from milestone project reviews</a:t>
            </a:r>
          </a:p>
          <a:p>
            <a:pPr lvl="1"/>
            <a:r>
              <a:rPr lang="en-US" dirty="0"/>
              <a:t>Committee assignments</a:t>
            </a:r>
          </a:p>
          <a:p>
            <a:pPr lvl="1"/>
            <a:r>
              <a:rPr lang="en-US" dirty="0"/>
              <a:t>Other Engineering / Leadership documentation</a:t>
            </a:r>
          </a:p>
          <a:p>
            <a:endParaRPr lang="en-US" dirty="0"/>
          </a:p>
        </p:txBody>
      </p:sp>
      <p:sp>
        <p:nvSpPr>
          <p:cNvPr id="3" name="Title 2">
            <a:extLst>
              <a:ext uri="{FF2B5EF4-FFF2-40B4-BE49-F238E27FC236}">
                <a16:creationId xmlns:a16="http://schemas.microsoft.com/office/drawing/2014/main" id="{70D3A437-728B-40FC-91B3-7F29E2AD3CDA}"/>
              </a:ext>
            </a:extLst>
          </p:cNvPr>
          <p:cNvSpPr>
            <a:spLocks noGrp="1"/>
          </p:cNvSpPr>
          <p:nvPr>
            <p:ph type="title"/>
          </p:nvPr>
        </p:nvSpPr>
        <p:spPr/>
        <p:txBody>
          <a:bodyPr/>
          <a:lstStyle/>
          <a:p>
            <a:r>
              <a:rPr lang="en-US" dirty="0"/>
              <a:t>Senior Principal Engineer Promotion Process</a:t>
            </a:r>
          </a:p>
        </p:txBody>
      </p:sp>
      <p:sp>
        <p:nvSpPr>
          <p:cNvPr id="4" name="Date Placeholder 3">
            <a:extLst>
              <a:ext uri="{FF2B5EF4-FFF2-40B4-BE49-F238E27FC236}">
                <a16:creationId xmlns:a16="http://schemas.microsoft.com/office/drawing/2014/main" id="{9BEF0A56-EE3E-4883-AD43-DC6B00ADFB17}"/>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54361B5D-C02D-4C8C-BCC8-DE88F75504A7}"/>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8EA47591-6943-4C2D-808E-626CB0F9DAFF}"/>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99424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741DD2-60D7-4EA2-AF42-6143F4B56471}"/>
              </a:ext>
            </a:extLst>
          </p:cNvPr>
          <p:cNvSpPr>
            <a:spLocks noGrp="1"/>
          </p:cNvSpPr>
          <p:nvPr>
            <p:ph idx="1"/>
          </p:nvPr>
        </p:nvSpPr>
        <p:spPr/>
        <p:txBody>
          <a:bodyPr/>
          <a:lstStyle/>
          <a:p>
            <a:r>
              <a:rPr lang="en-US" dirty="0"/>
              <a:t>The following slides are just a brief snapshot</a:t>
            </a:r>
          </a:p>
          <a:p>
            <a:r>
              <a:rPr lang="en-US" dirty="0"/>
              <a:t>Names (“Senior Engineer”) preferred over numbers (E3)</a:t>
            </a:r>
          </a:p>
          <a:p>
            <a:pPr lvl="1"/>
            <a:r>
              <a:rPr lang="en-US" dirty="0"/>
              <a:t>Better match to industry trends</a:t>
            </a:r>
          </a:p>
          <a:p>
            <a:r>
              <a:rPr lang="en-US" dirty="0"/>
              <a:t>Acknowledge there are two paths/tracks:</a:t>
            </a:r>
          </a:p>
          <a:p>
            <a:pPr lvl="1"/>
            <a:r>
              <a:rPr lang="en-US" dirty="0"/>
              <a:t>Managerial Expertise</a:t>
            </a:r>
          </a:p>
          <a:p>
            <a:pPr lvl="1"/>
            <a:r>
              <a:rPr lang="en-US" dirty="0"/>
              <a:t>Technical Excellence</a:t>
            </a:r>
          </a:p>
          <a:p>
            <a:pPr lvl="1"/>
            <a:r>
              <a:rPr lang="en-US" dirty="0"/>
              <a:t>“May supervise…”</a:t>
            </a:r>
          </a:p>
          <a:p>
            <a:r>
              <a:rPr lang="en-US" b="1" dirty="0"/>
              <a:t>Appendix A = Engineering Title Classifications (14 pages)</a:t>
            </a:r>
          </a:p>
          <a:p>
            <a:r>
              <a:rPr lang="en-US" b="1" dirty="0"/>
              <a:t>Appendix B = Engineering Job Grid Family (3 pages)</a:t>
            </a:r>
          </a:p>
          <a:p>
            <a:pPr lvl="1"/>
            <a:endParaRPr lang="en-US" dirty="0"/>
          </a:p>
        </p:txBody>
      </p:sp>
      <p:sp>
        <p:nvSpPr>
          <p:cNvPr id="3" name="Title 2">
            <a:extLst>
              <a:ext uri="{FF2B5EF4-FFF2-40B4-BE49-F238E27FC236}">
                <a16:creationId xmlns:a16="http://schemas.microsoft.com/office/drawing/2014/main" id="{82F46F07-C5BD-4E33-8441-ED608632EED4}"/>
              </a:ext>
            </a:extLst>
          </p:cNvPr>
          <p:cNvSpPr>
            <a:spLocks noGrp="1"/>
          </p:cNvSpPr>
          <p:nvPr>
            <p:ph type="title"/>
          </p:nvPr>
        </p:nvSpPr>
        <p:spPr/>
        <p:txBody>
          <a:bodyPr/>
          <a:lstStyle/>
          <a:p>
            <a:r>
              <a:rPr lang="en-US" dirty="0"/>
              <a:t>Engineering Title Classifications</a:t>
            </a:r>
          </a:p>
        </p:txBody>
      </p:sp>
      <p:sp>
        <p:nvSpPr>
          <p:cNvPr id="4" name="Date Placeholder 3">
            <a:extLst>
              <a:ext uri="{FF2B5EF4-FFF2-40B4-BE49-F238E27FC236}">
                <a16:creationId xmlns:a16="http://schemas.microsoft.com/office/drawing/2014/main" id="{76F6A5FC-9A4F-4946-92F9-00DEF5042606}"/>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6D01FA85-466B-4D9E-9B85-3D77E96F0B6C}"/>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CAB6A313-44C7-4480-A842-71CBA1DDF37B}"/>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319017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336C4-A977-43AB-BA9B-508CDF09E2DC}"/>
              </a:ext>
            </a:extLst>
          </p:cNvPr>
          <p:cNvSpPr>
            <a:spLocks noGrp="1"/>
          </p:cNvSpPr>
          <p:nvPr>
            <p:ph idx="1"/>
          </p:nvPr>
        </p:nvSpPr>
        <p:spPr/>
        <p:txBody>
          <a:bodyPr/>
          <a:lstStyle/>
          <a:p>
            <a:r>
              <a:rPr lang="en-US" dirty="0"/>
              <a:t>Entry level to intermediate level.</a:t>
            </a:r>
          </a:p>
          <a:p>
            <a:r>
              <a:rPr lang="en-US" dirty="0"/>
              <a:t>This is the initial level within the engineering job family.</a:t>
            </a:r>
          </a:p>
          <a:p>
            <a:r>
              <a:rPr lang="en-US" dirty="0"/>
              <a:t>Entry level engineers with an engineering degree from an accredited institution will perform assignments requiring knowledge and application of basic engineering principals.</a:t>
            </a:r>
          </a:p>
          <a:p>
            <a:r>
              <a:rPr lang="en-US" dirty="0"/>
              <a:t>An entry level engineer may require guidance on design, codes, standards, and laboratory functions or requirements from their supervisor and more senior engineers.</a:t>
            </a:r>
          </a:p>
          <a:p>
            <a:endParaRPr lang="en-US" dirty="0"/>
          </a:p>
        </p:txBody>
      </p:sp>
      <p:sp>
        <p:nvSpPr>
          <p:cNvPr id="3" name="Title 2">
            <a:extLst>
              <a:ext uri="{FF2B5EF4-FFF2-40B4-BE49-F238E27FC236}">
                <a16:creationId xmlns:a16="http://schemas.microsoft.com/office/drawing/2014/main" id="{886BC750-DFE7-4B51-B636-407457145A28}"/>
              </a:ext>
            </a:extLst>
          </p:cNvPr>
          <p:cNvSpPr>
            <a:spLocks noGrp="1"/>
          </p:cNvSpPr>
          <p:nvPr>
            <p:ph type="title"/>
          </p:nvPr>
        </p:nvSpPr>
        <p:spPr/>
        <p:txBody>
          <a:bodyPr/>
          <a:lstStyle/>
          <a:p>
            <a:r>
              <a:rPr lang="en-US" dirty="0"/>
              <a:t>Engineer (E1)</a:t>
            </a:r>
          </a:p>
        </p:txBody>
      </p:sp>
      <p:sp>
        <p:nvSpPr>
          <p:cNvPr id="4" name="Date Placeholder 3">
            <a:extLst>
              <a:ext uri="{FF2B5EF4-FFF2-40B4-BE49-F238E27FC236}">
                <a16:creationId xmlns:a16="http://schemas.microsoft.com/office/drawing/2014/main" id="{32BD9461-8AF2-47C6-80DF-9053A4D4FEBE}"/>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72A17F15-D6ED-4376-A1F3-B8FF1AD2DA0F}"/>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1221227B-38FB-4DD7-9CE5-E6D33D6AF96E}"/>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208791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883764-62C0-4ACF-884E-A183F81BE2AE}"/>
              </a:ext>
            </a:extLst>
          </p:cNvPr>
          <p:cNvSpPr>
            <a:spLocks noGrp="1"/>
          </p:cNvSpPr>
          <p:nvPr>
            <p:ph idx="1"/>
          </p:nvPr>
        </p:nvSpPr>
        <p:spPr>
          <a:xfrm>
            <a:off x="228600" y="971551"/>
            <a:ext cx="8672513" cy="5205132"/>
          </a:xfrm>
        </p:spPr>
        <p:txBody>
          <a:bodyPr>
            <a:normAutofit fontScale="92500" lnSpcReduction="10000"/>
          </a:bodyPr>
          <a:lstStyle/>
          <a:p>
            <a:r>
              <a:rPr lang="en-US" dirty="0"/>
              <a:t>Intermediate to senior level</a:t>
            </a:r>
          </a:p>
          <a:p>
            <a:r>
              <a:rPr lang="en-US" dirty="0"/>
              <a:t>A Staff Engineer is expected to be independent and self-directed, less oversight required</a:t>
            </a:r>
          </a:p>
          <a:p>
            <a:r>
              <a:rPr lang="en-US" dirty="0"/>
              <a:t>Typically, a Staff Engineer is responsible for:</a:t>
            </a:r>
          </a:p>
          <a:p>
            <a:pPr lvl="1"/>
            <a:r>
              <a:rPr lang="en-US" dirty="0"/>
              <a:t>developing design documents for sub-components of a larger system</a:t>
            </a:r>
          </a:p>
          <a:p>
            <a:pPr lvl="1"/>
            <a:r>
              <a:rPr lang="en-US" dirty="0"/>
              <a:t>acquiring the appropriate resources for its development and construction</a:t>
            </a:r>
          </a:p>
          <a:p>
            <a:pPr lvl="1"/>
            <a:r>
              <a:rPr lang="en-US" dirty="0"/>
              <a:t>writing well-structured engineering notes and specifications with little guidance from more senior engineers</a:t>
            </a:r>
          </a:p>
          <a:p>
            <a:r>
              <a:rPr lang="en-US" dirty="0"/>
              <a:t>Examples from past year:</a:t>
            </a:r>
          </a:p>
          <a:p>
            <a:pPr lvl="1"/>
            <a:r>
              <a:rPr lang="en-US" dirty="0"/>
              <a:t>“A leader when working with team of Engineers, Technicians, and drafters”</a:t>
            </a:r>
          </a:p>
          <a:p>
            <a:pPr lvl="1"/>
            <a:r>
              <a:rPr lang="en-US" dirty="0"/>
              <a:t>“generates designs and solutions”</a:t>
            </a:r>
          </a:p>
          <a:p>
            <a:pPr lvl="1"/>
            <a:r>
              <a:rPr lang="en-US" dirty="0"/>
              <a:t>“writes procedures and engineer notes, specifications”</a:t>
            </a:r>
          </a:p>
          <a:p>
            <a:pPr lvl="1"/>
            <a:r>
              <a:rPr lang="en-US" dirty="0"/>
              <a:t>“Provides support for projects and operations”</a:t>
            </a:r>
          </a:p>
        </p:txBody>
      </p:sp>
      <p:sp>
        <p:nvSpPr>
          <p:cNvPr id="3" name="Title 2">
            <a:extLst>
              <a:ext uri="{FF2B5EF4-FFF2-40B4-BE49-F238E27FC236}">
                <a16:creationId xmlns:a16="http://schemas.microsoft.com/office/drawing/2014/main" id="{D27E225C-E858-4DC4-B045-44F8BFB98044}"/>
              </a:ext>
            </a:extLst>
          </p:cNvPr>
          <p:cNvSpPr>
            <a:spLocks noGrp="1"/>
          </p:cNvSpPr>
          <p:nvPr>
            <p:ph type="title"/>
          </p:nvPr>
        </p:nvSpPr>
        <p:spPr/>
        <p:txBody>
          <a:bodyPr/>
          <a:lstStyle/>
          <a:p>
            <a:r>
              <a:rPr lang="en-US" dirty="0"/>
              <a:t>Staff Engineer (E2)</a:t>
            </a:r>
          </a:p>
        </p:txBody>
      </p:sp>
      <p:sp>
        <p:nvSpPr>
          <p:cNvPr id="4" name="Date Placeholder 3">
            <a:extLst>
              <a:ext uri="{FF2B5EF4-FFF2-40B4-BE49-F238E27FC236}">
                <a16:creationId xmlns:a16="http://schemas.microsoft.com/office/drawing/2014/main" id="{832E1EE7-046C-4599-B1DC-2CE6C1B1A08E}"/>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B69EF90F-BF3E-45AD-9A38-3AF6FBF31EEC}"/>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36D77627-31E7-4A6D-AB5C-B1AB6AE39D42}"/>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7925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FF528-81B1-47D9-89BE-1133F49D3E34}"/>
              </a:ext>
            </a:extLst>
          </p:cNvPr>
          <p:cNvSpPr>
            <a:spLocks noGrp="1"/>
          </p:cNvSpPr>
          <p:nvPr>
            <p:ph idx="1"/>
          </p:nvPr>
        </p:nvSpPr>
        <p:spPr/>
        <p:txBody>
          <a:bodyPr>
            <a:normAutofit fontScale="85000" lnSpcReduction="10000"/>
          </a:bodyPr>
          <a:lstStyle/>
          <a:p>
            <a:r>
              <a:rPr lang="en-US" dirty="0">
                <a:cs typeface="Helvetica"/>
              </a:rPr>
              <a:t>Expert / Lead E</a:t>
            </a:r>
            <a:r>
              <a:rPr lang="en-US" dirty="0"/>
              <a:t>ngineer</a:t>
            </a:r>
          </a:p>
          <a:p>
            <a:r>
              <a:rPr lang="en-US" dirty="0"/>
              <a:t>This is the Journey level within the Engineering job family</a:t>
            </a:r>
          </a:p>
          <a:p>
            <a:r>
              <a:rPr lang="en-US" dirty="0"/>
              <a:t>This level requires either leadership or independent, self-directed work on a very complex technical problem requiring substantial design</a:t>
            </a:r>
          </a:p>
          <a:p>
            <a:r>
              <a:rPr lang="en-US" dirty="0"/>
              <a:t>Task oriented -&gt; project/planning oriented; “big picture”</a:t>
            </a:r>
          </a:p>
          <a:p>
            <a:r>
              <a:rPr lang="en-US" dirty="0"/>
              <a:t>A Senior Engineer is typically distinguished by the presence of leadership or a larger complexity/scope of work</a:t>
            </a:r>
          </a:p>
          <a:p>
            <a:r>
              <a:rPr lang="en-US" dirty="0"/>
              <a:t>Examples from past year:</a:t>
            </a:r>
          </a:p>
          <a:p>
            <a:pPr lvl="1"/>
            <a:r>
              <a:rPr lang="en-US" dirty="0"/>
              <a:t>Technical leadership role in larger projects </a:t>
            </a:r>
          </a:p>
          <a:p>
            <a:pPr lvl="1"/>
            <a:r>
              <a:rPr lang="en-US" dirty="0"/>
              <a:t>Published in numerous industry journals and conference proceedings</a:t>
            </a:r>
          </a:p>
          <a:p>
            <a:pPr lvl="1"/>
            <a:r>
              <a:rPr lang="en-US" dirty="0"/>
              <a:t>Serving as a L4 manager or Control Account Manager (CAM) on a lab Project</a:t>
            </a:r>
          </a:p>
          <a:p>
            <a:pPr lvl="1"/>
            <a:r>
              <a:rPr lang="en-US" dirty="0"/>
              <a:t>Overseeing multi-discipline Engineering efforts</a:t>
            </a:r>
          </a:p>
          <a:p>
            <a:pPr lvl="1"/>
            <a:r>
              <a:rPr lang="en-US" dirty="0"/>
              <a:t>Interacting with project managers to define scope of the project</a:t>
            </a:r>
          </a:p>
          <a:p>
            <a:pPr lvl="1"/>
            <a:r>
              <a:rPr lang="en-US" dirty="0"/>
              <a:t>Overseeing/supervising Engineers and Staff Engineers</a:t>
            </a:r>
          </a:p>
          <a:p>
            <a:pPr lvl="1"/>
            <a:r>
              <a:rPr lang="en-US" dirty="0"/>
              <a:t>Participate in technical/safety committees</a:t>
            </a:r>
          </a:p>
        </p:txBody>
      </p:sp>
      <p:sp>
        <p:nvSpPr>
          <p:cNvPr id="3" name="Title 2">
            <a:extLst>
              <a:ext uri="{FF2B5EF4-FFF2-40B4-BE49-F238E27FC236}">
                <a16:creationId xmlns:a16="http://schemas.microsoft.com/office/drawing/2014/main" id="{64041E01-073B-4579-8C4C-FB749E912843}"/>
              </a:ext>
            </a:extLst>
          </p:cNvPr>
          <p:cNvSpPr>
            <a:spLocks noGrp="1"/>
          </p:cNvSpPr>
          <p:nvPr>
            <p:ph type="title"/>
          </p:nvPr>
        </p:nvSpPr>
        <p:spPr/>
        <p:txBody>
          <a:bodyPr/>
          <a:lstStyle/>
          <a:p>
            <a:r>
              <a:rPr lang="en-US" dirty="0"/>
              <a:t>Senior Engineer (E3)</a:t>
            </a:r>
          </a:p>
        </p:txBody>
      </p:sp>
      <p:sp>
        <p:nvSpPr>
          <p:cNvPr id="4" name="Date Placeholder 3">
            <a:extLst>
              <a:ext uri="{FF2B5EF4-FFF2-40B4-BE49-F238E27FC236}">
                <a16:creationId xmlns:a16="http://schemas.microsoft.com/office/drawing/2014/main" id="{FDFED200-97A3-422A-A8A5-683DCA552ADF}"/>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A334B777-160B-4AB5-B36B-507BA2B94E81}"/>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9941A554-AE65-4840-AED4-B454B275DD8F}"/>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81427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738DE-C52A-433A-8482-DB29D4F0E217}"/>
              </a:ext>
            </a:extLst>
          </p:cNvPr>
          <p:cNvSpPr>
            <a:spLocks noGrp="1"/>
          </p:cNvSpPr>
          <p:nvPr>
            <p:ph idx="1"/>
          </p:nvPr>
        </p:nvSpPr>
        <p:spPr/>
        <p:txBody>
          <a:bodyPr/>
          <a:lstStyle/>
          <a:p>
            <a:r>
              <a:rPr lang="en-US" dirty="0"/>
              <a:t>Expert/Managerial</a:t>
            </a:r>
          </a:p>
          <a:p>
            <a:r>
              <a:rPr lang="en-US" dirty="0"/>
              <a:t>This level requires both leadership and technical complexity as defined in each area of focus</a:t>
            </a:r>
          </a:p>
          <a:p>
            <a:r>
              <a:rPr lang="en-US" dirty="0"/>
              <a:t>Roughly, a principal-level engineer has an impact on many teams/projects and the functions of the lab as a whole</a:t>
            </a:r>
          </a:p>
          <a:p>
            <a:r>
              <a:rPr lang="en-US" dirty="0"/>
              <a:t>Not every engineer is expected to reach this post-journey level engineer title</a:t>
            </a:r>
          </a:p>
          <a:p>
            <a:r>
              <a:rPr lang="en-US" dirty="0"/>
              <a:t>Examples from past year:</a:t>
            </a:r>
          </a:p>
          <a:p>
            <a:pPr lvl="1"/>
            <a:r>
              <a:rPr lang="en-US" dirty="0"/>
              <a:t>Known lab-wide and beyond as a technical expert</a:t>
            </a:r>
          </a:p>
          <a:p>
            <a:pPr lvl="1"/>
            <a:r>
              <a:rPr lang="en-US" dirty="0"/>
              <a:t>L2 or L3 manager or a Subcontracting Officer’s </a:t>
            </a:r>
            <a:r>
              <a:rPr lang="en-US"/>
              <a:t>Technical Representative (SOTR) </a:t>
            </a:r>
            <a:r>
              <a:rPr lang="en-US" dirty="0"/>
              <a:t>within a lab Project</a:t>
            </a:r>
          </a:p>
          <a:p>
            <a:pPr lvl="1"/>
            <a:r>
              <a:rPr lang="en-US" dirty="0"/>
              <a:t>Serve as a deputy department head</a:t>
            </a:r>
          </a:p>
          <a:p>
            <a:pPr lvl="1"/>
            <a:r>
              <a:rPr lang="en-US" dirty="0"/>
              <a:t>Leader of technical review/safety committee within and outside of the lab</a:t>
            </a:r>
          </a:p>
        </p:txBody>
      </p:sp>
      <p:sp>
        <p:nvSpPr>
          <p:cNvPr id="3" name="Title 2">
            <a:extLst>
              <a:ext uri="{FF2B5EF4-FFF2-40B4-BE49-F238E27FC236}">
                <a16:creationId xmlns:a16="http://schemas.microsoft.com/office/drawing/2014/main" id="{B9737605-D235-4F5C-8F11-37FD5C6D4D18}"/>
              </a:ext>
            </a:extLst>
          </p:cNvPr>
          <p:cNvSpPr>
            <a:spLocks noGrp="1"/>
          </p:cNvSpPr>
          <p:nvPr>
            <p:ph type="title"/>
          </p:nvPr>
        </p:nvSpPr>
        <p:spPr/>
        <p:txBody>
          <a:bodyPr/>
          <a:lstStyle/>
          <a:p>
            <a:r>
              <a:rPr lang="en-US" dirty="0"/>
              <a:t>Principal Engineer (E4)</a:t>
            </a:r>
          </a:p>
        </p:txBody>
      </p:sp>
      <p:sp>
        <p:nvSpPr>
          <p:cNvPr id="4" name="Date Placeholder 3">
            <a:extLst>
              <a:ext uri="{FF2B5EF4-FFF2-40B4-BE49-F238E27FC236}">
                <a16:creationId xmlns:a16="http://schemas.microsoft.com/office/drawing/2014/main" id="{AD4AD43F-18A5-4EAA-A6C7-1F96E4C97A63}"/>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60D68D08-144B-4268-B493-54164F7E14B1}"/>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7AC45678-0970-456D-8BCD-819872AD2940}"/>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255974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704D6-25F1-4847-8398-54F042906124}"/>
              </a:ext>
            </a:extLst>
          </p:cNvPr>
          <p:cNvSpPr>
            <a:spLocks noGrp="1"/>
          </p:cNvSpPr>
          <p:nvPr>
            <p:ph idx="1"/>
          </p:nvPr>
        </p:nvSpPr>
        <p:spPr/>
        <p:txBody>
          <a:bodyPr/>
          <a:lstStyle/>
          <a:p>
            <a:r>
              <a:rPr lang="en-US" dirty="0"/>
              <a:t>Expert/Managerial. This is the apex of the engineering job family</a:t>
            </a:r>
          </a:p>
          <a:p>
            <a:r>
              <a:rPr lang="en-US" dirty="0"/>
              <a:t>Typically, this level has an immediate impact at the divisional level, has extensive industry accomplishments, and profoundly impacts the laboratory or broader engineering and science community</a:t>
            </a:r>
          </a:p>
          <a:p>
            <a:r>
              <a:rPr lang="en-US" dirty="0"/>
              <a:t>Technical authority, leadership, creativity to shape policies, program goals, develop strategies, set priorities, etc.</a:t>
            </a:r>
          </a:p>
          <a:p>
            <a:r>
              <a:rPr lang="en-US" dirty="0"/>
              <a:t>Personal Contacts include high ranking officials outside the lab (members of Congress, Governors, etc.)</a:t>
            </a:r>
          </a:p>
          <a:p>
            <a:r>
              <a:rPr lang="en-US" dirty="0"/>
              <a:t>Promotion to Senior Principal Engineer is managed by Chief Engineer and Selection Committee appointed by Director</a:t>
            </a:r>
          </a:p>
          <a:p>
            <a:endParaRPr lang="en-US" dirty="0"/>
          </a:p>
          <a:p>
            <a:endParaRPr lang="en-US" dirty="0"/>
          </a:p>
        </p:txBody>
      </p:sp>
      <p:sp>
        <p:nvSpPr>
          <p:cNvPr id="3" name="Title 2">
            <a:extLst>
              <a:ext uri="{FF2B5EF4-FFF2-40B4-BE49-F238E27FC236}">
                <a16:creationId xmlns:a16="http://schemas.microsoft.com/office/drawing/2014/main" id="{21AE2561-F1D3-4C3F-8E34-838C32D8E831}"/>
              </a:ext>
            </a:extLst>
          </p:cNvPr>
          <p:cNvSpPr>
            <a:spLocks noGrp="1"/>
          </p:cNvSpPr>
          <p:nvPr>
            <p:ph type="title"/>
          </p:nvPr>
        </p:nvSpPr>
        <p:spPr/>
        <p:txBody>
          <a:bodyPr/>
          <a:lstStyle/>
          <a:p>
            <a:r>
              <a:rPr lang="en-US" dirty="0"/>
              <a:t>Senior Principal Engineer (E5)</a:t>
            </a:r>
          </a:p>
        </p:txBody>
      </p:sp>
      <p:sp>
        <p:nvSpPr>
          <p:cNvPr id="4" name="Date Placeholder 3">
            <a:extLst>
              <a:ext uri="{FF2B5EF4-FFF2-40B4-BE49-F238E27FC236}">
                <a16:creationId xmlns:a16="http://schemas.microsoft.com/office/drawing/2014/main" id="{C0F57526-C036-471F-8A71-72DC6AE79445}"/>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A8DE1029-333C-4CAD-BF85-97044187B412}"/>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5FD02238-AAF9-4297-A8AD-DBEA95E32228}"/>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2872126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36652-06BE-4013-BFC0-E67975B9BA11}"/>
              </a:ext>
            </a:extLst>
          </p:cNvPr>
          <p:cNvSpPr>
            <a:spLocks noGrp="1"/>
          </p:cNvSpPr>
          <p:nvPr>
            <p:ph idx="1"/>
          </p:nvPr>
        </p:nvSpPr>
        <p:spPr/>
        <p:txBody>
          <a:bodyPr/>
          <a:lstStyle/>
          <a:p>
            <a:r>
              <a:rPr lang="en-US" b="1" u="sng" dirty="0"/>
              <a:t>November 1, 2017</a:t>
            </a:r>
            <a:r>
              <a:rPr lang="en-US" dirty="0"/>
              <a:t> – FY18 Promotion Season Begins.</a:t>
            </a:r>
          </a:p>
          <a:p>
            <a:r>
              <a:rPr lang="en-US" b="1" u="sng" dirty="0"/>
              <a:t>November 1, 2017</a:t>
            </a:r>
            <a:r>
              <a:rPr lang="en-US" dirty="0"/>
              <a:t> – First Half promotion allocations are released.</a:t>
            </a:r>
          </a:p>
          <a:p>
            <a:r>
              <a:rPr lang="en-US" b="1" u="sng" dirty="0"/>
              <a:t>January</a:t>
            </a:r>
            <a:r>
              <a:rPr lang="en-US" dirty="0"/>
              <a:t> – Memo to Div. Heads / time-in-grade list sent</a:t>
            </a:r>
          </a:p>
          <a:p>
            <a:r>
              <a:rPr lang="en-US" b="1" u="sng" dirty="0"/>
              <a:t>March</a:t>
            </a:r>
            <a:r>
              <a:rPr lang="en-US" dirty="0"/>
              <a:t> – Second Half promotion allocations are released.</a:t>
            </a:r>
          </a:p>
          <a:p>
            <a:r>
              <a:rPr lang="en-US" b="1" u="sng" dirty="0"/>
              <a:t>June 20</a:t>
            </a:r>
            <a:r>
              <a:rPr lang="en-US" b="1" dirty="0"/>
              <a:t> </a:t>
            </a:r>
            <a:r>
              <a:rPr lang="en-US" dirty="0"/>
              <a:t>– All FY18 promotion packages under consideration must be submitted to EPC for assessment by promotion Selection Committee. Sooner is better!</a:t>
            </a:r>
          </a:p>
          <a:p>
            <a:r>
              <a:rPr lang="en-US" b="1" u="sng" dirty="0"/>
              <a:t>July 20</a:t>
            </a:r>
            <a:r>
              <a:rPr lang="en-US" dirty="0"/>
              <a:t> – All FY18 approved promotions must be submitted in Workday</a:t>
            </a:r>
          </a:p>
        </p:txBody>
      </p:sp>
      <p:sp>
        <p:nvSpPr>
          <p:cNvPr id="3" name="Title 2">
            <a:extLst>
              <a:ext uri="{FF2B5EF4-FFF2-40B4-BE49-F238E27FC236}">
                <a16:creationId xmlns:a16="http://schemas.microsoft.com/office/drawing/2014/main" id="{9EEA0FD3-7295-4CD2-AF9C-C421CABB7417}"/>
              </a:ext>
            </a:extLst>
          </p:cNvPr>
          <p:cNvSpPr>
            <a:spLocks noGrp="1"/>
          </p:cNvSpPr>
          <p:nvPr>
            <p:ph type="title"/>
          </p:nvPr>
        </p:nvSpPr>
        <p:spPr/>
        <p:txBody>
          <a:bodyPr/>
          <a:lstStyle/>
          <a:p>
            <a:r>
              <a:rPr lang="en-US" dirty="0"/>
              <a:t>Promotion Schedule for 2018</a:t>
            </a:r>
          </a:p>
        </p:txBody>
      </p:sp>
      <p:sp>
        <p:nvSpPr>
          <p:cNvPr id="4" name="Date Placeholder 3">
            <a:extLst>
              <a:ext uri="{FF2B5EF4-FFF2-40B4-BE49-F238E27FC236}">
                <a16:creationId xmlns:a16="http://schemas.microsoft.com/office/drawing/2014/main" id="{414C5A09-A522-403E-9562-7B54874EC19A}"/>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BED677D1-A290-4439-BDC4-C2F8A8FD237F}"/>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BD630953-C587-4AD6-B205-8D3FF4318D18}"/>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397052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B6A7F-1950-4B07-9CE2-3D7DCE8FC270}"/>
              </a:ext>
            </a:extLst>
          </p:cNvPr>
          <p:cNvSpPr>
            <a:spLocks noGrp="1"/>
          </p:cNvSpPr>
          <p:nvPr>
            <p:ph idx="1"/>
          </p:nvPr>
        </p:nvSpPr>
        <p:spPr/>
        <p:txBody>
          <a:bodyPr/>
          <a:lstStyle/>
          <a:p>
            <a:r>
              <a:rPr lang="en-US" dirty="0"/>
              <a:t>Current EPC Co-Chairs 2017 - 2020 </a:t>
            </a:r>
          </a:p>
          <a:p>
            <a:pPr lvl="1"/>
            <a:r>
              <a:rPr lang="en-US" sz="2400" dirty="0">
                <a:cs typeface="Helvetica"/>
              </a:rPr>
              <a:t>Mayling, Maurice, and Jamieson</a:t>
            </a:r>
          </a:p>
          <a:p>
            <a:r>
              <a:rPr lang="en-US" dirty="0">
                <a:cs typeface="Helvetica"/>
              </a:rPr>
              <a:t>Four year term appointment</a:t>
            </a:r>
          </a:p>
          <a:p>
            <a:r>
              <a:rPr lang="en-US" dirty="0">
                <a:cs typeface="Helvetica"/>
              </a:rPr>
              <a:t>Add 1 </a:t>
            </a:r>
            <a:r>
              <a:rPr lang="en-US" dirty="0"/>
              <a:t>new member each year starting in 2018</a:t>
            </a:r>
          </a:p>
          <a:p>
            <a:r>
              <a:rPr lang="en-US" dirty="0"/>
              <a:t>The overlap allows for ease of transition of responsibilities and committee duties</a:t>
            </a:r>
          </a:p>
          <a:p>
            <a:r>
              <a:rPr lang="en-US" dirty="0"/>
              <a:t>April-July are busy months as promotion packages arrive and Selection Committees are being formed</a:t>
            </a:r>
          </a:p>
          <a:p>
            <a:endParaRPr lang="en-US" dirty="0">
              <a:cs typeface="Helvetica"/>
            </a:endParaRPr>
          </a:p>
          <a:p>
            <a:r>
              <a:rPr lang="en-US" b="1" dirty="0">
                <a:cs typeface="Helvetica"/>
              </a:rPr>
              <a:t>Interested in joining </a:t>
            </a:r>
            <a:r>
              <a:rPr lang="en-US" b="1" dirty="0"/>
              <a:t>the EPC? Contact Chris Mossey</a:t>
            </a:r>
          </a:p>
          <a:p>
            <a:endParaRPr lang="en-US" dirty="0">
              <a:cs typeface="Helvetica"/>
            </a:endParaRPr>
          </a:p>
          <a:p>
            <a:endParaRPr lang="en-US" dirty="0">
              <a:cs typeface="Helvetica"/>
            </a:endParaRPr>
          </a:p>
        </p:txBody>
      </p:sp>
      <p:sp>
        <p:nvSpPr>
          <p:cNvPr id="3" name="Title 2">
            <a:extLst>
              <a:ext uri="{FF2B5EF4-FFF2-40B4-BE49-F238E27FC236}">
                <a16:creationId xmlns:a16="http://schemas.microsoft.com/office/drawing/2014/main" id="{7DFF8476-12D3-4E2D-88DB-D32CB6444B33}"/>
              </a:ext>
            </a:extLst>
          </p:cNvPr>
          <p:cNvSpPr>
            <a:spLocks noGrp="1"/>
          </p:cNvSpPr>
          <p:nvPr>
            <p:ph type="title"/>
          </p:nvPr>
        </p:nvSpPr>
        <p:spPr/>
        <p:txBody>
          <a:bodyPr/>
          <a:lstStyle/>
          <a:p>
            <a:r>
              <a:rPr lang="en-US" dirty="0">
                <a:cs typeface="Helvetica"/>
              </a:rPr>
              <a:t>EPC </a:t>
            </a:r>
            <a:r>
              <a:rPr lang="en-US" dirty="0"/>
              <a:t>Membership</a:t>
            </a:r>
          </a:p>
        </p:txBody>
      </p:sp>
      <p:sp>
        <p:nvSpPr>
          <p:cNvPr id="4" name="Date Placeholder 3">
            <a:extLst>
              <a:ext uri="{FF2B5EF4-FFF2-40B4-BE49-F238E27FC236}">
                <a16:creationId xmlns:a16="http://schemas.microsoft.com/office/drawing/2014/main" id="{18FBBD99-7AF3-4D65-87B0-1AC8CC1C0921}"/>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CCC8F462-4318-4711-8FE1-27AD339094C8}"/>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30E31896-BB20-4191-8057-7818F65A89F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4156307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53D352-3DB0-42D8-8E48-0215A4010DC2}"/>
              </a:ext>
            </a:extLst>
          </p:cNvPr>
          <p:cNvSpPr>
            <a:spLocks noGrp="1"/>
          </p:cNvSpPr>
          <p:nvPr>
            <p:ph idx="1"/>
          </p:nvPr>
        </p:nvSpPr>
        <p:spPr/>
        <p:txBody>
          <a:bodyPr/>
          <a:lstStyle/>
          <a:p>
            <a:r>
              <a:rPr lang="en-US" dirty="0"/>
              <a:t>Benefits of the Engineering Promotion Policy </a:t>
            </a:r>
          </a:p>
          <a:p>
            <a:pPr lvl="1"/>
            <a:r>
              <a:rPr lang="en-US" dirty="0"/>
              <a:t>Defines role of the Engineering Promotion Committee</a:t>
            </a:r>
          </a:p>
          <a:p>
            <a:pPr lvl="1"/>
            <a:r>
              <a:rPr lang="en-US" dirty="0"/>
              <a:t>Results in greater participation of the engineering community in the promotion process </a:t>
            </a:r>
          </a:p>
          <a:p>
            <a:pPr lvl="2"/>
            <a:r>
              <a:rPr lang="en-US" dirty="0"/>
              <a:t>To those who participated, many thanks for your time and expertise!</a:t>
            </a:r>
          </a:p>
          <a:p>
            <a:pPr lvl="1"/>
            <a:r>
              <a:rPr lang="en-US" dirty="0"/>
              <a:t>Results in greater transparency in the promotion process</a:t>
            </a:r>
          </a:p>
          <a:p>
            <a:pPr lvl="2"/>
            <a:r>
              <a:rPr lang="en-US" dirty="0"/>
              <a:t>Refer to job grid in the policy for description of responsibilities at each job grade</a:t>
            </a:r>
          </a:p>
          <a:p>
            <a:pPr lvl="2"/>
            <a:r>
              <a:rPr lang="en-US" dirty="0"/>
              <a:t>Components of a strong promotion package</a:t>
            </a:r>
          </a:p>
          <a:p>
            <a:pPr lvl="2"/>
            <a:r>
              <a:rPr lang="en-US" dirty="0"/>
              <a:t>Better understanding of the review process</a:t>
            </a:r>
          </a:p>
          <a:p>
            <a:r>
              <a:rPr lang="en-US" dirty="0"/>
              <a:t>Questions? Comments?  Contact any of the EPC Co-Chairs</a:t>
            </a:r>
          </a:p>
          <a:p>
            <a:r>
              <a:rPr lang="en-US" dirty="0"/>
              <a:t>Would you like to join the EPC as a Co-Chair?  Contact Chris Mossey</a:t>
            </a:r>
          </a:p>
        </p:txBody>
      </p:sp>
      <p:sp>
        <p:nvSpPr>
          <p:cNvPr id="3" name="Title 2">
            <a:extLst>
              <a:ext uri="{FF2B5EF4-FFF2-40B4-BE49-F238E27FC236}">
                <a16:creationId xmlns:a16="http://schemas.microsoft.com/office/drawing/2014/main" id="{84C3FF39-171B-44D8-871F-4017EE4CE739}"/>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A318AAFD-2F8E-4946-BF3E-D57AF9A1C35A}"/>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F307C9D4-31DE-424D-8E3A-EEB6FCBA66FC}"/>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C0857B3A-E9F5-4743-AD0D-CAA3855E96B0}"/>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219881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557E7-F4A2-4238-A38B-21F807E2E75D}"/>
              </a:ext>
            </a:extLst>
          </p:cNvPr>
          <p:cNvSpPr>
            <a:spLocks noGrp="1"/>
          </p:cNvSpPr>
          <p:nvPr>
            <p:ph idx="1"/>
          </p:nvPr>
        </p:nvSpPr>
        <p:spPr/>
        <p:txBody>
          <a:bodyPr/>
          <a:lstStyle/>
          <a:p>
            <a:r>
              <a:rPr lang="en-US" dirty="0"/>
              <a:t>2017 Schedule</a:t>
            </a:r>
          </a:p>
          <a:p>
            <a:pPr lvl="1"/>
            <a:r>
              <a:rPr lang="en-US" dirty="0"/>
              <a:t>February: EPC memo to dept. heads</a:t>
            </a:r>
          </a:p>
          <a:p>
            <a:pPr lvl="1"/>
            <a:r>
              <a:rPr lang="en-US" dirty="0"/>
              <a:t>April: First promotion package received</a:t>
            </a:r>
          </a:p>
          <a:p>
            <a:pPr lvl="1"/>
            <a:r>
              <a:rPr lang="en-US" dirty="0"/>
              <a:t>May-August: EPC review committees meeting</a:t>
            </a:r>
          </a:p>
          <a:p>
            <a:pPr lvl="1"/>
            <a:r>
              <a:rPr lang="en-US" dirty="0"/>
              <a:t>August-September: promotions approved</a:t>
            </a:r>
          </a:p>
          <a:p>
            <a:r>
              <a:rPr lang="en-US" dirty="0"/>
              <a:t>EPC selection committees consisted of:</a:t>
            </a:r>
          </a:p>
          <a:p>
            <a:pPr lvl="1"/>
            <a:r>
              <a:rPr lang="en-US" dirty="0"/>
              <a:t>HR Partner (Jeff </a:t>
            </a:r>
            <a:r>
              <a:rPr lang="en-US" dirty="0" err="1"/>
              <a:t>Artel</a:t>
            </a:r>
            <a:r>
              <a:rPr lang="en-US" dirty="0"/>
              <a:t> or Deanne </a:t>
            </a:r>
            <a:r>
              <a:rPr lang="en-US" dirty="0" err="1"/>
              <a:t>Randich</a:t>
            </a:r>
            <a:r>
              <a:rPr lang="en-US" dirty="0"/>
              <a:t>)</a:t>
            </a:r>
          </a:p>
          <a:p>
            <a:pPr lvl="1"/>
            <a:r>
              <a:rPr lang="en-US" dirty="0"/>
              <a:t>EPC Co-Chair (Maurice, </a:t>
            </a:r>
            <a:r>
              <a:rPr lang="en-US" dirty="0" err="1"/>
              <a:t>Mayling</a:t>
            </a:r>
            <a:r>
              <a:rPr lang="en-US" dirty="0"/>
              <a:t>, Jamieson)</a:t>
            </a:r>
          </a:p>
          <a:p>
            <a:pPr lvl="1"/>
            <a:r>
              <a:rPr lang="en-US" dirty="0"/>
              <a:t>3-4 Additional Engineers</a:t>
            </a:r>
          </a:p>
          <a:p>
            <a:pPr lvl="1"/>
            <a:r>
              <a:rPr lang="en-US" dirty="0"/>
              <a:t>Supervisor(s), etc.</a:t>
            </a:r>
          </a:p>
        </p:txBody>
      </p:sp>
      <p:sp>
        <p:nvSpPr>
          <p:cNvPr id="3" name="Title 2">
            <a:extLst>
              <a:ext uri="{FF2B5EF4-FFF2-40B4-BE49-F238E27FC236}">
                <a16:creationId xmlns:a16="http://schemas.microsoft.com/office/drawing/2014/main" id="{CADD8E6D-720B-4C71-83AD-58C17AFBBA6F}"/>
              </a:ext>
            </a:extLst>
          </p:cNvPr>
          <p:cNvSpPr>
            <a:spLocks noGrp="1"/>
          </p:cNvSpPr>
          <p:nvPr>
            <p:ph type="title"/>
          </p:nvPr>
        </p:nvSpPr>
        <p:spPr/>
        <p:txBody>
          <a:bodyPr/>
          <a:lstStyle/>
          <a:p>
            <a:r>
              <a:rPr lang="en-US" sz="2600" dirty="0"/>
              <a:t>EPC 2017 Review</a:t>
            </a:r>
          </a:p>
        </p:txBody>
      </p:sp>
      <p:sp>
        <p:nvSpPr>
          <p:cNvPr id="4" name="Date Placeholder 3">
            <a:extLst>
              <a:ext uri="{FF2B5EF4-FFF2-40B4-BE49-F238E27FC236}">
                <a16:creationId xmlns:a16="http://schemas.microsoft.com/office/drawing/2014/main" id="{AECF609F-ED5C-433D-A162-432F5B1D0764}"/>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DFD2DC2F-83FF-4A87-9BF0-BE2BA9C19AB3}"/>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09D3A41A-EA87-44B2-AE07-867E94817F27}"/>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149920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865F30-E4EF-492C-9A83-12D215D685F3}"/>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0FBD4336-1A5D-4622-84CE-F4EA3CC37F98}"/>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A1A8800A-20F6-4AFD-80E3-2EAA781CEA7E}"/>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7" name="Title 2">
            <a:extLst>
              <a:ext uri="{FF2B5EF4-FFF2-40B4-BE49-F238E27FC236}">
                <a16:creationId xmlns:a16="http://schemas.microsoft.com/office/drawing/2014/main" id="{EDC00FE2-91E6-4DDD-82DD-D8FF00802AA1}"/>
              </a:ext>
            </a:extLst>
          </p:cNvPr>
          <p:cNvSpPr>
            <a:spLocks noGrp="1"/>
          </p:cNvSpPr>
          <p:nvPr>
            <p:ph type="title"/>
          </p:nvPr>
        </p:nvSpPr>
        <p:spPr>
          <a:xfrm>
            <a:off x="222250" y="2919451"/>
            <a:ext cx="8686800" cy="427877"/>
          </a:xfrm>
        </p:spPr>
        <p:txBody>
          <a:bodyPr/>
          <a:lstStyle/>
          <a:p>
            <a:pPr algn="ctr"/>
            <a:r>
              <a:rPr lang="en-US" dirty="0"/>
              <a:t>Backup Slides</a:t>
            </a:r>
          </a:p>
        </p:txBody>
      </p:sp>
    </p:spTree>
    <p:extLst>
      <p:ext uri="{BB962C8B-B14F-4D97-AF65-F5344CB8AC3E}">
        <p14:creationId xmlns:p14="http://schemas.microsoft.com/office/powerpoint/2010/main" val="3434480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A3275-6F75-44AB-951B-8240849D9759}"/>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F938F825-DD13-4554-BBEB-608D3B17B6F1}"/>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9E3C7E32-8DFA-4E3D-B037-AA150528F224}"/>
              </a:ext>
            </a:extLst>
          </p:cNvPr>
          <p:cNvSpPr>
            <a:spLocks noGrp="1"/>
          </p:cNvSpPr>
          <p:nvPr>
            <p:ph type="sldNum" sz="quarter" idx="12"/>
          </p:nvPr>
        </p:nvSpPr>
        <p:spPr/>
        <p:txBody>
          <a:bodyPr/>
          <a:lstStyle/>
          <a:p>
            <a:pPr>
              <a:defRPr/>
            </a:pPr>
            <a:fld id="{148C009B-CB69-E04A-B9B3-34B26D69E9CF}" type="slidenum">
              <a:rPr lang="en-US" smtClean="0"/>
              <a:pPr>
                <a:defRPr/>
              </a:pPr>
              <a:t>31</a:t>
            </a:fld>
            <a:endParaRPr lang="en-US" dirty="0"/>
          </a:p>
        </p:txBody>
      </p:sp>
      <p:pic>
        <p:nvPicPr>
          <p:cNvPr id="7" name="Picture 6">
            <a:extLst>
              <a:ext uri="{FF2B5EF4-FFF2-40B4-BE49-F238E27FC236}">
                <a16:creationId xmlns:a16="http://schemas.microsoft.com/office/drawing/2014/main" id="{CC17B095-5A54-42E8-A64E-C1F139CCC92C}"/>
              </a:ext>
            </a:extLst>
          </p:cNvPr>
          <p:cNvPicPr>
            <a:picLocks noChangeAspect="1"/>
          </p:cNvPicPr>
          <p:nvPr/>
        </p:nvPicPr>
        <p:blipFill>
          <a:blip r:embed="rId2"/>
          <a:stretch>
            <a:fillRect/>
          </a:stretch>
        </p:blipFill>
        <p:spPr>
          <a:xfrm>
            <a:off x="422024" y="110613"/>
            <a:ext cx="8370277" cy="6075201"/>
          </a:xfrm>
          <a:prstGeom prst="rect">
            <a:avLst/>
          </a:prstGeom>
        </p:spPr>
      </p:pic>
    </p:spTree>
    <p:extLst>
      <p:ext uri="{BB962C8B-B14F-4D97-AF65-F5344CB8AC3E}">
        <p14:creationId xmlns:p14="http://schemas.microsoft.com/office/powerpoint/2010/main" val="281850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EB64FA-A56F-4EF1-952E-225BC68EC6C8}"/>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68A554BE-2838-49C3-89C9-084F29DBDD1E}"/>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F1D95ABB-CB54-4516-83A4-0CDD27D2E78F}"/>
              </a:ext>
            </a:extLst>
          </p:cNvPr>
          <p:cNvSpPr>
            <a:spLocks noGrp="1"/>
          </p:cNvSpPr>
          <p:nvPr>
            <p:ph type="sldNum" sz="quarter" idx="12"/>
          </p:nvPr>
        </p:nvSpPr>
        <p:spPr/>
        <p:txBody>
          <a:bodyPr/>
          <a:lstStyle/>
          <a:p>
            <a:pPr>
              <a:defRPr/>
            </a:pPr>
            <a:fld id="{148C009B-CB69-E04A-B9B3-34B26D69E9CF}" type="slidenum">
              <a:rPr lang="en-US" smtClean="0"/>
              <a:pPr>
                <a:defRPr/>
              </a:pPr>
              <a:t>32</a:t>
            </a:fld>
            <a:endParaRPr lang="en-US" dirty="0"/>
          </a:p>
        </p:txBody>
      </p:sp>
      <p:pic>
        <p:nvPicPr>
          <p:cNvPr id="7" name="Picture 6">
            <a:extLst>
              <a:ext uri="{FF2B5EF4-FFF2-40B4-BE49-F238E27FC236}">
                <a16:creationId xmlns:a16="http://schemas.microsoft.com/office/drawing/2014/main" id="{5CBD0B95-4290-436F-A06B-C4908ED4D6A1}"/>
              </a:ext>
            </a:extLst>
          </p:cNvPr>
          <p:cNvPicPr>
            <a:picLocks noChangeAspect="1"/>
          </p:cNvPicPr>
          <p:nvPr/>
        </p:nvPicPr>
        <p:blipFill>
          <a:blip r:embed="rId2"/>
          <a:stretch>
            <a:fillRect/>
          </a:stretch>
        </p:blipFill>
        <p:spPr>
          <a:xfrm>
            <a:off x="345837" y="114152"/>
            <a:ext cx="8428892" cy="6111220"/>
          </a:xfrm>
          <a:prstGeom prst="rect">
            <a:avLst/>
          </a:prstGeom>
        </p:spPr>
      </p:pic>
    </p:spTree>
    <p:extLst>
      <p:ext uri="{BB962C8B-B14F-4D97-AF65-F5344CB8AC3E}">
        <p14:creationId xmlns:p14="http://schemas.microsoft.com/office/powerpoint/2010/main" val="380826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DBB7D-82C7-4B44-AA87-C46E6F7182D9}"/>
              </a:ext>
            </a:extLst>
          </p:cNvPr>
          <p:cNvSpPr>
            <a:spLocks noGrp="1"/>
          </p:cNvSpPr>
          <p:nvPr>
            <p:ph idx="1"/>
          </p:nvPr>
        </p:nvSpPr>
        <p:spPr/>
        <p:txBody>
          <a:bodyPr/>
          <a:lstStyle/>
          <a:p>
            <a:r>
              <a:rPr lang="en-US" dirty="0"/>
              <a:t>19 Non-Competitive Promotions</a:t>
            </a:r>
          </a:p>
          <a:p>
            <a:pPr lvl="1"/>
            <a:r>
              <a:rPr lang="en-US" dirty="0"/>
              <a:t>Engineer to Staff Engineer (2)</a:t>
            </a:r>
          </a:p>
          <a:p>
            <a:pPr lvl="1"/>
            <a:r>
              <a:rPr lang="en-US" dirty="0"/>
              <a:t>Staff Engineer to Senior Engineer (10)</a:t>
            </a:r>
          </a:p>
          <a:p>
            <a:pPr lvl="1"/>
            <a:r>
              <a:rPr lang="en-US" dirty="0"/>
              <a:t>Senior Engineer to Principal Engineer (5)</a:t>
            </a:r>
          </a:p>
          <a:p>
            <a:pPr lvl="1"/>
            <a:r>
              <a:rPr lang="en-US" dirty="0"/>
              <a:t>Principal Engineer to Senior Principal Engineer (2; Directorate)</a:t>
            </a:r>
          </a:p>
          <a:p>
            <a:r>
              <a:rPr lang="en-US" dirty="0">
                <a:cs typeface="Helvetica"/>
              </a:rPr>
              <a:t>229 </a:t>
            </a:r>
            <a:r>
              <a:rPr lang="en-US" dirty="0"/>
              <a:t>Engineers at the lab (as of April 2017)</a:t>
            </a:r>
          </a:p>
          <a:p>
            <a:r>
              <a:rPr lang="en-US" dirty="0"/>
              <a:t>65 Engineers were asked to serve on EPC review committees</a:t>
            </a:r>
          </a:p>
          <a:p>
            <a:r>
              <a:rPr lang="en-US" dirty="0"/>
              <a:t>54 Engineers joined EPC review committees</a:t>
            </a:r>
          </a:p>
          <a:p>
            <a:r>
              <a:rPr lang="en-US" b="1" dirty="0"/>
              <a:t>24% of the engineering workforce at </a:t>
            </a:r>
            <a:r>
              <a:rPr lang="en-US" b="1" dirty="0" err="1"/>
              <a:t>Fermilab</a:t>
            </a:r>
            <a:r>
              <a:rPr lang="en-US" b="1" dirty="0"/>
              <a:t> was involved in the promotion process in 2017</a:t>
            </a:r>
          </a:p>
          <a:p>
            <a:endParaRPr lang="en-US" dirty="0"/>
          </a:p>
        </p:txBody>
      </p:sp>
      <p:sp>
        <p:nvSpPr>
          <p:cNvPr id="3" name="Title 2">
            <a:extLst>
              <a:ext uri="{FF2B5EF4-FFF2-40B4-BE49-F238E27FC236}">
                <a16:creationId xmlns:a16="http://schemas.microsoft.com/office/drawing/2014/main" id="{1646ED47-B0DC-4D29-B1F2-A2D8BB8B4D24}"/>
              </a:ext>
            </a:extLst>
          </p:cNvPr>
          <p:cNvSpPr>
            <a:spLocks noGrp="1"/>
          </p:cNvSpPr>
          <p:nvPr>
            <p:ph type="title"/>
          </p:nvPr>
        </p:nvSpPr>
        <p:spPr/>
        <p:txBody>
          <a:bodyPr/>
          <a:lstStyle/>
          <a:p>
            <a:r>
              <a:rPr lang="en-US" dirty="0"/>
              <a:t>EPC 2017 Review</a:t>
            </a:r>
          </a:p>
        </p:txBody>
      </p:sp>
      <p:sp>
        <p:nvSpPr>
          <p:cNvPr id="4" name="Date Placeholder 3">
            <a:extLst>
              <a:ext uri="{FF2B5EF4-FFF2-40B4-BE49-F238E27FC236}">
                <a16:creationId xmlns:a16="http://schemas.microsoft.com/office/drawing/2014/main" id="{0EE1744E-61D6-47B1-B626-9BE719555DDD}"/>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1A41D1F7-9291-4D71-8F12-8A1AF9F6E100}"/>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D010B3AA-5102-4A46-BC8D-88EF6E3A7E7B}"/>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89560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60BF0-71AE-4A25-AA5B-4C68CA91CEF3}"/>
              </a:ext>
            </a:extLst>
          </p:cNvPr>
          <p:cNvSpPr>
            <a:spLocks noGrp="1"/>
          </p:cNvSpPr>
          <p:nvPr>
            <p:ph type="title"/>
          </p:nvPr>
        </p:nvSpPr>
        <p:spPr/>
        <p:txBody>
          <a:bodyPr/>
          <a:lstStyle/>
          <a:p>
            <a:r>
              <a:rPr lang="en-US" dirty="0"/>
              <a:t>Engineers at Fermilab</a:t>
            </a:r>
          </a:p>
        </p:txBody>
      </p:sp>
      <p:sp>
        <p:nvSpPr>
          <p:cNvPr id="4" name="Date Placeholder 3">
            <a:extLst>
              <a:ext uri="{FF2B5EF4-FFF2-40B4-BE49-F238E27FC236}">
                <a16:creationId xmlns:a16="http://schemas.microsoft.com/office/drawing/2014/main" id="{8D0853FC-3F19-425D-8C03-8F2688999C6A}"/>
              </a:ext>
            </a:extLst>
          </p:cNvPr>
          <p:cNvSpPr>
            <a:spLocks noGrp="1"/>
          </p:cNvSpPr>
          <p:nvPr>
            <p:ph type="dt" sz="half" idx="2"/>
          </p:nvPr>
        </p:nvSpPr>
        <p:spPr/>
        <p:txBody>
          <a:bodyPr/>
          <a:lstStyle/>
          <a:p>
            <a:pPr>
              <a:defRPr/>
            </a:pPr>
            <a:r>
              <a:rPr lang="en-US"/>
              <a:t>20-Feb-18</a:t>
            </a:r>
            <a:endParaRPr lang="en-US" dirty="0"/>
          </a:p>
        </p:txBody>
      </p:sp>
      <p:sp>
        <p:nvSpPr>
          <p:cNvPr id="5" name="Footer Placeholder 4">
            <a:extLst>
              <a:ext uri="{FF2B5EF4-FFF2-40B4-BE49-F238E27FC236}">
                <a16:creationId xmlns:a16="http://schemas.microsoft.com/office/drawing/2014/main" id="{02E71617-F4EF-4993-9C8B-CD1D97C81E7B}"/>
              </a:ext>
            </a:extLst>
          </p:cNvPr>
          <p:cNvSpPr>
            <a:spLocks noGrp="1"/>
          </p:cNvSpPr>
          <p:nvPr>
            <p:ph type="ftr" sz="quarter" idx="3"/>
          </p:nvPr>
        </p:nvSpPr>
        <p:spPr/>
        <p:txBody>
          <a:bodyPr/>
          <a:lstStyle/>
          <a:p>
            <a:pPr>
              <a:defRPr/>
            </a:pPr>
            <a:r>
              <a:rPr lang="en-US"/>
              <a:t>EPC | Engineering Promotion Process</a:t>
            </a:r>
            <a:endParaRPr lang="en-US" b="1" dirty="0"/>
          </a:p>
        </p:txBody>
      </p:sp>
      <p:sp>
        <p:nvSpPr>
          <p:cNvPr id="6" name="Slide Number Placeholder 5">
            <a:extLst>
              <a:ext uri="{FF2B5EF4-FFF2-40B4-BE49-F238E27FC236}">
                <a16:creationId xmlns:a16="http://schemas.microsoft.com/office/drawing/2014/main" id="{1EC90019-9F4C-4CA3-80A8-84827A56F8A0}"/>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10" name="Picture 9">
            <a:extLst>
              <a:ext uri="{FF2B5EF4-FFF2-40B4-BE49-F238E27FC236}">
                <a16:creationId xmlns:a16="http://schemas.microsoft.com/office/drawing/2014/main" id="{CAB2AF4A-A95A-40B2-8991-1830E03654A1}"/>
              </a:ext>
            </a:extLst>
          </p:cNvPr>
          <p:cNvPicPr>
            <a:picLocks noChangeAspect="1"/>
          </p:cNvPicPr>
          <p:nvPr/>
        </p:nvPicPr>
        <p:blipFill>
          <a:blip r:embed="rId3"/>
          <a:stretch>
            <a:fillRect/>
          </a:stretch>
        </p:blipFill>
        <p:spPr>
          <a:xfrm>
            <a:off x="736827" y="817652"/>
            <a:ext cx="7444596" cy="5258452"/>
          </a:xfrm>
          <a:prstGeom prst="rect">
            <a:avLst/>
          </a:prstGeom>
        </p:spPr>
      </p:pic>
    </p:spTree>
    <p:extLst>
      <p:ext uri="{BB962C8B-B14F-4D97-AF65-F5344CB8AC3E}">
        <p14:creationId xmlns:p14="http://schemas.microsoft.com/office/powerpoint/2010/main" val="57928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45B97-72B9-49FE-B00B-CA3B6A7455B2}"/>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EA6B39EE-75AD-4768-9B6E-48DCF6341AB3}"/>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68E3CCD7-E9B8-424E-94A6-38A45824E407}"/>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pic>
        <p:nvPicPr>
          <p:cNvPr id="9" name="Picture 8">
            <a:extLst>
              <a:ext uri="{FF2B5EF4-FFF2-40B4-BE49-F238E27FC236}">
                <a16:creationId xmlns:a16="http://schemas.microsoft.com/office/drawing/2014/main" id="{B8073676-069C-4EBA-BFAB-989744616813}"/>
              </a:ext>
            </a:extLst>
          </p:cNvPr>
          <p:cNvPicPr>
            <a:picLocks noChangeAspect="1"/>
          </p:cNvPicPr>
          <p:nvPr/>
        </p:nvPicPr>
        <p:blipFill>
          <a:blip r:embed="rId3"/>
          <a:stretch>
            <a:fillRect/>
          </a:stretch>
        </p:blipFill>
        <p:spPr>
          <a:xfrm>
            <a:off x="316527" y="125685"/>
            <a:ext cx="8434750" cy="6094189"/>
          </a:xfrm>
          <a:prstGeom prst="rect">
            <a:avLst/>
          </a:prstGeom>
        </p:spPr>
      </p:pic>
    </p:spTree>
    <p:extLst>
      <p:ext uri="{BB962C8B-B14F-4D97-AF65-F5344CB8AC3E}">
        <p14:creationId xmlns:p14="http://schemas.microsoft.com/office/powerpoint/2010/main" val="113407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5E1A4-A15D-44B6-A254-9DB1ADAB327A}"/>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5B215B03-9D76-4793-BBA8-F8F63CE2A075}"/>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FFB07632-A732-496B-81AC-B52516FF3589}"/>
              </a:ext>
            </a:extLst>
          </p:cNvPr>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pic>
        <p:nvPicPr>
          <p:cNvPr id="9" name="Picture 8">
            <a:extLst>
              <a:ext uri="{FF2B5EF4-FFF2-40B4-BE49-F238E27FC236}">
                <a16:creationId xmlns:a16="http://schemas.microsoft.com/office/drawing/2014/main" id="{C0476B0F-DF96-4578-8D35-DA73439A3193}"/>
              </a:ext>
            </a:extLst>
          </p:cNvPr>
          <p:cNvPicPr>
            <a:picLocks noChangeAspect="1"/>
          </p:cNvPicPr>
          <p:nvPr/>
        </p:nvPicPr>
        <p:blipFill>
          <a:blip r:embed="rId2"/>
          <a:stretch>
            <a:fillRect/>
          </a:stretch>
        </p:blipFill>
        <p:spPr>
          <a:xfrm>
            <a:off x="410307" y="113044"/>
            <a:ext cx="8411308" cy="6100509"/>
          </a:xfrm>
          <a:prstGeom prst="rect">
            <a:avLst/>
          </a:prstGeom>
        </p:spPr>
      </p:pic>
    </p:spTree>
    <p:extLst>
      <p:ext uri="{BB962C8B-B14F-4D97-AF65-F5344CB8AC3E}">
        <p14:creationId xmlns:p14="http://schemas.microsoft.com/office/powerpoint/2010/main" val="401432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BD43-3BC9-43B4-B8AC-E85A3328A66D}"/>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3C81A563-2A4F-4BB6-B4E3-C4D559FD42F8}"/>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EFA6E55E-23F4-485B-A5D6-5CFA08E858E4}"/>
              </a:ext>
            </a:extLst>
          </p:cNvPr>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pic>
        <p:nvPicPr>
          <p:cNvPr id="9" name="Picture 8">
            <a:extLst>
              <a:ext uri="{FF2B5EF4-FFF2-40B4-BE49-F238E27FC236}">
                <a16:creationId xmlns:a16="http://schemas.microsoft.com/office/drawing/2014/main" id="{06B9D430-C483-4112-A410-2D015729B4D1}"/>
              </a:ext>
            </a:extLst>
          </p:cNvPr>
          <p:cNvPicPr>
            <a:picLocks noChangeAspect="1"/>
          </p:cNvPicPr>
          <p:nvPr/>
        </p:nvPicPr>
        <p:blipFill>
          <a:blip r:embed="rId3"/>
          <a:stretch>
            <a:fillRect/>
          </a:stretch>
        </p:blipFill>
        <p:spPr>
          <a:xfrm>
            <a:off x="298962" y="235716"/>
            <a:ext cx="8575431" cy="5989455"/>
          </a:xfrm>
          <a:prstGeom prst="rect">
            <a:avLst/>
          </a:prstGeom>
        </p:spPr>
      </p:pic>
    </p:spTree>
    <p:extLst>
      <p:ext uri="{BB962C8B-B14F-4D97-AF65-F5344CB8AC3E}">
        <p14:creationId xmlns:p14="http://schemas.microsoft.com/office/powerpoint/2010/main" val="400199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FEF7B-1B70-4451-9F12-B1DE0A3B07CD}"/>
              </a:ext>
            </a:extLst>
          </p:cNvPr>
          <p:cNvSpPr>
            <a:spLocks noGrp="1"/>
          </p:cNvSpPr>
          <p:nvPr>
            <p:ph type="dt" sz="half" idx="10"/>
          </p:nvPr>
        </p:nvSpPr>
        <p:spPr/>
        <p:txBody>
          <a:bodyPr/>
          <a:lstStyle/>
          <a:p>
            <a:pPr>
              <a:defRPr/>
            </a:pPr>
            <a:r>
              <a:rPr lang="en-US"/>
              <a:t>20-Feb-18</a:t>
            </a:r>
            <a:endParaRPr lang="en-US" dirty="0"/>
          </a:p>
        </p:txBody>
      </p:sp>
      <p:sp>
        <p:nvSpPr>
          <p:cNvPr id="3" name="Footer Placeholder 2">
            <a:extLst>
              <a:ext uri="{FF2B5EF4-FFF2-40B4-BE49-F238E27FC236}">
                <a16:creationId xmlns:a16="http://schemas.microsoft.com/office/drawing/2014/main" id="{42569E31-2FBD-4A36-B182-C63926077035}"/>
              </a:ext>
            </a:extLst>
          </p:cNvPr>
          <p:cNvSpPr>
            <a:spLocks noGrp="1"/>
          </p:cNvSpPr>
          <p:nvPr>
            <p:ph type="ftr" sz="quarter" idx="11"/>
          </p:nvPr>
        </p:nvSpPr>
        <p:spPr/>
        <p:txBody>
          <a:bodyPr/>
          <a:lstStyle/>
          <a:p>
            <a:pPr>
              <a:defRPr/>
            </a:pPr>
            <a:r>
              <a:rPr lang="en-US"/>
              <a:t>EPC | Engineering Promotion Process</a:t>
            </a:r>
            <a:endParaRPr lang="en-US" b="1" dirty="0"/>
          </a:p>
        </p:txBody>
      </p:sp>
      <p:sp>
        <p:nvSpPr>
          <p:cNvPr id="4" name="Slide Number Placeholder 3">
            <a:extLst>
              <a:ext uri="{FF2B5EF4-FFF2-40B4-BE49-F238E27FC236}">
                <a16:creationId xmlns:a16="http://schemas.microsoft.com/office/drawing/2014/main" id="{7907B38E-88A8-4A3C-AD75-38D4BCCB3AAA}"/>
              </a:ext>
            </a:extLst>
          </p:cNvPr>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pic>
        <p:nvPicPr>
          <p:cNvPr id="6" name="Picture 5">
            <a:extLst>
              <a:ext uri="{FF2B5EF4-FFF2-40B4-BE49-F238E27FC236}">
                <a16:creationId xmlns:a16="http://schemas.microsoft.com/office/drawing/2014/main" id="{422DACCE-5268-4B52-9B08-93CB1744A833}"/>
              </a:ext>
            </a:extLst>
          </p:cNvPr>
          <p:cNvPicPr>
            <a:picLocks noChangeAspect="1"/>
          </p:cNvPicPr>
          <p:nvPr/>
        </p:nvPicPr>
        <p:blipFill>
          <a:blip r:embed="rId3"/>
          <a:stretch>
            <a:fillRect/>
          </a:stretch>
        </p:blipFill>
        <p:spPr>
          <a:xfrm>
            <a:off x="345823" y="117326"/>
            <a:ext cx="8458200" cy="6126598"/>
          </a:xfrm>
          <a:prstGeom prst="rect">
            <a:avLst/>
          </a:prstGeom>
        </p:spPr>
      </p:pic>
    </p:spTree>
    <p:extLst>
      <p:ext uri="{BB962C8B-B14F-4D97-AF65-F5344CB8AC3E}">
        <p14:creationId xmlns:p14="http://schemas.microsoft.com/office/powerpoint/2010/main" val="143458090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C-Presentation20180110" id="{D7C2D663-4430-42B2-A9EC-CD20D337F5E7}" vid="{9C1B5176-8894-4F4E-A01F-248586A65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523E894ECF54790765B8E9D8E324F" ma:contentTypeVersion="1" ma:contentTypeDescription="Create a new document." ma:contentTypeScope="" ma:versionID="dab9f2493f888f08402a00a49c662abc">
  <xsd:schema xmlns:xsd="http://www.w3.org/2001/XMLSchema" xmlns:xs="http://www.w3.org/2001/XMLSchema" xmlns:p="http://schemas.microsoft.com/office/2006/metadata/properties" xmlns:ns1="http://schemas.microsoft.com/sharepoint/v3" xmlns:ns2="45260a83-08c0-4921-92a3-cd56dcdbef58" targetNamespace="http://schemas.microsoft.com/office/2006/metadata/properties" ma:root="true" ma:fieldsID="dc9a600711541399c9eb8d5cca6fec40" ns1:_="" ns2:_="">
    <xsd:import namespace="http://schemas.microsoft.com/sharepoint/v3"/>
    <xsd:import namespace="45260a83-08c0-4921-92a3-cd56dcdbef58"/>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260a83-08c0-4921-92a3-cd56dcdbe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71557A-A916-42F3-9ECD-B3B79EE2AA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260a83-08c0-4921-92a3-cd56dcdbe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F76E8B-AE30-4326-9A3E-45B4D006E2E7}">
  <ds:schemaRefs>
    <ds:schemaRef ds:uri="http://schemas.microsoft.com/sharepoint/events"/>
  </ds:schemaRefs>
</ds:datastoreItem>
</file>

<file path=customXml/itemProps3.xml><?xml version="1.0" encoding="utf-8"?>
<ds:datastoreItem xmlns:ds="http://schemas.openxmlformats.org/officeDocument/2006/customXml" ds:itemID="{120FE329-C344-4C9B-B240-69C0211FADAD}">
  <ds:schemaRefs>
    <ds:schemaRef ds:uri="http://schemas.microsoft.com/sharepoint/v3/contenttype/forms"/>
  </ds:schemaRefs>
</ds:datastoreItem>
</file>

<file path=customXml/itemProps4.xml><?xml version="1.0" encoding="utf-8"?>
<ds:datastoreItem xmlns:ds="http://schemas.openxmlformats.org/officeDocument/2006/customXml" ds:itemID="{DEF3CFA1-47A1-433C-9CB7-9D2F8D58D13F}">
  <ds:schemaRefs>
    <ds:schemaRef ds:uri="http://schemas.microsoft.com/sharepoint/v3"/>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45260a83-08c0-4921-92a3-cd56dcdbef5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EAC-Presentation20180110</Template>
  <TotalTime>599</TotalTime>
  <Words>1928</Words>
  <Application>Microsoft Office PowerPoint</Application>
  <PresentationFormat>On-screen Show (4:3)</PresentationFormat>
  <Paragraphs>336</Paragraphs>
  <Slides>32</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Geneva</vt:lpstr>
      <vt:lpstr>Helvetica</vt:lpstr>
      <vt:lpstr>Fermilab_PPT_090815</vt:lpstr>
      <vt:lpstr>PowerPoint Presentation</vt:lpstr>
      <vt:lpstr>Agenda</vt:lpstr>
      <vt:lpstr>EPC 2017 Review</vt:lpstr>
      <vt:lpstr>EPC 2017 Review</vt:lpstr>
      <vt:lpstr>Engineers at Fermilab</vt:lpstr>
      <vt:lpstr>PowerPoint Presentation</vt:lpstr>
      <vt:lpstr>PowerPoint Presentation</vt:lpstr>
      <vt:lpstr>PowerPoint Presentation</vt:lpstr>
      <vt:lpstr>PowerPoint Presentation</vt:lpstr>
      <vt:lpstr>PowerPoint Presentation</vt:lpstr>
      <vt:lpstr>PowerPoint Presentation</vt:lpstr>
      <vt:lpstr>Engineering Promotion Policy</vt:lpstr>
      <vt:lpstr>Promotion Types</vt:lpstr>
      <vt:lpstr>Promotion Perspectives: Division Head</vt:lpstr>
      <vt:lpstr>Promotion Perspectives: Department Head</vt:lpstr>
      <vt:lpstr>Promotion Perspectives: Supervisor</vt:lpstr>
      <vt:lpstr>Promotion Perspectives: EMPLOYEE</vt:lpstr>
      <vt:lpstr>Promotion Perspectives: EMPLOYEE</vt:lpstr>
      <vt:lpstr>Senior Principal Engineer Promotion Process</vt:lpstr>
      <vt:lpstr>Senior Principal Engineer Promotion Process</vt:lpstr>
      <vt:lpstr>Engineering Title Classifications</vt:lpstr>
      <vt:lpstr>Engineer (E1)</vt:lpstr>
      <vt:lpstr>Staff Engineer (E2)</vt:lpstr>
      <vt:lpstr>Senior Engineer (E3)</vt:lpstr>
      <vt:lpstr>Principal Engineer (E4)</vt:lpstr>
      <vt:lpstr>Senior Principal Engineer (E5)</vt:lpstr>
      <vt:lpstr>Promotion Schedule for 2018</vt:lpstr>
      <vt:lpstr>EPC Membership</vt:lpstr>
      <vt:lpstr>Conclusion</vt:lpstr>
      <vt:lpstr>Backup Slides</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Mayling L Wong-Squires</dc:creator>
  <cp:lastModifiedBy>Maurice Ball x4448 09239N</cp:lastModifiedBy>
  <cp:revision>36</cp:revision>
  <cp:lastPrinted>2014-01-20T19:40:21Z</cp:lastPrinted>
  <dcterms:created xsi:type="dcterms:W3CDTF">2018-01-08T21:30:05Z</dcterms:created>
  <dcterms:modified xsi:type="dcterms:W3CDTF">2018-02-20T19:10:22Z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0x0101008A6523E894ECF54790765B8E9D8E324F</vt:lpwstr>
  </property>
</Properties>
</file>