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82" r:id="rId2"/>
  </p:sldMasterIdLst>
  <p:notesMasterIdLst>
    <p:notesMasterId r:id="rId21"/>
  </p:notesMasterIdLst>
  <p:handoutMasterIdLst>
    <p:handoutMasterId r:id="rId22"/>
  </p:handoutMasterIdLst>
  <p:sldIdLst>
    <p:sldId id="265" r:id="rId3"/>
    <p:sldId id="266" r:id="rId4"/>
    <p:sldId id="268" r:id="rId5"/>
    <p:sldId id="299" r:id="rId6"/>
    <p:sldId id="288" r:id="rId7"/>
    <p:sldId id="284" r:id="rId8"/>
    <p:sldId id="270" r:id="rId9"/>
    <p:sldId id="277" r:id="rId10"/>
    <p:sldId id="275" r:id="rId11"/>
    <p:sldId id="279" r:id="rId12"/>
    <p:sldId id="271" r:id="rId13"/>
    <p:sldId id="274" r:id="rId14"/>
    <p:sldId id="273" r:id="rId15"/>
    <p:sldId id="291" r:id="rId16"/>
    <p:sldId id="282" r:id="rId17"/>
    <p:sldId id="283" r:id="rId18"/>
    <p:sldId id="294" r:id="rId19"/>
    <p:sldId id="298" r:id="rId20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404040"/>
    <a:srgbClr val="505050"/>
    <a:srgbClr val="004C97"/>
    <a:srgbClr val="63666A"/>
    <a:srgbClr val="A7A8AA"/>
    <a:srgbClr val="003087"/>
    <a:srgbClr val="0F2D62"/>
    <a:srgbClr val="8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71" autoAdjust="0"/>
    <p:restoredTop sz="94660"/>
  </p:normalViewPr>
  <p:slideViewPr>
    <p:cSldViewPr snapToGrid="0" snapToObjects="1">
      <p:cViewPr varScale="1">
        <p:scale>
          <a:sx n="87" d="100"/>
          <a:sy n="87" d="100"/>
        </p:scale>
        <p:origin x="122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handoutMaster" Target="handoutMasters/handoutMaster1.xml"/><Relationship Id="rId27" Type="http://schemas.microsoft.com/office/2015/10/relationships/revisionInfo" Target="revisionInfo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80DBBE75-B897-4C2D-851E-711B34683BA3}" type="datetimeFigureOut">
              <a:rPr lang="en-US" altLang="en-US"/>
              <a:pPr/>
              <a:t>2/18/2018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CABB725D-266A-4787-B290-EA1B2102928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1676179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4050BF1F-29FD-4232-8E96-B3FD1DCB3ADE}" type="datetimeFigureOut">
              <a:rPr lang="en-US" altLang="en-US"/>
              <a:pPr/>
              <a:t>2/18/2018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60BFB643-3B51-4A23-96A6-8ED93A064C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947600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anose="020B0600070205080204" pitchFamily="34" charset="-128"/>
        <a:cs typeface="MS PGothic" panose="020B0600070205080204" pitchFamily="34" charset="-128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anose="020B0600070205080204" pitchFamily="34" charset="-128"/>
        <a:cs typeface="MS PGothic" panose="020B0600070205080204" pitchFamily="34" charset="-128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anose="020B0600070205080204" pitchFamily="34" charset="-128"/>
        <a:cs typeface="MS PGothic" panose="020B0600070205080204" pitchFamily="34" charset="-128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anose="020B0600070205080204" pitchFamily="34" charset="-128"/>
        <a:cs typeface="MS PGothic" panose="020B0600070205080204" pitchFamily="34" charset="-128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0544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SCD/RSE has assembled a number of test equipment devices for use in its optical links efforts. These include:</a:t>
            </a:r>
          </a:p>
          <a:p>
            <a:pPr marL="228600" indent="-228600">
              <a:buAutoNum type="arabicPeriod"/>
            </a:pPr>
            <a:r>
              <a:rPr lang="en-US" dirty="0"/>
              <a:t>A Digital Signal Analyzer which performs eye diagram and jitter analyses in the optical and electrical domain up to 10 </a:t>
            </a:r>
            <a:r>
              <a:rPr lang="en-US" dirty="0" err="1"/>
              <a:t>Gbps</a:t>
            </a:r>
            <a:r>
              <a:rPr lang="en-US" dirty="0"/>
              <a:t>.</a:t>
            </a:r>
          </a:p>
          <a:p>
            <a:pPr marL="228600" indent="-228600">
              <a:buAutoNum type="arabicPeriod"/>
            </a:pPr>
            <a:r>
              <a:rPr lang="en-US" dirty="0"/>
              <a:t>A Bit Error Rate (BER) Tester which generates test patterns and performs bit error checking up to 12.5 </a:t>
            </a:r>
            <a:r>
              <a:rPr lang="en-US" dirty="0" err="1"/>
              <a:t>Gbps</a:t>
            </a:r>
            <a:endParaRPr lang="en-US" dirty="0"/>
          </a:p>
          <a:p>
            <a:pPr marL="228600" indent="-228600">
              <a:buAutoNum type="arabicPeriod"/>
            </a:pPr>
            <a:r>
              <a:rPr lang="en-US" dirty="0"/>
              <a:t>Variable Optical Attenuators (850 nm and 1310 nm) to simulate link impairments for BER and receiver sensitivity testing</a:t>
            </a:r>
          </a:p>
          <a:p>
            <a:pPr marL="228600" indent="-228600">
              <a:buAutoNum type="arabicPeriod"/>
            </a:pPr>
            <a:r>
              <a:rPr lang="en-US" dirty="0"/>
              <a:t>An environmental chamber to control temperature and humidity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These units are controlled using </a:t>
            </a:r>
            <a:r>
              <a:rPr lang="en-US" dirty="0" err="1"/>
              <a:t>Labview</a:t>
            </a:r>
            <a:r>
              <a:rPr lang="en-US" dirty="0"/>
              <a:t> Vis for automated transmitter, receiver, and link testing.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We welcome the opportunity to provide testing and consultation services to other experiments and collaborations.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BFB643-3B51-4A23-96A6-8ED93A064CCD}" type="slidenum">
              <a:rPr lang="en-US" altLang="en-US" smtClean="0"/>
              <a:pPr/>
              <a:t>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500551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TitleSlide_06051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FermiLogo_RGB_NALBlu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0" y="1149350"/>
            <a:ext cx="326707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806450" y="3559283"/>
            <a:ext cx="7526338" cy="1139271"/>
          </a:xfrm>
          <a:prstGeom prst="rect">
            <a:avLst/>
          </a:prstGeom>
        </p:spPr>
        <p:txBody>
          <a:bodyPr wrap="square" lIns="0" tIns="0" rIns="0" bIns="0" anchor="t"/>
          <a:lstStyle>
            <a:lvl1pPr algn="l">
              <a:defRPr sz="3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806450" y="4841093"/>
            <a:ext cx="7526338" cy="14899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900798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DD380D08-F2CA-47D3-B2B9-BCFDF76A6561}" type="datetime1">
              <a:rPr lang="en-US" altLang="en-US"/>
              <a:pPr/>
              <a:t>2/18/2018</a:t>
            </a:fld>
            <a:endParaRPr lang="en-US" alt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B5585131-D98E-4CC9-8879-1D32CC470D9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377796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Comparis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55192"/>
            <a:ext cx="4206240" cy="425014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709161" y="355192"/>
            <a:ext cx="4206240" cy="425014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70916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0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2866E9CA-C242-476E-AC96-726DAD61F4C9}" type="datetime1">
              <a:rPr lang="en-US" altLang="en-US"/>
              <a:pPr/>
              <a:t>2/18/2018</a:t>
            </a:fld>
            <a:endParaRPr lang="en-US" alt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22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2C85A5DC-9CCB-48FE-8FD9-B52B9FD5749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75525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>
            <a:lvl1pPr>
              <a:defRPr sz="1200"/>
            </a:lvl1pPr>
          </a:lstStyle>
          <a:p>
            <a:fld id="{50889BEA-2B91-403F-ADA4-053DEE04721E}" type="datetime1">
              <a:rPr lang="en-US" altLang="en-US"/>
              <a:pPr/>
              <a:t>2/18/2018</a:t>
            </a:fld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52E9C158-AEF1-41A2-A6CE-6F0BAB305E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182260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/>
          <p:cNvSpPr>
            <a:spLocks noGrp="1"/>
          </p:cNvSpPr>
          <p:nvPr>
            <p:ph type="body" sz="half" idx="12"/>
          </p:nvPr>
        </p:nvSpPr>
        <p:spPr>
          <a:xfrm>
            <a:off x="229365" y="4765101"/>
            <a:ext cx="425196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4654550" y="4765101"/>
            <a:ext cx="426085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7"/>
          </p:nvPr>
        </p:nvSpPr>
        <p:spPr>
          <a:xfrm>
            <a:off x="228601" y="1043694"/>
            <a:ext cx="4251324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8"/>
          </p:nvPr>
        </p:nvSpPr>
        <p:spPr>
          <a:xfrm>
            <a:off x="4654550" y="1043694"/>
            <a:ext cx="4260851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 sz="1200"/>
            </a:lvl1pPr>
          </a:lstStyle>
          <a:p>
            <a:fld id="{6A3537A3-8C6B-43C4-A25C-FC2CE8D9D9BB}" type="datetime1">
              <a:rPr lang="en-US" altLang="en-US"/>
              <a:pPr/>
              <a:t>2/18/2018</a:t>
            </a:fld>
            <a:endParaRPr lang="en-US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 sz="1200"/>
            </a:lvl1pPr>
          </a:lstStyle>
          <a:p>
            <a:fld id="{47C05DF5-FB48-4D3F-AF82-EC74A689CAC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993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043693"/>
            <a:ext cx="3027894" cy="49942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469958" y="1043694"/>
            <a:ext cx="5420360" cy="49942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 sz="1200"/>
            </a:lvl1pPr>
          </a:lstStyle>
          <a:p>
            <a:fld id="{2B1CF01D-1604-4C8E-BF6F-5634B5B9B0FA}" type="datetime1">
              <a:rPr lang="en-US" altLang="en-US"/>
              <a:pPr/>
              <a:t>2/18/2018</a:t>
            </a:fld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/>
            </a:lvl1pPr>
          </a:lstStyle>
          <a:p>
            <a:fld id="{071AFBCB-9629-4487-8658-FCC7F72DA46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437961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73" y="1043694"/>
            <a:ext cx="8700851" cy="3695054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/>
            </a:lvl1pPr>
          </a:lstStyle>
          <a:p>
            <a:fld id="{5E62D87C-608A-49B4-979E-2C9EC8FFFA3E}" type="datetime1">
              <a:rPr lang="en-US" altLang="en-US"/>
              <a:pPr/>
              <a:t>2/18/2018</a:t>
            </a:fld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077094B4-CDBE-4107-9E6E-D38410A9E4B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73322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8C974282-CF10-48FB-9157-5489DF716807}"/>
              </a:ext>
            </a:extLst>
          </p:cNvPr>
          <p:cNvSpPr txBox="1">
            <a:spLocks/>
          </p:cNvSpPr>
          <p:nvPr userDrawn="1"/>
        </p:nvSpPr>
        <p:spPr>
          <a:xfrm>
            <a:off x="6459538" y="6515100"/>
            <a:ext cx="1076325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defTabSz="457200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4C97"/>
                </a:solidFill>
                <a:latin typeface="Helvetica" panose="020B0604020202020204" pitchFamily="34" charset="0"/>
                <a:ea typeface="Geneva" pitchFamily="121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fld id="{2B1CF01D-1604-4C8E-BF6F-5634B5B9B0FA}" type="datetime1">
              <a:rPr lang="en-US" altLang="en-US" smtClean="0"/>
              <a:pPr/>
              <a:t>2/19/2018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68172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ooter Only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DD380D08-F2CA-47D3-B2B9-BCFDF76A6561}" type="datetime1">
              <a:rPr lang="en-US" altLang="en-US"/>
              <a:pPr/>
              <a:t>2/18/2018</a:t>
            </a:fld>
            <a:endParaRPr lang="en-US" alt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B5585131-D98E-4CC9-8879-1D32CC470D9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473526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61950"/>
            <a:ext cx="8675688" cy="56689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4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EAD63FCB-C847-421A-A82C-644CA8D55BDB}" type="datetime1">
              <a:rPr lang="en-US" altLang="en-US"/>
              <a:pPr/>
              <a:t>2/18/2018</a:t>
            </a:fld>
            <a:endParaRPr lang="en-US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6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B71519E6-F709-4990-B973-B339820CA70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95244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361950"/>
            <a:ext cx="8700851" cy="4369742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A0E092C4-48F6-48C5-B2B3-815670E99CE7}" type="datetime1">
              <a:rPr lang="en-US" altLang="en-US"/>
              <a:pPr/>
              <a:t>2/18/2018</a:t>
            </a:fld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C2BC038B-CA57-479E-BFA9-9E819877A5D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33821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6459538" y="6515100"/>
            <a:ext cx="1076325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fld id="{D594D8DC-1801-43BE-B437-DF92E32BA858}" type="datetime1">
              <a:rPr lang="en-US" altLang="en-US"/>
              <a:pPr/>
              <a:t>2/18/2018</a:t>
            </a:fld>
            <a:endParaRPr lang="en-US" alt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6450" y="6515100"/>
            <a:ext cx="5373688" cy="2413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8600" y="6515100"/>
            <a:ext cx="447675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fld id="{6827BE81-7C2D-481B-BBCE-23778685B2BA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1029" name="Picture 2" descr="HeaderFooter_0060314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97" r:id="rId1"/>
    <p:sldLayoutId id="2147484098" r:id="rId2"/>
    <p:sldLayoutId id="2147484099" r:id="rId3"/>
    <p:sldLayoutId id="2147484100" r:id="rId4"/>
    <p:sldLayoutId id="2147484101" r:id="rId5"/>
    <p:sldLayoutId id="2147484106" r:id="rId6"/>
    <p:sldLayoutId id="2147484107" r:id="rId7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074184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595959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rgbClr val="595959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595959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200" kern="1200">
          <a:solidFill>
            <a:srgbClr val="595959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200" kern="1200">
          <a:solidFill>
            <a:srgbClr val="595959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6450013" y="6515100"/>
            <a:ext cx="107632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defTabSz="914400"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fld id="{F478486A-2EA2-4759-824C-EE1AD3861CE4}" type="datetime1">
              <a:rPr lang="en-US" altLang="en-US"/>
              <a:pPr/>
              <a:t>2/18/2018</a:t>
            </a:fld>
            <a:endParaRPr lang="en-US" altLang="en-US"/>
          </a:p>
        </p:txBody>
      </p:sp>
      <p:sp>
        <p:nvSpPr>
          <p:cNvPr id="9219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806450" y="6515100"/>
            <a:ext cx="5373688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>
              <a:defRPr sz="900">
                <a:solidFill>
                  <a:srgbClr val="004C97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9220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fld id="{319E6341-E9E7-4128-9402-327DA8681509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7173" name="Picture 1" descr="Footer_060314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02" r:id="rId1"/>
    <p:sldLayoutId id="2147484103" r:id="rId2"/>
    <p:sldLayoutId id="2147484104" r:id="rId3"/>
    <p:sldLayoutId id="2147484105" r:id="rId4"/>
  </p:sldLayoutIdLst>
  <p:hf hdr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2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2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cdcvs.fnal.gov/redmine/projects/artdaq-demo/wiki" TargetMode="Externa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title"/>
          </p:nvPr>
        </p:nvSpPr>
        <p:spPr bwMode="auto">
          <a:xfrm>
            <a:off x="806450" y="3260236"/>
            <a:ext cx="7526338" cy="11398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Engineering at FERMILAB</a:t>
            </a:r>
            <a:b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</a:br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Scientific Computing Division</a:t>
            </a:r>
          </a:p>
        </p:txBody>
      </p:sp>
      <p:sp>
        <p:nvSpPr>
          <p:cNvPr id="14338" name="Text Placeholder 2"/>
          <p:cNvSpPr>
            <a:spLocks noGrp="1"/>
          </p:cNvSpPr>
          <p:nvPr>
            <p:ph type="body" sz="quarter" idx="10"/>
          </p:nvPr>
        </p:nvSpPr>
        <p:spPr bwMode="auto">
          <a:xfrm>
            <a:off x="806450" y="5169877"/>
            <a:ext cx="7526338" cy="116107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Gustavo Cancelo</a:t>
            </a:r>
          </a:p>
          <a:p>
            <a:pPr eaLnBrk="1" hangingPunct="1"/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Engineering retreat</a:t>
            </a:r>
          </a:p>
          <a:p>
            <a:pPr eaLnBrk="1" hangingPunct="1"/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20 February 2018</a:t>
            </a:r>
          </a:p>
          <a:p>
            <a:pPr eaLnBrk="1" hangingPunct="1"/>
            <a:endParaRPr lang="en-US" altLang="en-US" dirty="0">
              <a:latin typeface="Helvetica" panose="020B0604020202020204" pitchFamily="34" charset="0"/>
              <a:ea typeface="Geneva" pitchFamily="121" charset="-128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loud 21"/>
          <p:cNvSpPr/>
          <p:nvPr/>
        </p:nvSpPr>
        <p:spPr>
          <a:xfrm>
            <a:off x="6450013" y="4176521"/>
            <a:ext cx="2629482" cy="1789714"/>
          </a:xfrm>
          <a:prstGeom prst="clou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accent4">
                    <a:lumMod val="75000"/>
                  </a:schemeClr>
                </a:solidFill>
              </a:rPr>
              <a:t>Electronics and DAQ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DAQs for Dark energy and the evolution of the universe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89BEA-2B91-403F-ADA4-053DEE04721E}" type="datetime1">
              <a:rPr lang="en-US" altLang="en-US" smtClean="0"/>
              <a:pPr/>
              <a:t>2/19/2018</a:t>
            </a:fld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10</a:t>
            </a:fld>
            <a:endParaRPr lang="en-US" alt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81" y="844329"/>
            <a:ext cx="4599396" cy="341985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0757" y="1625815"/>
            <a:ext cx="4371975" cy="25146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858174" y="951839"/>
            <a:ext cx="41996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LSST will generate &gt;1 billion galaxy catalog.</a:t>
            </a:r>
          </a:p>
          <a:p>
            <a:r>
              <a:rPr lang="en-US" sz="1800" b="1" dirty="0">
                <a:solidFill>
                  <a:srgbClr val="FF0000"/>
                </a:solidFill>
              </a:rPr>
              <a:t>Opportunities for spectroscopic surveys!!</a:t>
            </a:r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235743" y="4363109"/>
            <a:ext cx="6347489" cy="2028223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CMB future: CMB S4</a:t>
            </a:r>
          </a:p>
          <a:p>
            <a:pPr lvl="1"/>
            <a:r>
              <a:rPr lang="en-US" sz="1400" dirty="0">
                <a:solidFill>
                  <a:schemeClr val="accent4">
                    <a:lumMod val="75000"/>
                  </a:schemeClr>
                </a:solidFill>
              </a:rPr>
              <a:t>A collection of CMB telescopes at the South pole and Atacama</a:t>
            </a:r>
          </a:p>
          <a:p>
            <a:pPr lvl="1"/>
            <a:r>
              <a:rPr lang="en-US" sz="1400" dirty="0">
                <a:solidFill>
                  <a:schemeClr val="accent4">
                    <a:lumMod val="75000"/>
                  </a:schemeClr>
                </a:solidFill>
              </a:rPr>
              <a:t>Superconducting detectors: Frequency Multiplexed TES or MKIDS.</a:t>
            </a:r>
          </a:p>
          <a:p>
            <a:r>
              <a:rPr lang="en-US" sz="1600" dirty="0"/>
              <a:t>Future optical surveys:</a:t>
            </a:r>
          </a:p>
          <a:p>
            <a:pPr lvl="1"/>
            <a:r>
              <a:rPr lang="en-US" sz="1400" dirty="0">
                <a:solidFill>
                  <a:schemeClr val="accent4">
                    <a:lumMod val="75000"/>
                  </a:schemeClr>
                </a:solidFill>
              </a:rPr>
              <a:t>High and low resolution spectroscopy.</a:t>
            </a:r>
          </a:p>
          <a:p>
            <a:pPr lvl="1"/>
            <a:r>
              <a:rPr lang="en-US" sz="1400" dirty="0">
                <a:solidFill>
                  <a:schemeClr val="accent4">
                    <a:lumMod val="75000"/>
                  </a:schemeClr>
                </a:solidFill>
              </a:rPr>
              <a:t>100,000 channels high res spectrometer?</a:t>
            </a:r>
          </a:p>
          <a:p>
            <a:pPr lvl="1"/>
            <a:r>
              <a:rPr lang="en-US" sz="1400" dirty="0">
                <a:solidFill>
                  <a:schemeClr val="accent4">
                    <a:lumMod val="75000"/>
                  </a:schemeClr>
                </a:solidFill>
              </a:rPr>
              <a:t>Low res MKIDs based instrument? Could cover the near infrared spectrum!</a:t>
            </a:r>
          </a:p>
          <a:p>
            <a:endParaRPr lang="en-US" sz="1600" dirty="0"/>
          </a:p>
        </p:txBody>
      </p:sp>
      <p:cxnSp>
        <p:nvCxnSpPr>
          <p:cNvPr id="15" name="Straight Arrow Connector 14"/>
          <p:cNvCxnSpPr>
            <a:cxnSpLocks/>
          </p:cNvCxnSpPr>
          <p:nvPr/>
        </p:nvCxnSpPr>
        <p:spPr>
          <a:xfrm flipH="1" flipV="1">
            <a:off x="6045071" y="4815425"/>
            <a:ext cx="538161" cy="512512"/>
          </a:xfrm>
          <a:prstGeom prst="straightConnector1">
            <a:avLst/>
          </a:prstGeom>
          <a:ln w="28575">
            <a:solidFill>
              <a:srgbClr val="FF0000"/>
            </a:solidFill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6037117" y="5327937"/>
            <a:ext cx="546115" cy="625351"/>
          </a:xfrm>
          <a:prstGeom prst="straightConnector1">
            <a:avLst/>
          </a:prstGeom>
          <a:ln w="28575">
            <a:solidFill>
              <a:srgbClr val="FF0000"/>
            </a:solidFill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219DC4D6-9D20-4523-AD68-F5A92233CA12}"/>
              </a:ext>
            </a:extLst>
          </p:cNvPr>
          <p:cNvSpPr txBox="1"/>
          <p:nvPr/>
        </p:nvSpPr>
        <p:spPr>
          <a:xfrm>
            <a:off x="1259931" y="931991"/>
            <a:ext cx="2225096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ACT experiment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85729DE-44D4-4602-9E10-B2338D882784}"/>
              </a:ext>
            </a:extLst>
          </p:cNvPr>
          <p:cNvSpPr txBox="1"/>
          <p:nvPr/>
        </p:nvSpPr>
        <p:spPr>
          <a:xfrm>
            <a:off x="1016677" y="2623074"/>
            <a:ext cx="2341731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SPT3 experiment</a:t>
            </a:r>
          </a:p>
        </p:txBody>
      </p:sp>
    </p:spTree>
    <p:extLst>
      <p:ext uri="{BB962C8B-B14F-4D97-AF65-F5344CB8AC3E}">
        <p14:creationId xmlns:p14="http://schemas.microsoft.com/office/powerpoint/2010/main" val="29534959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28"/>
          <p:cNvSpPr>
            <a:spLocks noGrp="1"/>
          </p:cNvSpPr>
          <p:nvPr>
            <p:ph type="title"/>
          </p:nvPr>
        </p:nvSpPr>
        <p:spPr bwMode="auto">
          <a:xfrm>
            <a:off x="121919" y="103189"/>
            <a:ext cx="8943703" cy="51531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2000" dirty="0">
                <a:latin typeface="Helvetica" panose="020B0604020202020204" pitchFamily="34" charset="0"/>
                <a:ea typeface="Geneva" pitchFamily="121" charset="-128"/>
              </a:rPr>
              <a:t>Warm electronics for superconducting detectors (</a:t>
            </a:r>
            <a:r>
              <a:rPr lang="en-US" altLang="en-US" sz="2000" dirty="0" err="1">
                <a:latin typeface="Helvetica" panose="020B0604020202020204" pitchFamily="34" charset="0"/>
                <a:ea typeface="Geneva" pitchFamily="121" charset="-128"/>
              </a:rPr>
              <a:t>fMESSI</a:t>
            </a:r>
            <a:r>
              <a:rPr lang="en-US" altLang="en-US" sz="2000" dirty="0">
                <a:latin typeface="Helvetica" panose="020B0604020202020204" pitchFamily="34" charset="0"/>
                <a:ea typeface="Geneva" pitchFamily="121" charset="-128"/>
              </a:rPr>
              <a:t>)</a:t>
            </a:r>
          </a:p>
        </p:txBody>
      </p:sp>
      <p:sp>
        <p:nvSpPr>
          <p:cNvPr id="24578" name="Content Placeholder 29"/>
          <p:cNvSpPr>
            <a:spLocks noGrp="1"/>
          </p:cNvSpPr>
          <p:nvPr>
            <p:ph idx="1"/>
          </p:nvPr>
        </p:nvSpPr>
        <p:spPr bwMode="auto">
          <a:xfrm>
            <a:off x="228600" y="2962783"/>
            <a:ext cx="4703885" cy="318304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1800" dirty="0">
                <a:latin typeface="Helvetica" panose="020B0604020202020204" pitchFamily="34" charset="0"/>
                <a:ea typeface="Geneva" pitchFamily="121" charset="-128"/>
              </a:rPr>
              <a:t>Total of 75 boards are operational. 2 astronomical instruments  </a:t>
            </a:r>
          </a:p>
          <a:p>
            <a:r>
              <a:rPr lang="en-US" altLang="en-US" sz="1800" dirty="0">
                <a:latin typeface="Helvetica" panose="020B0604020202020204" pitchFamily="34" charset="0"/>
                <a:ea typeface="Geneva" pitchFamily="121" charset="-128"/>
              </a:rPr>
              <a:t>Science achieved: </a:t>
            </a:r>
          </a:p>
          <a:p>
            <a:pPr lvl="1"/>
            <a:r>
              <a:rPr lang="en-US" altLang="en-US" sz="1600" dirty="0">
                <a:solidFill>
                  <a:schemeClr val="tx1"/>
                </a:solidFill>
                <a:latin typeface="Helvetica" panose="020B0604020202020204" pitchFamily="34" charset="0"/>
                <a:ea typeface="Geneva" pitchFamily="121" charset="-128"/>
              </a:rPr>
              <a:t>DARKNESS instrument (coronagraph) at Palomar. Three rounds of observations.</a:t>
            </a:r>
          </a:p>
          <a:p>
            <a:r>
              <a:rPr lang="en-US" altLang="en-US" sz="1800" dirty="0">
                <a:latin typeface="Helvetica" panose="020B0604020202020204" pitchFamily="34" charset="0"/>
                <a:ea typeface="Geneva" pitchFamily="121" charset="-128"/>
              </a:rPr>
              <a:t>CMB  and MKIDs R&amp;D:</a:t>
            </a:r>
          </a:p>
          <a:p>
            <a:pPr lvl="1"/>
            <a:r>
              <a:rPr lang="en-US" altLang="en-US" sz="1600" dirty="0" err="1">
                <a:solidFill>
                  <a:schemeClr val="tx1"/>
                </a:solidFill>
                <a:latin typeface="Helvetica" panose="020B0604020202020204" pitchFamily="34" charset="0"/>
                <a:ea typeface="Geneva" pitchFamily="121" charset="-128"/>
              </a:rPr>
              <a:t>Fermilab</a:t>
            </a:r>
            <a:r>
              <a:rPr lang="en-US" altLang="en-US" sz="1600" dirty="0">
                <a:solidFill>
                  <a:schemeClr val="tx1"/>
                </a:solidFill>
                <a:latin typeface="Helvetica" panose="020B0604020202020204" pitchFamily="34" charset="0"/>
                <a:ea typeface="Geneva" pitchFamily="121" charset="-128"/>
              </a:rPr>
              <a:t>: CMB-s4 R&amp;D, and MKIDs optical.</a:t>
            </a:r>
          </a:p>
          <a:p>
            <a:pPr lvl="1"/>
            <a:r>
              <a:rPr lang="en-US" altLang="en-US" sz="1600" dirty="0">
                <a:solidFill>
                  <a:schemeClr val="tx1"/>
                </a:solidFill>
                <a:latin typeface="Helvetica" panose="020B0604020202020204" pitchFamily="34" charset="0"/>
                <a:ea typeface="Geneva" pitchFamily="121" charset="-128"/>
              </a:rPr>
              <a:t>NIST</a:t>
            </a:r>
          </a:p>
          <a:p>
            <a:pPr lvl="1"/>
            <a:r>
              <a:rPr lang="en-US" altLang="en-US" sz="1600" dirty="0">
                <a:solidFill>
                  <a:schemeClr val="tx1"/>
                </a:solidFill>
                <a:latin typeface="Helvetica" panose="020B0604020202020204" pitchFamily="34" charset="0"/>
                <a:ea typeface="Geneva" pitchFamily="121" charset="-128"/>
              </a:rPr>
              <a:t>ANL.</a:t>
            </a:r>
          </a:p>
          <a:p>
            <a:pPr lvl="1"/>
            <a:r>
              <a:rPr lang="en-US" altLang="en-US" sz="1600" dirty="0">
                <a:solidFill>
                  <a:schemeClr val="tx1"/>
                </a:solidFill>
                <a:latin typeface="Helvetica" panose="020B0604020202020204" pitchFamily="34" charset="0"/>
                <a:ea typeface="Geneva" pitchFamily="121" charset="-128"/>
              </a:rPr>
              <a:t>U Chicago.</a:t>
            </a:r>
          </a:p>
          <a:p>
            <a:pPr lvl="1"/>
            <a:r>
              <a:rPr lang="en-US" altLang="en-US" sz="1600" dirty="0">
                <a:solidFill>
                  <a:schemeClr val="tx1"/>
                </a:solidFill>
                <a:latin typeface="Helvetica" panose="020B0604020202020204" pitchFamily="34" charset="0"/>
                <a:ea typeface="Geneva" pitchFamily="121" charset="-128"/>
              </a:rPr>
              <a:t>Arizona State University.</a:t>
            </a:r>
          </a:p>
          <a:p>
            <a:endParaRPr lang="en-US" altLang="en-US" sz="1800" dirty="0">
              <a:latin typeface="Helvetica" panose="020B0604020202020204" pitchFamily="34" charset="0"/>
              <a:ea typeface="Geneva" pitchFamily="121" charset="-128"/>
            </a:endParaRPr>
          </a:p>
        </p:txBody>
      </p:sp>
      <p:sp>
        <p:nvSpPr>
          <p:cNvPr id="24579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2/18/2018</a:t>
            </a:fld>
            <a:endParaRPr lang="en-US" altLang="en-US" sz="120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24581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11</a:t>
            </a:fld>
            <a:endParaRPr lang="en-US" altLang="en-US" sz="120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2436" y="794124"/>
            <a:ext cx="2229217" cy="213116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7553" y="830198"/>
            <a:ext cx="2046644" cy="1956963"/>
          </a:xfrm>
          <a:prstGeom prst="rect">
            <a:avLst/>
          </a:prstGeom>
        </p:spPr>
      </p:pic>
      <p:cxnSp>
        <p:nvCxnSpPr>
          <p:cNvPr id="3" name="Straight Arrow Connector 2"/>
          <p:cNvCxnSpPr/>
          <p:nvPr/>
        </p:nvCxnSpPr>
        <p:spPr>
          <a:xfrm flipV="1">
            <a:off x="1968137" y="1550126"/>
            <a:ext cx="1525157" cy="20900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5262521" y="1073418"/>
            <a:ext cx="36385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dirty="0" err="1">
                <a:latin typeface="Helvetica" panose="020B0604020202020204" pitchFamily="34" charset="0"/>
              </a:rPr>
              <a:t>fMESSI</a:t>
            </a:r>
            <a:r>
              <a:rPr lang="en-US" altLang="en-US" dirty="0">
                <a:latin typeface="Helvetica" panose="020B0604020202020204" pitchFamily="34" charset="0"/>
              </a:rPr>
              <a:t> for CMB</a:t>
            </a:r>
          </a:p>
          <a:p>
            <a:r>
              <a:rPr lang="en-US" dirty="0">
                <a:latin typeface="Helvetica" panose="020B0604020202020204" pitchFamily="34" charset="0"/>
              </a:rPr>
              <a:t>MKIDs and quantum sensors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462D3FC-9736-47FF-B3CC-69D4AC9F4C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4334" y="3242076"/>
            <a:ext cx="3756779" cy="28679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4F02044-A826-45F7-ADC4-0CAD723E272C}"/>
              </a:ext>
            </a:extLst>
          </p:cNvPr>
          <p:cNvSpPr txBox="1"/>
          <p:nvPr/>
        </p:nvSpPr>
        <p:spPr>
          <a:xfrm>
            <a:off x="5574323" y="2962783"/>
            <a:ext cx="2907847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Images from Palomar</a:t>
            </a:r>
          </a:p>
        </p:txBody>
      </p:sp>
    </p:spTree>
    <p:extLst>
      <p:ext uri="{BB962C8B-B14F-4D97-AF65-F5344CB8AC3E}">
        <p14:creationId xmlns:p14="http://schemas.microsoft.com/office/powerpoint/2010/main" val="29065107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28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DUNE photon detector</a:t>
            </a:r>
          </a:p>
        </p:txBody>
      </p:sp>
      <p:sp>
        <p:nvSpPr>
          <p:cNvPr id="24578" name="Content Placeholder 29"/>
          <p:cNvSpPr>
            <a:spLocks noGrp="1"/>
          </p:cNvSpPr>
          <p:nvPr>
            <p:ph idx="1"/>
          </p:nvPr>
        </p:nvSpPr>
        <p:spPr bwMode="auto">
          <a:xfrm>
            <a:off x="228600" y="1105990"/>
            <a:ext cx="8672513" cy="21207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1800" dirty="0">
                <a:latin typeface="Helvetica" panose="020B0604020202020204" pitchFamily="34" charset="0"/>
                <a:ea typeface="Geneva" pitchFamily="121" charset="-128"/>
              </a:rPr>
              <a:t>The DUNE far photon detector must provide T0 for non beam events, proton decay candidates and supernova neutrinos with high efficiency. It is also important in the discrimination of backgrounds.</a:t>
            </a:r>
          </a:p>
          <a:p>
            <a:pPr lvl="1"/>
            <a:r>
              <a:rPr lang="en-US" altLang="en-US" sz="1600" dirty="0">
                <a:solidFill>
                  <a:schemeClr val="tx1"/>
                </a:solidFill>
                <a:latin typeface="Helvetica" panose="020B0604020202020204" pitchFamily="34" charset="0"/>
                <a:ea typeface="Geneva" pitchFamily="121" charset="-128"/>
              </a:rPr>
              <a:t>The technical objective is to achieve a photon detection efficiencies &gt; 1%.</a:t>
            </a:r>
          </a:p>
          <a:p>
            <a:r>
              <a:rPr lang="en-US" altLang="en-US" sz="1800" dirty="0">
                <a:latin typeface="Helvetica" panose="020B0604020202020204" pitchFamily="34" charset="0"/>
                <a:ea typeface="Geneva" pitchFamily="121" charset="-128"/>
              </a:rPr>
              <a:t>That efficiency has not been achieved by other detectors, so we picked up an interesting idea of a device called ARAPUCA developed by Ettore Segreto (UNICAMP, Brazil) et al and created a collaboration for ARAPUCA R&amp;D.</a:t>
            </a:r>
          </a:p>
        </p:txBody>
      </p:sp>
      <p:sp>
        <p:nvSpPr>
          <p:cNvPr id="24579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2/18/2018</a:t>
            </a:fld>
            <a:endParaRPr lang="en-US" altLang="en-US" sz="120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24580" name="Footer Placeholder 4"/>
          <p:cNvSpPr>
            <a:spLocks noGrp="1"/>
          </p:cNvSpPr>
          <p:nvPr>
            <p:ph type="ftr" sz="quarter" idx="4294967295"/>
          </p:nvPr>
        </p:nvSpPr>
        <p:spPr bwMode="auto">
          <a:xfrm>
            <a:off x="806450" y="6515100"/>
            <a:ext cx="5373688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  <a:ea typeface="MS PGothic" panose="020B0600070205080204" pitchFamily="34" charset="-128"/>
              </a:rPr>
              <a:t>Presenter | Presentation Title</a:t>
            </a:r>
            <a:endParaRPr lang="en-US" altLang="en-US" sz="1200" b="1">
              <a:solidFill>
                <a:srgbClr val="004C97"/>
              </a:solidFill>
              <a:latin typeface="Helvetica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24581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12</a:t>
            </a:fld>
            <a:endParaRPr lang="en-US" altLang="en-US" sz="120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1FB07B-B4EA-4649-BF74-5F549B88D26E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534" y="3226776"/>
            <a:ext cx="4133289" cy="2540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1488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28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DUNE photon detector</a:t>
            </a:r>
          </a:p>
        </p:txBody>
      </p:sp>
      <p:sp>
        <p:nvSpPr>
          <p:cNvPr id="24578" name="Content Placeholder 29"/>
          <p:cNvSpPr>
            <a:spLocks noGrp="1"/>
          </p:cNvSpPr>
          <p:nvPr>
            <p:ph idx="1"/>
          </p:nvPr>
        </p:nvSpPr>
        <p:spPr bwMode="auto">
          <a:xfrm>
            <a:off x="228600" y="3004459"/>
            <a:ext cx="8672513" cy="327562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1800" dirty="0">
                <a:latin typeface="Helvetica" panose="020B0604020202020204" pitchFamily="34" charset="0"/>
                <a:ea typeface="Geneva" pitchFamily="121" charset="-128"/>
              </a:rPr>
              <a:t>Status: 1</a:t>
            </a:r>
            <a:r>
              <a:rPr lang="en-US" altLang="en-US" sz="1800" baseline="30000" dirty="0">
                <a:latin typeface="Helvetica" panose="020B0604020202020204" pitchFamily="34" charset="0"/>
                <a:ea typeface="Geneva" pitchFamily="121" charset="-128"/>
              </a:rPr>
              <a:t>st</a:t>
            </a:r>
            <a:r>
              <a:rPr lang="en-US" altLang="en-US" sz="1800" dirty="0">
                <a:latin typeface="Helvetica" panose="020B0604020202020204" pitchFamily="34" charset="0"/>
                <a:ea typeface="Geneva" pitchFamily="121" charset="-128"/>
              </a:rPr>
              <a:t> year of LDRD finished successfully.</a:t>
            </a:r>
          </a:p>
          <a:p>
            <a:r>
              <a:rPr lang="en-US" altLang="en-US" sz="1800" dirty="0">
                <a:latin typeface="Helvetica" panose="020B0604020202020204" pitchFamily="34" charset="0"/>
                <a:ea typeface="Geneva" pitchFamily="121" charset="-128"/>
              </a:rPr>
              <a:t>Achievements: </a:t>
            </a:r>
          </a:p>
          <a:p>
            <a:pPr lvl="1"/>
            <a:r>
              <a:rPr lang="en-US" altLang="en-US" sz="1600" dirty="0">
                <a:solidFill>
                  <a:schemeClr val="tx1"/>
                </a:solidFill>
                <a:latin typeface="Helvetica" panose="020B0604020202020204" pitchFamily="34" charset="0"/>
                <a:ea typeface="Geneva" pitchFamily="121" charset="-128"/>
              </a:rPr>
              <a:t>Improved ARAPUCA design.</a:t>
            </a:r>
          </a:p>
          <a:p>
            <a:pPr lvl="1"/>
            <a:r>
              <a:rPr lang="en-US" altLang="en-US" sz="1600" dirty="0">
                <a:solidFill>
                  <a:schemeClr val="tx1"/>
                </a:solidFill>
                <a:latin typeface="Helvetica" panose="020B0604020202020204" pitchFamily="34" charset="0"/>
                <a:ea typeface="Geneva" pitchFamily="121" charset="-128"/>
              </a:rPr>
              <a:t>Optical measurements and 2 </a:t>
            </a:r>
            <a:r>
              <a:rPr lang="en-US" altLang="en-US" sz="1600" dirty="0" err="1">
                <a:solidFill>
                  <a:schemeClr val="tx1"/>
                </a:solidFill>
                <a:latin typeface="Helvetica" panose="020B0604020202020204" pitchFamily="34" charset="0"/>
                <a:ea typeface="Geneva" pitchFamily="121" charset="-128"/>
              </a:rPr>
              <a:t>LAr</a:t>
            </a:r>
            <a:r>
              <a:rPr lang="en-US" altLang="en-US" sz="1600" dirty="0">
                <a:solidFill>
                  <a:schemeClr val="tx1"/>
                </a:solidFill>
                <a:latin typeface="Helvetica" panose="020B0604020202020204" pitchFamily="34" charset="0"/>
                <a:ea typeface="Geneva" pitchFamily="121" charset="-128"/>
              </a:rPr>
              <a:t> tests at </a:t>
            </a:r>
            <a:r>
              <a:rPr lang="en-US" altLang="en-US" sz="1600" dirty="0" err="1">
                <a:solidFill>
                  <a:schemeClr val="tx1"/>
                </a:solidFill>
                <a:latin typeface="Helvetica" panose="020B0604020202020204" pitchFamily="34" charset="0"/>
                <a:ea typeface="Geneva" pitchFamily="121" charset="-128"/>
              </a:rPr>
              <a:t>TallBo</a:t>
            </a:r>
            <a:r>
              <a:rPr lang="en-US" altLang="en-US" sz="1600" dirty="0">
                <a:solidFill>
                  <a:schemeClr val="tx1"/>
                </a:solidFill>
                <a:latin typeface="Helvetica" panose="020B0604020202020204" pitchFamily="34" charset="0"/>
                <a:ea typeface="Geneva" pitchFamily="121" charset="-128"/>
              </a:rPr>
              <a:t>. </a:t>
            </a:r>
          </a:p>
          <a:p>
            <a:pPr lvl="1"/>
            <a:r>
              <a:rPr lang="en-US" altLang="en-US" sz="1600" dirty="0">
                <a:solidFill>
                  <a:schemeClr val="tx1"/>
                </a:solidFill>
                <a:latin typeface="Helvetica" panose="020B0604020202020204" pitchFamily="34" charset="0"/>
                <a:ea typeface="Geneva" pitchFamily="121" charset="-128"/>
              </a:rPr>
              <a:t>Last run compared IU light bar technology and ARAPUCAs. Data analysis pending.</a:t>
            </a:r>
          </a:p>
          <a:p>
            <a:pPr lvl="1"/>
            <a:r>
              <a:rPr lang="en-US" altLang="en-US" sz="1600" dirty="0">
                <a:solidFill>
                  <a:schemeClr val="tx1"/>
                </a:solidFill>
                <a:latin typeface="Helvetica" panose="020B0604020202020204" pitchFamily="34" charset="0"/>
                <a:ea typeface="Geneva" pitchFamily="121" charset="-128"/>
              </a:rPr>
              <a:t>We created an ARAPUCA collaboration and the PD consortium leader is from our community.</a:t>
            </a:r>
          </a:p>
          <a:p>
            <a:pPr lvl="1"/>
            <a:r>
              <a:rPr lang="en-US" altLang="en-US" sz="1600" dirty="0">
                <a:solidFill>
                  <a:schemeClr val="tx1"/>
                </a:solidFill>
                <a:latin typeface="Helvetica" panose="020B0604020202020204" pitchFamily="34" charset="0"/>
                <a:ea typeface="Geneva" pitchFamily="121" charset="-128"/>
              </a:rPr>
              <a:t>We developed active ganging of </a:t>
            </a:r>
            <a:r>
              <a:rPr lang="en-US" altLang="en-US" sz="1600" dirty="0" err="1">
                <a:solidFill>
                  <a:schemeClr val="tx1"/>
                </a:solidFill>
                <a:latin typeface="Helvetica" panose="020B0604020202020204" pitchFamily="34" charset="0"/>
                <a:ea typeface="Geneva" pitchFamily="121" charset="-128"/>
              </a:rPr>
              <a:t>SiPMs</a:t>
            </a:r>
            <a:r>
              <a:rPr lang="en-US" altLang="en-US" sz="1600" dirty="0">
                <a:solidFill>
                  <a:schemeClr val="tx1"/>
                </a:solidFill>
                <a:latin typeface="Helvetica" panose="020B0604020202020204" pitchFamily="34" charset="0"/>
                <a:ea typeface="Geneva" pitchFamily="121" charset="-128"/>
              </a:rPr>
              <a:t> and made it work at </a:t>
            </a:r>
            <a:r>
              <a:rPr lang="en-US" altLang="en-US" sz="1600" dirty="0" err="1">
                <a:solidFill>
                  <a:schemeClr val="tx1"/>
                </a:solidFill>
                <a:latin typeface="Helvetica" panose="020B0604020202020204" pitchFamily="34" charset="0"/>
                <a:ea typeface="Geneva" pitchFamily="121" charset="-128"/>
              </a:rPr>
              <a:t>TallBo</a:t>
            </a:r>
            <a:r>
              <a:rPr lang="en-US" altLang="en-US" sz="1600" dirty="0">
                <a:solidFill>
                  <a:schemeClr val="tx1"/>
                </a:solidFill>
                <a:latin typeface="Helvetica" panose="020B0604020202020204" pitchFamily="34" charset="0"/>
                <a:ea typeface="Geneva" pitchFamily="121" charset="-128"/>
              </a:rPr>
              <a:t>. It was used by IU bars.</a:t>
            </a:r>
          </a:p>
          <a:p>
            <a:r>
              <a:rPr lang="en-US" altLang="en-US" sz="1800" dirty="0">
                <a:latin typeface="Helvetica" panose="020B0604020202020204" pitchFamily="34" charset="0"/>
                <a:ea typeface="Geneva" pitchFamily="121" charset="-128"/>
              </a:rPr>
              <a:t>2</a:t>
            </a:r>
            <a:r>
              <a:rPr lang="en-US" altLang="en-US" sz="1800" baseline="30000" dirty="0">
                <a:latin typeface="Helvetica" panose="020B0604020202020204" pitchFamily="34" charset="0"/>
                <a:ea typeface="Geneva" pitchFamily="121" charset="-128"/>
              </a:rPr>
              <a:t>nd</a:t>
            </a:r>
            <a:r>
              <a:rPr lang="en-US" altLang="en-US" sz="1800" dirty="0">
                <a:latin typeface="Helvetica" panose="020B0604020202020204" pitchFamily="34" charset="0"/>
                <a:ea typeface="Geneva" pitchFamily="121" charset="-128"/>
              </a:rPr>
              <a:t> year of LDRD: too many things to do. </a:t>
            </a:r>
          </a:p>
          <a:p>
            <a:pPr lvl="1"/>
            <a:r>
              <a:rPr lang="en-US" altLang="en-US" sz="1600" dirty="0">
                <a:solidFill>
                  <a:schemeClr val="tx1"/>
                </a:solidFill>
                <a:latin typeface="Helvetica" panose="020B0604020202020204" pitchFamily="34" charset="0"/>
                <a:ea typeface="Geneva" pitchFamily="121" charset="-128"/>
              </a:rPr>
              <a:t>Trying to include more collaborators.</a:t>
            </a:r>
          </a:p>
        </p:txBody>
      </p:sp>
      <p:sp>
        <p:nvSpPr>
          <p:cNvPr id="24579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2/18/2018</a:t>
            </a:fld>
            <a:endParaRPr lang="en-US" altLang="en-US" sz="120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24580" name="Footer Placeholder 4"/>
          <p:cNvSpPr>
            <a:spLocks noGrp="1"/>
          </p:cNvSpPr>
          <p:nvPr>
            <p:ph type="ftr" sz="quarter" idx="4294967295"/>
          </p:nvPr>
        </p:nvSpPr>
        <p:spPr bwMode="auto">
          <a:xfrm>
            <a:off x="806450" y="6515100"/>
            <a:ext cx="5373688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  <a:ea typeface="MS PGothic" panose="020B0600070205080204" pitchFamily="34" charset="-128"/>
              </a:rPr>
              <a:t>Presenter | Presentation Title</a:t>
            </a:r>
            <a:endParaRPr lang="en-US" altLang="en-US" sz="1200" b="1">
              <a:solidFill>
                <a:srgbClr val="004C97"/>
              </a:solidFill>
              <a:latin typeface="Helvetica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24581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13</a:t>
            </a:fld>
            <a:endParaRPr lang="en-US" altLang="en-US" sz="120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8724" y="934221"/>
            <a:ext cx="2330450" cy="174783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660" y="934222"/>
            <a:ext cx="1546176" cy="1747836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 flipV="1">
            <a:off x="1672041" y="2002971"/>
            <a:ext cx="2365784" cy="18288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133596" y="1489166"/>
            <a:ext cx="15247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ARAPUCAs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590073" y="985522"/>
            <a:ext cx="16720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Currently funded by LDRD</a:t>
            </a:r>
          </a:p>
        </p:txBody>
      </p:sp>
    </p:spTree>
    <p:extLst>
      <p:ext uri="{BB962C8B-B14F-4D97-AF65-F5344CB8AC3E}">
        <p14:creationId xmlns:p14="http://schemas.microsoft.com/office/powerpoint/2010/main" val="18728149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nline image 1">
            <a:extLst>
              <a:ext uri="{FF2B5EF4-FFF2-40B4-BE49-F238E27FC236}">
                <a16:creationId xmlns:a16="http://schemas.microsoft.com/office/drawing/2014/main" id="{FF3EABFB-5DAF-433C-854F-8208E4A70D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4023" y="1203464"/>
            <a:ext cx="4211525" cy="2891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7" name="Title 28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en-US" dirty="0"/>
              <a:t>The CAPTAN+/OTS system for the Test beam</a:t>
            </a:r>
            <a:endParaRPr lang="en-US" altLang="en-US" dirty="0">
              <a:latin typeface="Helvetica" panose="020B0604020202020204" pitchFamily="34" charset="0"/>
              <a:ea typeface="Geneva" pitchFamily="121" charset="-128"/>
            </a:endParaRPr>
          </a:p>
        </p:txBody>
      </p:sp>
      <p:sp>
        <p:nvSpPr>
          <p:cNvPr id="24578" name="Content Placeholder 29"/>
          <p:cNvSpPr>
            <a:spLocks noGrp="1"/>
          </p:cNvSpPr>
          <p:nvPr>
            <p:ph idx="1"/>
          </p:nvPr>
        </p:nvSpPr>
        <p:spPr bwMode="auto">
          <a:xfrm>
            <a:off x="61546" y="958660"/>
            <a:ext cx="4782477" cy="336715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1400" dirty="0">
                <a:latin typeface="Helvetica" panose="020B0604020202020204" pitchFamily="34" charset="0"/>
                <a:ea typeface="Geneva" pitchFamily="121" charset="-128"/>
              </a:rPr>
              <a:t>CAPTAN+ is a general purpose board based on a Xilinx 7 series and up to 10 </a:t>
            </a:r>
            <a:r>
              <a:rPr lang="en-US" altLang="en-US" sz="1400" dirty="0" err="1">
                <a:latin typeface="Helvetica" panose="020B0604020202020204" pitchFamily="34" charset="0"/>
                <a:ea typeface="Geneva" pitchFamily="121" charset="-128"/>
              </a:rPr>
              <a:t>Gbps</a:t>
            </a:r>
            <a:r>
              <a:rPr lang="en-US" altLang="en-US" sz="1400" dirty="0">
                <a:latin typeface="Helvetica" panose="020B0604020202020204" pitchFamily="34" charset="0"/>
                <a:ea typeface="Geneva" pitchFamily="121" charset="-128"/>
              </a:rPr>
              <a:t> data transfers. Featuring:</a:t>
            </a:r>
            <a:endParaRPr lang="en-US" altLang="en-US" sz="1400" b="1" u="sng" dirty="0">
              <a:latin typeface="Helvetica" panose="020B0604020202020204" pitchFamily="34" charset="0"/>
              <a:ea typeface="Geneva" pitchFamily="121" charset="-128"/>
            </a:endParaRPr>
          </a:p>
          <a:p>
            <a:pPr lvl="1"/>
            <a:r>
              <a:rPr lang="en-US" altLang="en-US" sz="1400" dirty="0">
                <a:solidFill>
                  <a:schemeClr val="tx1"/>
                </a:solidFill>
                <a:latin typeface="Helvetica" panose="020B0604020202020204" pitchFamily="34" charset="0"/>
                <a:ea typeface="Geneva" pitchFamily="121" charset="-128"/>
              </a:rPr>
              <a:t>Gigabit Ethernet, 4 FMC connectors, 400 GPIO</a:t>
            </a:r>
          </a:p>
          <a:p>
            <a:pPr lvl="1"/>
            <a:r>
              <a:rPr lang="en-US" altLang="en-US" sz="1400" dirty="0">
                <a:solidFill>
                  <a:schemeClr val="tx1"/>
                </a:solidFill>
                <a:latin typeface="Helvetica" panose="020B0604020202020204" pitchFamily="34" charset="0"/>
                <a:ea typeface="Geneva" pitchFamily="121" charset="-128"/>
              </a:rPr>
              <a:t>Single DC 12V Input Power Block</a:t>
            </a:r>
          </a:p>
          <a:p>
            <a:r>
              <a:rPr lang="en-US" altLang="en-US" sz="1400" dirty="0">
                <a:latin typeface="Helvetica" panose="020B0604020202020204" pitchFamily="34" charset="0"/>
                <a:ea typeface="Geneva" pitchFamily="121" charset="-128"/>
              </a:rPr>
              <a:t>CAPTAN user community:</a:t>
            </a:r>
          </a:p>
          <a:p>
            <a:pPr lvl="1"/>
            <a:r>
              <a:rPr lang="en-US" sz="1400" dirty="0" err="1">
                <a:solidFill>
                  <a:schemeClr val="tx1"/>
                </a:solidFill>
              </a:rPr>
              <a:t>Fermilab</a:t>
            </a:r>
            <a:r>
              <a:rPr lang="en-US" sz="1400" dirty="0">
                <a:solidFill>
                  <a:schemeClr val="tx1"/>
                </a:solidFill>
              </a:rPr>
              <a:t>: PPD, SCD, Test Beam Facility</a:t>
            </a:r>
          </a:p>
          <a:p>
            <a:pPr lvl="1"/>
            <a:r>
              <a:rPr lang="en-US" sz="1400" dirty="0">
                <a:solidFill>
                  <a:schemeClr val="tx1"/>
                </a:solidFill>
              </a:rPr>
              <a:t>Purdue University</a:t>
            </a:r>
          </a:p>
          <a:p>
            <a:pPr lvl="1"/>
            <a:r>
              <a:rPr lang="en-US" sz="1400" dirty="0">
                <a:solidFill>
                  <a:schemeClr val="tx1"/>
                </a:solidFill>
              </a:rPr>
              <a:t>University of Colorado Boulder</a:t>
            </a:r>
          </a:p>
          <a:p>
            <a:pPr lvl="1"/>
            <a:r>
              <a:rPr lang="en-US" sz="1400" dirty="0">
                <a:solidFill>
                  <a:schemeClr val="tx1"/>
                </a:solidFill>
              </a:rPr>
              <a:t>INFN Milano and Lecce</a:t>
            </a:r>
          </a:p>
          <a:p>
            <a:pPr lvl="1"/>
            <a:r>
              <a:rPr lang="es-ES" sz="1400" dirty="0">
                <a:solidFill>
                  <a:schemeClr val="tx1"/>
                </a:solidFill>
              </a:rPr>
              <a:t>UNAM, </a:t>
            </a:r>
            <a:r>
              <a:rPr lang="es-ES" sz="1400" dirty="0" err="1">
                <a:solidFill>
                  <a:schemeClr val="tx1"/>
                </a:solidFill>
              </a:rPr>
              <a:t>Mexico</a:t>
            </a:r>
            <a:endParaRPr lang="es-ES" sz="1400" dirty="0">
              <a:solidFill>
                <a:schemeClr val="tx1"/>
              </a:solidFill>
            </a:endParaRPr>
          </a:p>
          <a:p>
            <a:pPr lvl="1"/>
            <a:r>
              <a:rPr lang="es-ES" sz="1400" dirty="0">
                <a:solidFill>
                  <a:schemeClr val="tx1"/>
                </a:solidFill>
              </a:rPr>
              <a:t>Universidad Nacional del Sur, Argentina</a:t>
            </a:r>
          </a:p>
          <a:p>
            <a:pPr lvl="1"/>
            <a:r>
              <a:rPr lang="es-ES" sz="1400" dirty="0">
                <a:solidFill>
                  <a:schemeClr val="tx1"/>
                </a:solidFill>
              </a:rPr>
              <a:t>Instituto </a:t>
            </a:r>
            <a:r>
              <a:rPr lang="es-ES" sz="1400" dirty="0" err="1">
                <a:solidFill>
                  <a:schemeClr val="tx1"/>
                </a:solidFill>
              </a:rPr>
              <a:t>Balseiro</a:t>
            </a:r>
            <a:r>
              <a:rPr lang="es-ES" sz="1400" dirty="0">
                <a:solidFill>
                  <a:schemeClr val="tx1"/>
                </a:solidFill>
              </a:rPr>
              <a:t>, CNEA, Argentina</a:t>
            </a:r>
          </a:p>
          <a:p>
            <a:pPr lvl="1"/>
            <a:r>
              <a:rPr lang="es-ES" sz="1400" dirty="0">
                <a:solidFill>
                  <a:schemeClr val="tx1"/>
                </a:solidFill>
              </a:rPr>
              <a:t>Universidad Nacional de </a:t>
            </a:r>
            <a:r>
              <a:rPr lang="es-ES" sz="1400" dirty="0" err="1">
                <a:solidFill>
                  <a:schemeClr val="tx1"/>
                </a:solidFill>
              </a:rPr>
              <a:t>Asuncion</a:t>
            </a:r>
            <a:r>
              <a:rPr lang="es-ES" sz="1400" dirty="0">
                <a:solidFill>
                  <a:schemeClr val="tx1"/>
                </a:solidFill>
              </a:rPr>
              <a:t>, Paraguay</a:t>
            </a:r>
            <a:endParaRPr lang="en-US" sz="1400" dirty="0">
              <a:solidFill>
                <a:schemeClr val="tx1"/>
              </a:solidFill>
            </a:endParaRPr>
          </a:p>
          <a:p>
            <a:pPr lvl="1"/>
            <a:endParaRPr lang="en-US" altLang="en-US" sz="1200" dirty="0">
              <a:latin typeface="Helvetica" panose="020B0604020202020204" pitchFamily="34" charset="0"/>
              <a:ea typeface="Geneva" pitchFamily="121" charset="-128"/>
            </a:endParaRPr>
          </a:p>
        </p:txBody>
      </p:sp>
      <p:sp>
        <p:nvSpPr>
          <p:cNvPr id="24579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2D6BB5D8-8744-4096-AA36-7F62E6C06A72}" type="datetime1">
              <a:rPr lang="en-US" altLang="en-US" sz="1200" smtClean="0">
                <a:solidFill>
                  <a:srgbClr val="004C97"/>
                </a:solidFill>
                <a:latin typeface="Helvetica" panose="020B0604020202020204" pitchFamily="34" charset="0"/>
              </a:rPr>
              <a:t>2/19/2018</a:t>
            </a:fld>
            <a:endParaRPr lang="en-US" altLang="en-US" sz="120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24581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14</a:t>
            </a:fld>
            <a:endParaRPr lang="en-US" altLang="en-US" sz="120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37675" y="3940578"/>
            <a:ext cx="2268954" cy="303942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B5D0BAD-B318-485D-8623-77FD773D1F8E}"/>
              </a:ext>
            </a:extLst>
          </p:cNvPr>
          <p:cNvSpPr txBox="1"/>
          <p:nvPr/>
        </p:nvSpPr>
        <p:spPr>
          <a:xfrm>
            <a:off x="5011615" y="844027"/>
            <a:ext cx="3903785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CAPTAN based telescope at the Test Beam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63C821-FCD4-4826-A888-CFAAF32A00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0013" y="4278168"/>
            <a:ext cx="1857375" cy="2524125"/>
          </a:xfrm>
          <a:prstGeom prst="rect">
            <a:avLst/>
          </a:prstGeom>
        </p:spPr>
      </p:pic>
      <p:sp>
        <p:nvSpPr>
          <p:cNvPr id="4" name="Arrow: Right 3">
            <a:extLst>
              <a:ext uri="{FF2B5EF4-FFF2-40B4-BE49-F238E27FC236}">
                <a16:creationId xmlns:a16="http://schemas.microsoft.com/office/drawing/2014/main" id="{6FD5FCED-F913-4363-BD0C-75E371284D57}"/>
              </a:ext>
            </a:extLst>
          </p:cNvPr>
          <p:cNvSpPr/>
          <p:nvPr/>
        </p:nvSpPr>
        <p:spPr>
          <a:xfrm>
            <a:off x="3569677" y="5750169"/>
            <a:ext cx="2880336" cy="474785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D755F2E-84DF-4D46-91F2-0FE6B3C81355}"/>
              </a:ext>
            </a:extLst>
          </p:cNvPr>
          <p:cNvSpPr txBox="1"/>
          <p:nvPr/>
        </p:nvSpPr>
        <p:spPr>
          <a:xfrm>
            <a:off x="3882758" y="4783155"/>
            <a:ext cx="20960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</a:rPr>
              <a:t>Also used in the</a:t>
            </a:r>
          </a:p>
          <a:p>
            <a:r>
              <a:rPr lang="en-US" sz="1800" b="1" dirty="0">
                <a:solidFill>
                  <a:srgbClr val="FF0000"/>
                </a:solidFill>
              </a:rPr>
              <a:t>Replacement of old NIM modules</a:t>
            </a:r>
          </a:p>
        </p:txBody>
      </p:sp>
    </p:spTree>
    <p:extLst>
      <p:ext uri="{BB962C8B-B14F-4D97-AF65-F5344CB8AC3E}">
        <p14:creationId xmlns:p14="http://schemas.microsoft.com/office/powerpoint/2010/main" val="139229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28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NOVA and Mu2e DAQ and Timing Systems</a:t>
            </a:r>
          </a:p>
        </p:txBody>
      </p:sp>
      <p:sp>
        <p:nvSpPr>
          <p:cNvPr id="24579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2/18/2018</a:t>
            </a:fld>
            <a:endParaRPr lang="en-US" altLang="en-US" sz="120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24580" name="Footer Placeholder 4"/>
          <p:cNvSpPr>
            <a:spLocks noGrp="1"/>
          </p:cNvSpPr>
          <p:nvPr>
            <p:ph type="ftr" sz="quarter" idx="4294967295"/>
          </p:nvPr>
        </p:nvSpPr>
        <p:spPr bwMode="auto">
          <a:xfrm>
            <a:off x="806450" y="6515100"/>
            <a:ext cx="5373688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  <a:ea typeface="MS PGothic" panose="020B0600070205080204" pitchFamily="34" charset="-128"/>
              </a:rPr>
              <a:t>Presenter | Presentation Title</a:t>
            </a:r>
            <a:endParaRPr lang="en-US" altLang="en-US" sz="1200" b="1">
              <a:solidFill>
                <a:srgbClr val="004C97"/>
              </a:solidFill>
              <a:latin typeface="Helvetica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24581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15</a:t>
            </a:fld>
            <a:endParaRPr lang="en-US" altLang="en-US" sz="120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A6D1EF1-8BDB-4074-A3E9-0AC51624B4C4}"/>
              </a:ext>
            </a:extLst>
          </p:cNvPr>
          <p:cNvSpPr/>
          <p:nvPr/>
        </p:nvSpPr>
        <p:spPr>
          <a:xfrm>
            <a:off x="328300" y="1548040"/>
            <a:ext cx="155522" cy="132964"/>
          </a:xfrm>
          <a:prstGeom prst="roundRect">
            <a:avLst/>
          </a:prstGeom>
          <a:scene3d>
            <a:camera prst="orthographicFront"/>
            <a:lightRig rig="threePt" dir="t"/>
          </a:scene3d>
          <a:sp3d prstMaterial="matte">
            <a:bevelT w="165100" prst="coolSlan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9B8AE9B-48BD-495B-B1D4-0875C82A9A61}"/>
              </a:ext>
            </a:extLst>
          </p:cNvPr>
          <p:cNvSpPr/>
          <p:nvPr/>
        </p:nvSpPr>
        <p:spPr>
          <a:xfrm>
            <a:off x="328299" y="1758763"/>
            <a:ext cx="155522" cy="132964"/>
          </a:xfrm>
          <a:prstGeom prst="roundRect">
            <a:avLst/>
          </a:prstGeom>
          <a:scene3d>
            <a:camera prst="orthographicFront"/>
            <a:lightRig rig="threePt" dir="t"/>
          </a:scene3d>
          <a:sp3d prstMaterial="matte">
            <a:bevelT w="165100" prst="coolSlan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48D4FED-1195-4424-8E1A-68A4A2EF91F7}"/>
              </a:ext>
            </a:extLst>
          </p:cNvPr>
          <p:cNvSpPr/>
          <p:nvPr/>
        </p:nvSpPr>
        <p:spPr>
          <a:xfrm>
            <a:off x="328299" y="1969486"/>
            <a:ext cx="155522" cy="132964"/>
          </a:xfrm>
          <a:prstGeom prst="roundRect">
            <a:avLst/>
          </a:prstGeom>
          <a:scene3d>
            <a:camera prst="orthographicFront"/>
            <a:lightRig rig="threePt" dir="t"/>
          </a:scene3d>
          <a:sp3d prstMaterial="matte">
            <a:bevelT w="165100" prst="coolSlan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ACBE2C6-137D-4B6D-B42B-4F97A0DE80C3}"/>
              </a:ext>
            </a:extLst>
          </p:cNvPr>
          <p:cNvSpPr/>
          <p:nvPr/>
        </p:nvSpPr>
        <p:spPr>
          <a:xfrm>
            <a:off x="328299" y="2180209"/>
            <a:ext cx="155522" cy="132964"/>
          </a:xfrm>
          <a:prstGeom prst="roundRect">
            <a:avLst/>
          </a:prstGeom>
          <a:scene3d>
            <a:camera prst="orthographicFront"/>
            <a:lightRig rig="threePt" dir="t"/>
          </a:scene3d>
          <a:sp3d prstMaterial="matte">
            <a:bevelT w="165100" prst="coolSlan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19B21B2-2624-4D2D-9854-06BB34F80D9A}"/>
              </a:ext>
            </a:extLst>
          </p:cNvPr>
          <p:cNvSpPr/>
          <p:nvPr/>
        </p:nvSpPr>
        <p:spPr>
          <a:xfrm>
            <a:off x="328299" y="2385979"/>
            <a:ext cx="155522" cy="132964"/>
          </a:xfrm>
          <a:prstGeom prst="roundRect">
            <a:avLst/>
          </a:prstGeom>
          <a:scene3d>
            <a:camera prst="orthographicFront"/>
            <a:lightRig rig="threePt" dir="t"/>
          </a:scene3d>
          <a:sp3d prstMaterial="matte">
            <a:bevelT w="165100" prst="coolSlan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535BD45F-CDF4-4FDB-9C7B-7CACE61210FF}"/>
              </a:ext>
            </a:extLst>
          </p:cNvPr>
          <p:cNvSpPr/>
          <p:nvPr/>
        </p:nvSpPr>
        <p:spPr>
          <a:xfrm>
            <a:off x="328299" y="2591749"/>
            <a:ext cx="155522" cy="132964"/>
          </a:xfrm>
          <a:prstGeom prst="roundRect">
            <a:avLst/>
          </a:prstGeom>
          <a:scene3d>
            <a:camera prst="orthographicFront"/>
            <a:lightRig rig="threePt" dir="t"/>
          </a:scene3d>
          <a:sp3d prstMaterial="matte">
            <a:bevelT w="165100" prst="coolSlan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6A39E0A-1C71-489C-80F4-D5AA719DCAA7}"/>
              </a:ext>
            </a:extLst>
          </p:cNvPr>
          <p:cNvSpPr/>
          <p:nvPr/>
        </p:nvSpPr>
        <p:spPr>
          <a:xfrm>
            <a:off x="2437205" y="1548040"/>
            <a:ext cx="791455" cy="1176673"/>
          </a:xfrm>
          <a:prstGeom prst="roundRect">
            <a:avLst/>
          </a:prstGeom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E91C075-5C60-4BA3-B1F3-3474F49C58B2}"/>
              </a:ext>
            </a:extLst>
          </p:cNvPr>
          <p:cNvSpPr/>
          <p:nvPr/>
        </p:nvSpPr>
        <p:spPr>
          <a:xfrm>
            <a:off x="2533255" y="2101530"/>
            <a:ext cx="599354" cy="579352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70000A90-E47E-40F5-94C9-6EF6B8885F55}"/>
              </a:ext>
            </a:extLst>
          </p:cNvPr>
          <p:cNvSpPr/>
          <p:nvPr/>
        </p:nvSpPr>
        <p:spPr>
          <a:xfrm>
            <a:off x="328300" y="2797519"/>
            <a:ext cx="155522" cy="132964"/>
          </a:xfrm>
          <a:prstGeom prst="roundRect">
            <a:avLst/>
          </a:prstGeom>
          <a:scene3d>
            <a:camera prst="orthographicFront"/>
            <a:lightRig rig="threePt" dir="t"/>
          </a:scene3d>
          <a:sp3d prstMaterial="matte">
            <a:bevelT w="165100" prst="coolSlan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F9C44665-876D-41DE-8439-0FB57859322D}"/>
              </a:ext>
            </a:extLst>
          </p:cNvPr>
          <p:cNvSpPr/>
          <p:nvPr/>
        </p:nvSpPr>
        <p:spPr>
          <a:xfrm>
            <a:off x="328299" y="3008242"/>
            <a:ext cx="155522" cy="132964"/>
          </a:xfrm>
          <a:prstGeom prst="roundRect">
            <a:avLst/>
          </a:prstGeom>
          <a:scene3d>
            <a:camera prst="orthographicFront"/>
            <a:lightRig rig="threePt" dir="t"/>
          </a:scene3d>
          <a:sp3d prstMaterial="matte">
            <a:bevelT w="165100" prst="coolSlan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2C559EC3-A02E-46DD-B2D5-BA69118C87A6}"/>
              </a:ext>
            </a:extLst>
          </p:cNvPr>
          <p:cNvSpPr/>
          <p:nvPr/>
        </p:nvSpPr>
        <p:spPr>
          <a:xfrm>
            <a:off x="328299" y="3218965"/>
            <a:ext cx="155522" cy="132964"/>
          </a:xfrm>
          <a:prstGeom prst="roundRect">
            <a:avLst/>
          </a:prstGeom>
          <a:scene3d>
            <a:camera prst="orthographicFront"/>
            <a:lightRig rig="threePt" dir="t"/>
          </a:scene3d>
          <a:sp3d prstMaterial="matte">
            <a:bevelT w="165100" prst="coolSlan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935936E4-B357-4C6B-A6C6-7DA65D00B798}"/>
              </a:ext>
            </a:extLst>
          </p:cNvPr>
          <p:cNvSpPr/>
          <p:nvPr/>
        </p:nvSpPr>
        <p:spPr>
          <a:xfrm>
            <a:off x="328299" y="3429688"/>
            <a:ext cx="155522" cy="132964"/>
          </a:xfrm>
          <a:prstGeom prst="roundRect">
            <a:avLst/>
          </a:prstGeom>
          <a:scene3d>
            <a:camera prst="orthographicFront"/>
            <a:lightRig rig="threePt" dir="t"/>
          </a:scene3d>
          <a:sp3d prstMaterial="matte">
            <a:bevelT w="165100" prst="coolSlan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B1F455A6-CA2D-4FC1-924F-B5703B7BB931}"/>
              </a:ext>
            </a:extLst>
          </p:cNvPr>
          <p:cNvSpPr/>
          <p:nvPr/>
        </p:nvSpPr>
        <p:spPr>
          <a:xfrm>
            <a:off x="328299" y="3635458"/>
            <a:ext cx="155522" cy="132964"/>
          </a:xfrm>
          <a:prstGeom prst="roundRect">
            <a:avLst/>
          </a:prstGeom>
          <a:scene3d>
            <a:camera prst="orthographicFront"/>
            <a:lightRig rig="threePt" dir="t"/>
          </a:scene3d>
          <a:sp3d prstMaterial="matte">
            <a:bevelT w="165100" prst="coolSlan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A30203AB-0CA7-4B3E-BA25-48860DA686FF}"/>
              </a:ext>
            </a:extLst>
          </p:cNvPr>
          <p:cNvSpPr/>
          <p:nvPr/>
        </p:nvSpPr>
        <p:spPr>
          <a:xfrm>
            <a:off x="328299" y="3841228"/>
            <a:ext cx="155522" cy="132964"/>
          </a:xfrm>
          <a:prstGeom prst="roundRect">
            <a:avLst/>
          </a:prstGeom>
          <a:scene3d>
            <a:camera prst="orthographicFront"/>
            <a:lightRig rig="threePt" dir="t"/>
          </a:scene3d>
          <a:sp3d prstMaterial="matte">
            <a:bevelT w="165100" prst="coolSlan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45779114-EBDB-46CD-97F0-8A9B8CC89572}"/>
              </a:ext>
            </a:extLst>
          </p:cNvPr>
          <p:cNvSpPr/>
          <p:nvPr/>
        </p:nvSpPr>
        <p:spPr>
          <a:xfrm>
            <a:off x="328298" y="4581828"/>
            <a:ext cx="155522" cy="132964"/>
          </a:xfrm>
          <a:prstGeom prst="roundRect">
            <a:avLst/>
          </a:prstGeom>
          <a:scene3d>
            <a:camera prst="orthographicFront"/>
            <a:lightRig rig="threePt" dir="t"/>
          </a:scene3d>
          <a:sp3d prstMaterial="matte">
            <a:bevelT w="165100" prst="coolSlan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E47764E5-4841-4190-AC3D-BACC9C1EDBE8}"/>
              </a:ext>
            </a:extLst>
          </p:cNvPr>
          <p:cNvSpPr/>
          <p:nvPr/>
        </p:nvSpPr>
        <p:spPr>
          <a:xfrm>
            <a:off x="328297" y="4792551"/>
            <a:ext cx="155522" cy="132964"/>
          </a:xfrm>
          <a:prstGeom prst="roundRect">
            <a:avLst/>
          </a:prstGeom>
          <a:scene3d>
            <a:camera prst="orthographicFront"/>
            <a:lightRig rig="threePt" dir="t"/>
          </a:scene3d>
          <a:sp3d prstMaterial="matte">
            <a:bevelT w="165100" prst="coolSlan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2364BB30-1E06-4FCF-A7C4-ACD73E66B83F}"/>
              </a:ext>
            </a:extLst>
          </p:cNvPr>
          <p:cNvSpPr/>
          <p:nvPr/>
        </p:nvSpPr>
        <p:spPr>
          <a:xfrm>
            <a:off x="328297" y="5003274"/>
            <a:ext cx="155522" cy="132964"/>
          </a:xfrm>
          <a:prstGeom prst="roundRect">
            <a:avLst/>
          </a:prstGeom>
          <a:scene3d>
            <a:camera prst="orthographicFront"/>
            <a:lightRig rig="threePt" dir="t"/>
          </a:scene3d>
          <a:sp3d prstMaterial="matte">
            <a:bevelT w="165100" prst="coolSlan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7E8B4F03-B1B1-4001-BD96-47F158A8A286}"/>
              </a:ext>
            </a:extLst>
          </p:cNvPr>
          <p:cNvSpPr/>
          <p:nvPr/>
        </p:nvSpPr>
        <p:spPr>
          <a:xfrm>
            <a:off x="328297" y="5213997"/>
            <a:ext cx="155522" cy="132964"/>
          </a:xfrm>
          <a:prstGeom prst="roundRect">
            <a:avLst/>
          </a:prstGeom>
          <a:scene3d>
            <a:camera prst="orthographicFront"/>
            <a:lightRig rig="threePt" dir="t"/>
          </a:scene3d>
          <a:sp3d prstMaterial="matte">
            <a:bevelT w="165100" prst="coolSlan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43B6A43B-1932-4388-B0A5-B115F9D95447}"/>
              </a:ext>
            </a:extLst>
          </p:cNvPr>
          <p:cNvSpPr/>
          <p:nvPr/>
        </p:nvSpPr>
        <p:spPr>
          <a:xfrm>
            <a:off x="328297" y="5419767"/>
            <a:ext cx="155522" cy="132964"/>
          </a:xfrm>
          <a:prstGeom prst="roundRect">
            <a:avLst/>
          </a:prstGeom>
          <a:scene3d>
            <a:camera prst="orthographicFront"/>
            <a:lightRig rig="threePt" dir="t"/>
          </a:scene3d>
          <a:sp3d prstMaterial="matte">
            <a:bevelT w="165100" prst="coolSlan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ED0DF1C9-5A9B-4D32-8F8D-13D7894E450E}"/>
              </a:ext>
            </a:extLst>
          </p:cNvPr>
          <p:cNvSpPr/>
          <p:nvPr/>
        </p:nvSpPr>
        <p:spPr>
          <a:xfrm>
            <a:off x="328297" y="5625537"/>
            <a:ext cx="155522" cy="132964"/>
          </a:xfrm>
          <a:prstGeom prst="roundRect">
            <a:avLst/>
          </a:prstGeom>
          <a:scene3d>
            <a:camera prst="orthographicFront"/>
            <a:lightRig rig="threePt" dir="t"/>
          </a:scene3d>
          <a:sp3d prstMaterial="matte">
            <a:bevelT w="165100" prst="coolSlan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854BD589-223E-460C-9FBF-4B5137FB71D4}"/>
              </a:ext>
            </a:extLst>
          </p:cNvPr>
          <p:cNvSpPr/>
          <p:nvPr/>
        </p:nvSpPr>
        <p:spPr>
          <a:xfrm>
            <a:off x="2437204" y="2797519"/>
            <a:ext cx="791455" cy="1176673"/>
          </a:xfrm>
          <a:prstGeom prst="roundRect">
            <a:avLst/>
          </a:prstGeom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8325AF3D-C37F-4D27-961E-583AA1A01022}"/>
              </a:ext>
            </a:extLst>
          </p:cNvPr>
          <p:cNvSpPr/>
          <p:nvPr/>
        </p:nvSpPr>
        <p:spPr>
          <a:xfrm>
            <a:off x="2437203" y="4581828"/>
            <a:ext cx="791455" cy="1176673"/>
          </a:xfrm>
          <a:prstGeom prst="roundRect">
            <a:avLst/>
          </a:prstGeom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Connector: Elbow 5">
            <a:extLst>
              <a:ext uri="{FF2B5EF4-FFF2-40B4-BE49-F238E27FC236}">
                <a16:creationId xmlns:a16="http://schemas.microsoft.com/office/drawing/2014/main" id="{58F6628B-7E2A-4930-86F7-667F48AE38DA}"/>
              </a:ext>
            </a:extLst>
          </p:cNvPr>
          <p:cNvCxnSpPr>
            <a:stCxn id="2" idx="3"/>
          </p:cNvCxnSpPr>
          <p:nvPr/>
        </p:nvCxnSpPr>
        <p:spPr>
          <a:xfrm>
            <a:off x="483822" y="1614522"/>
            <a:ext cx="2049433" cy="636192"/>
          </a:xfrm>
          <a:prstGeom prst="bentConnector3">
            <a:avLst>
              <a:gd name="adj1" fmla="val 63498"/>
            </a:avLst>
          </a:prstGeom>
          <a:ln>
            <a:solidFill>
              <a:schemeClr val="accent2">
                <a:lumMod val="60000"/>
                <a:lumOff val="40000"/>
              </a:schemeClr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onnector: Elbow 28">
            <a:extLst>
              <a:ext uri="{FF2B5EF4-FFF2-40B4-BE49-F238E27FC236}">
                <a16:creationId xmlns:a16="http://schemas.microsoft.com/office/drawing/2014/main" id="{9510C734-CBC1-40EE-8FF7-A353D836653B}"/>
              </a:ext>
            </a:extLst>
          </p:cNvPr>
          <p:cNvCxnSpPr>
            <a:stCxn id="8" idx="3"/>
          </p:cNvCxnSpPr>
          <p:nvPr/>
        </p:nvCxnSpPr>
        <p:spPr>
          <a:xfrm>
            <a:off x="483821" y="1825245"/>
            <a:ext cx="2049433" cy="494252"/>
          </a:xfrm>
          <a:prstGeom prst="bentConnector3">
            <a:avLst>
              <a:gd name="adj1" fmla="val 60124"/>
            </a:avLst>
          </a:prstGeom>
          <a:ln>
            <a:solidFill>
              <a:schemeClr val="accent2">
                <a:lumMod val="60000"/>
                <a:lumOff val="40000"/>
              </a:schemeClr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Connector: Elbow 49">
            <a:extLst>
              <a:ext uri="{FF2B5EF4-FFF2-40B4-BE49-F238E27FC236}">
                <a16:creationId xmlns:a16="http://schemas.microsoft.com/office/drawing/2014/main" id="{293E29D1-3CD7-4A19-B4AD-D7D68DAA75E1}"/>
              </a:ext>
            </a:extLst>
          </p:cNvPr>
          <p:cNvCxnSpPr>
            <a:stCxn id="9" idx="3"/>
          </p:cNvCxnSpPr>
          <p:nvPr/>
        </p:nvCxnSpPr>
        <p:spPr>
          <a:xfrm>
            <a:off x="483821" y="2035968"/>
            <a:ext cx="2049433" cy="372661"/>
          </a:xfrm>
          <a:prstGeom prst="bentConnector3">
            <a:avLst>
              <a:gd name="adj1" fmla="val 57124"/>
            </a:avLst>
          </a:prstGeom>
          <a:ln>
            <a:solidFill>
              <a:schemeClr val="accent2">
                <a:lumMod val="60000"/>
                <a:lumOff val="40000"/>
              </a:schemeClr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Connector: Elbow 51">
            <a:extLst>
              <a:ext uri="{FF2B5EF4-FFF2-40B4-BE49-F238E27FC236}">
                <a16:creationId xmlns:a16="http://schemas.microsoft.com/office/drawing/2014/main" id="{8452DE35-051E-40F0-8C9E-C4C34612FD1F}"/>
              </a:ext>
            </a:extLst>
          </p:cNvPr>
          <p:cNvCxnSpPr>
            <a:stCxn id="10" idx="3"/>
          </p:cNvCxnSpPr>
          <p:nvPr/>
        </p:nvCxnSpPr>
        <p:spPr>
          <a:xfrm>
            <a:off x="483821" y="2246691"/>
            <a:ext cx="2049433" cy="249605"/>
          </a:xfrm>
          <a:prstGeom prst="bentConnector3">
            <a:avLst>
              <a:gd name="adj1" fmla="val 53750"/>
            </a:avLst>
          </a:prstGeom>
          <a:ln>
            <a:solidFill>
              <a:schemeClr val="accent2">
                <a:lumMod val="60000"/>
                <a:lumOff val="40000"/>
              </a:schemeClr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Connector: Elbow 55">
            <a:extLst>
              <a:ext uri="{FF2B5EF4-FFF2-40B4-BE49-F238E27FC236}">
                <a16:creationId xmlns:a16="http://schemas.microsoft.com/office/drawing/2014/main" id="{C2AFF8BC-5E9F-4209-AA72-836E7099661C}"/>
              </a:ext>
            </a:extLst>
          </p:cNvPr>
          <p:cNvCxnSpPr>
            <a:stCxn id="11" idx="3"/>
          </p:cNvCxnSpPr>
          <p:nvPr/>
        </p:nvCxnSpPr>
        <p:spPr>
          <a:xfrm>
            <a:off x="483821" y="2452461"/>
            <a:ext cx="2049433" cy="110317"/>
          </a:xfrm>
          <a:prstGeom prst="bentConnector3">
            <a:avLst>
              <a:gd name="adj1" fmla="val 50000"/>
            </a:avLst>
          </a:prstGeom>
          <a:ln>
            <a:solidFill>
              <a:schemeClr val="accent2">
                <a:lumMod val="60000"/>
                <a:lumOff val="40000"/>
              </a:schemeClr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Connector: Elbow 58">
            <a:extLst>
              <a:ext uri="{FF2B5EF4-FFF2-40B4-BE49-F238E27FC236}">
                <a16:creationId xmlns:a16="http://schemas.microsoft.com/office/drawing/2014/main" id="{9A9FC500-7AF4-438A-AD5A-6B8E8EFB0D23}"/>
              </a:ext>
            </a:extLst>
          </p:cNvPr>
          <p:cNvCxnSpPr>
            <a:stCxn id="12" idx="3"/>
          </p:cNvCxnSpPr>
          <p:nvPr/>
        </p:nvCxnSpPr>
        <p:spPr>
          <a:xfrm flipV="1">
            <a:off x="483821" y="2634949"/>
            <a:ext cx="2049433" cy="23282"/>
          </a:xfrm>
          <a:prstGeom prst="bentConnector3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Connector: Elbow 73">
            <a:extLst>
              <a:ext uri="{FF2B5EF4-FFF2-40B4-BE49-F238E27FC236}">
                <a16:creationId xmlns:a16="http://schemas.microsoft.com/office/drawing/2014/main" id="{114789E8-E344-46D7-B951-0F3561300477}"/>
              </a:ext>
            </a:extLst>
          </p:cNvPr>
          <p:cNvCxnSpPr/>
          <p:nvPr/>
        </p:nvCxnSpPr>
        <p:spPr>
          <a:xfrm>
            <a:off x="483823" y="2864001"/>
            <a:ext cx="2049433" cy="636192"/>
          </a:xfrm>
          <a:prstGeom prst="bentConnector3">
            <a:avLst>
              <a:gd name="adj1" fmla="val 63498"/>
            </a:avLst>
          </a:prstGeom>
          <a:ln>
            <a:solidFill>
              <a:schemeClr val="accent2">
                <a:lumMod val="60000"/>
                <a:lumOff val="40000"/>
              </a:schemeClr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Connector: Elbow 74">
            <a:extLst>
              <a:ext uri="{FF2B5EF4-FFF2-40B4-BE49-F238E27FC236}">
                <a16:creationId xmlns:a16="http://schemas.microsoft.com/office/drawing/2014/main" id="{8DF3C4DE-14D8-48E0-B010-79EACB717776}"/>
              </a:ext>
            </a:extLst>
          </p:cNvPr>
          <p:cNvCxnSpPr/>
          <p:nvPr/>
        </p:nvCxnSpPr>
        <p:spPr>
          <a:xfrm>
            <a:off x="483822" y="3074724"/>
            <a:ext cx="2049433" cy="494252"/>
          </a:xfrm>
          <a:prstGeom prst="bentConnector3">
            <a:avLst>
              <a:gd name="adj1" fmla="val 60124"/>
            </a:avLst>
          </a:prstGeom>
          <a:ln>
            <a:solidFill>
              <a:schemeClr val="accent2">
                <a:lumMod val="60000"/>
                <a:lumOff val="40000"/>
              </a:schemeClr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Connector: Elbow 75">
            <a:extLst>
              <a:ext uri="{FF2B5EF4-FFF2-40B4-BE49-F238E27FC236}">
                <a16:creationId xmlns:a16="http://schemas.microsoft.com/office/drawing/2014/main" id="{D495184F-E904-432B-9A0F-D8D85F2EE000}"/>
              </a:ext>
            </a:extLst>
          </p:cNvPr>
          <p:cNvCxnSpPr/>
          <p:nvPr/>
        </p:nvCxnSpPr>
        <p:spPr>
          <a:xfrm>
            <a:off x="483822" y="3285447"/>
            <a:ext cx="2049433" cy="372661"/>
          </a:xfrm>
          <a:prstGeom prst="bentConnector3">
            <a:avLst>
              <a:gd name="adj1" fmla="val 57124"/>
            </a:avLst>
          </a:prstGeom>
          <a:ln>
            <a:solidFill>
              <a:schemeClr val="accent2">
                <a:lumMod val="60000"/>
                <a:lumOff val="40000"/>
              </a:schemeClr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Connector: Elbow 76">
            <a:extLst>
              <a:ext uri="{FF2B5EF4-FFF2-40B4-BE49-F238E27FC236}">
                <a16:creationId xmlns:a16="http://schemas.microsoft.com/office/drawing/2014/main" id="{03E061C4-5079-4FDA-8655-1CEBEF8A4940}"/>
              </a:ext>
            </a:extLst>
          </p:cNvPr>
          <p:cNvCxnSpPr/>
          <p:nvPr/>
        </p:nvCxnSpPr>
        <p:spPr>
          <a:xfrm>
            <a:off x="483822" y="3496170"/>
            <a:ext cx="2049433" cy="249605"/>
          </a:xfrm>
          <a:prstGeom prst="bentConnector3">
            <a:avLst>
              <a:gd name="adj1" fmla="val 53750"/>
            </a:avLst>
          </a:prstGeom>
          <a:ln>
            <a:solidFill>
              <a:schemeClr val="accent2">
                <a:lumMod val="60000"/>
                <a:lumOff val="40000"/>
              </a:schemeClr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Connector: Elbow 77">
            <a:extLst>
              <a:ext uri="{FF2B5EF4-FFF2-40B4-BE49-F238E27FC236}">
                <a16:creationId xmlns:a16="http://schemas.microsoft.com/office/drawing/2014/main" id="{CC3D684A-9EDF-4FA7-B0F7-C09A0845BA29}"/>
              </a:ext>
            </a:extLst>
          </p:cNvPr>
          <p:cNvCxnSpPr/>
          <p:nvPr/>
        </p:nvCxnSpPr>
        <p:spPr>
          <a:xfrm>
            <a:off x="483822" y="3701940"/>
            <a:ext cx="2049433" cy="110317"/>
          </a:xfrm>
          <a:prstGeom prst="bentConnector3">
            <a:avLst>
              <a:gd name="adj1" fmla="val 50000"/>
            </a:avLst>
          </a:prstGeom>
          <a:ln>
            <a:solidFill>
              <a:schemeClr val="accent2">
                <a:lumMod val="60000"/>
                <a:lumOff val="40000"/>
              </a:schemeClr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Connector: Elbow 78">
            <a:extLst>
              <a:ext uri="{FF2B5EF4-FFF2-40B4-BE49-F238E27FC236}">
                <a16:creationId xmlns:a16="http://schemas.microsoft.com/office/drawing/2014/main" id="{FDA5A100-B1F3-488B-BA99-593859C8AE4C}"/>
              </a:ext>
            </a:extLst>
          </p:cNvPr>
          <p:cNvCxnSpPr/>
          <p:nvPr/>
        </p:nvCxnSpPr>
        <p:spPr>
          <a:xfrm flipV="1">
            <a:off x="483822" y="3884428"/>
            <a:ext cx="2049433" cy="23282"/>
          </a:xfrm>
          <a:prstGeom prst="bentConnector3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Connector: Elbow 79">
            <a:extLst>
              <a:ext uri="{FF2B5EF4-FFF2-40B4-BE49-F238E27FC236}">
                <a16:creationId xmlns:a16="http://schemas.microsoft.com/office/drawing/2014/main" id="{E80E8DB2-E178-4938-9EBC-806DA181934C}"/>
              </a:ext>
            </a:extLst>
          </p:cNvPr>
          <p:cNvCxnSpPr/>
          <p:nvPr/>
        </p:nvCxnSpPr>
        <p:spPr>
          <a:xfrm>
            <a:off x="483822" y="4648945"/>
            <a:ext cx="2049433" cy="636192"/>
          </a:xfrm>
          <a:prstGeom prst="bentConnector3">
            <a:avLst>
              <a:gd name="adj1" fmla="val 63498"/>
            </a:avLst>
          </a:prstGeom>
          <a:ln>
            <a:solidFill>
              <a:schemeClr val="accent2">
                <a:lumMod val="60000"/>
                <a:lumOff val="40000"/>
              </a:schemeClr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Connector: Elbow 80">
            <a:extLst>
              <a:ext uri="{FF2B5EF4-FFF2-40B4-BE49-F238E27FC236}">
                <a16:creationId xmlns:a16="http://schemas.microsoft.com/office/drawing/2014/main" id="{DC66A730-4A0B-44DB-8165-3C8AEDFD0E65}"/>
              </a:ext>
            </a:extLst>
          </p:cNvPr>
          <p:cNvCxnSpPr/>
          <p:nvPr/>
        </p:nvCxnSpPr>
        <p:spPr>
          <a:xfrm>
            <a:off x="483821" y="4859668"/>
            <a:ext cx="2049433" cy="494252"/>
          </a:xfrm>
          <a:prstGeom prst="bentConnector3">
            <a:avLst>
              <a:gd name="adj1" fmla="val 60124"/>
            </a:avLst>
          </a:prstGeom>
          <a:ln>
            <a:solidFill>
              <a:schemeClr val="accent2">
                <a:lumMod val="60000"/>
                <a:lumOff val="40000"/>
              </a:schemeClr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Connector: Elbow 81">
            <a:extLst>
              <a:ext uri="{FF2B5EF4-FFF2-40B4-BE49-F238E27FC236}">
                <a16:creationId xmlns:a16="http://schemas.microsoft.com/office/drawing/2014/main" id="{D2493537-4A12-4C84-86B5-AC5EAEE17D38}"/>
              </a:ext>
            </a:extLst>
          </p:cNvPr>
          <p:cNvCxnSpPr/>
          <p:nvPr/>
        </p:nvCxnSpPr>
        <p:spPr>
          <a:xfrm>
            <a:off x="483821" y="5070391"/>
            <a:ext cx="2049433" cy="372661"/>
          </a:xfrm>
          <a:prstGeom prst="bentConnector3">
            <a:avLst>
              <a:gd name="adj1" fmla="val 57124"/>
            </a:avLst>
          </a:prstGeom>
          <a:ln>
            <a:solidFill>
              <a:schemeClr val="accent2">
                <a:lumMod val="60000"/>
                <a:lumOff val="40000"/>
              </a:schemeClr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" name="Connector: Elbow 82">
            <a:extLst>
              <a:ext uri="{FF2B5EF4-FFF2-40B4-BE49-F238E27FC236}">
                <a16:creationId xmlns:a16="http://schemas.microsoft.com/office/drawing/2014/main" id="{E5233D2B-A396-43D2-BE57-B180BA11D287}"/>
              </a:ext>
            </a:extLst>
          </p:cNvPr>
          <p:cNvCxnSpPr/>
          <p:nvPr/>
        </p:nvCxnSpPr>
        <p:spPr>
          <a:xfrm>
            <a:off x="483821" y="5281114"/>
            <a:ext cx="2049433" cy="249605"/>
          </a:xfrm>
          <a:prstGeom prst="bentConnector3">
            <a:avLst>
              <a:gd name="adj1" fmla="val 53750"/>
            </a:avLst>
          </a:prstGeom>
          <a:ln>
            <a:solidFill>
              <a:schemeClr val="accent2">
                <a:lumMod val="60000"/>
                <a:lumOff val="40000"/>
              </a:schemeClr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4" name="Connector: Elbow 83">
            <a:extLst>
              <a:ext uri="{FF2B5EF4-FFF2-40B4-BE49-F238E27FC236}">
                <a16:creationId xmlns:a16="http://schemas.microsoft.com/office/drawing/2014/main" id="{73063BE6-E33D-4F38-86EB-E5622FAAC99B}"/>
              </a:ext>
            </a:extLst>
          </p:cNvPr>
          <p:cNvCxnSpPr/>
          <p:nvPr/>
        </p:nvCxnSpPr>
        <p:spPr>
          <a:xfrm>
            <a:off x="483821" y="5486884"/>
            <a:ext cx="2049433" cy="110317"/>
          </a:xfrm>
          <a:prstGeom prst="bentConnector3">
            <a:avLst>
              <a:gd name="adj1" fmla="val 50000"/>
            </a:avLst>
          </a:prstGeom>
          <a:ln>
            <a:solidFill>
              <a:schemeClr val="accent2">
                <a:lumMod val="60000"/>
                <a:lumOff val="40000"/>
              </a:schemeClr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Connector: Elbow 84">
            <a:extLst>
              <a:ext uri="{FF2B5EF4-FFF2-40B4-BE49-F238E27FC236}">
                <a16:creationId xmlns:a16="http://schemas.microsoft.com/office/drawing/2014/main" id="{9B732071-3CF8-41A6-B74E-4577972501FF}"/>
              </a:ext>
            </a:extLst>
          </p:cNvPr>
          <p:cNvCxnSpPr/>
          <p:nvPr/>
        </p:nvCxnSpPr>
        <p:spPr>
          <a:xfrm flipV="1">
            <a:off x="483821" y="5669372"/>
            <a:ext cx="2049433" cy="23282"/>
          </a:xfrm>
          <a:prstGeom prst="bentConnector3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586" name="Rectangle: Rounded Corners 24585">
            <a:extLst>
              <a:ext uri="{FF2B5EF4-FFF2-40B4-BE49-F238E27FC236}">
                <a16:creationId xmlns:a16="http://schemas.microsoft.com/office/drawing/2014/main" id="{DF575182-6C99-4088-AE58-F08B1E9F54FF}"/>
              </a:ext>
            </a:extLst>
          </p:cNvPr>
          <p:cNvSpPr/>
          <p:nvPr/>
        </p:nvSpPr>
        <p:spPr>
          <a:xfrm>
            <a:off x="4263445" y="3768422"/>
            <a:ext cx="568619" cy="1990079"/>
          </a:xfrm>
          <a:prstGeom prst="roundRect">
            <a:avLst/>
          </a:prstGeom>
          <a:solidFill>
            <a:srgbClr val="00B0F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588" name="Straight Connector 24587">
            <a:extLst>
              <a:ext uri="{FF2B5EF4-FFF2-40B4-BE49-F238E27FC236}">
                <a16:creationId xmlns:a16="http://schemas.microsoft.com/office/drawing/2014/main" id="{8A49959D-2973-4E6B-9E41-82FD04B4D6E3}"/>
              </a:ext>
            </a:extLst>
          </p:cNvPr>
          <p:cNvCxnSpPr/>
          <p:nvPr/>
        </p:nvCxnSpPr>
        <p:spPr>
          <a:xfrm>
            <a:off x="406060" y="4094882"/>
            <a:ext cx="0" cy="384202"/>
          </a:xfrm>
          <a:prstGeom prst="line">
            <a:avLst/>
          </a:prstGeom>
          <a:ln>
            <a:solidFill>
              <a:schemeClr val="accent6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3A0D5D31-096D-4CA0-8232-AE22E9DBBCA5}"/>
              </a:ext>
            </a:extLst>
          </p:cNvPr>
          <p:cNvCxnSpPr/>
          <p:nvPr/>
        </p:nvCxnSpPr>
        <p:spPr>
          <a:xfrm>
            <a:off x="2832930" y="4061584"/>
            <a:ext cx="0" cy="384202"/>
          </a:xfrm>
          <a:prstGeom prst="line">
            <a:avLst/>
          </a:prstGeom>
          <a:ln>
            <a:solidFill>
              <a:schemeClr val="accent6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2FBA5E18-C684-4AAF-AFFA-8C7FDCA142C2}"/>
              </a:ext>
            </a:extLst>
          </p:cNvPr>
          <p:cNvCxnSpPr/>
          <p:nvPr/>
        </p:nvCxnSpPr>
        <p:spPr>
          <a:xfrm>
            <a:off x="3132609" y="5478600"/>
            <a:ext cx="1130836" cy="0"/>
          </a:xfrm>
          <a:prstGeom prst="straightConnector1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595" name="Connector: Elbow 24594">
            <a:extLst>
              <a:ext uri="{FF2B5EF4-FFF2-40B4-BE49-F238E27FC236}">
                <a16:creationId xmlns:a16="http://schemas.microsoft.com/office/drawing/2014/main" id="{E439E72D-B413-4481-9894-ECF7D7EE99C3}"/>
              </a:ext>
            </a:extLst>
          </p:cNvPr>
          <p:cNvCxnSpPr>
            <a:cxnSpLocks/>
          </p:cNvCxnSpPr>
          <p:nvPr/>
        </p:nvCxnSpPr>
        <p:spPr>
          <a:xfrm>
            <a:off x="3132608" y="3635599"/>
            <a:ext cx="1130837" cy="459283"/>
          </a:xfrm>
          <a:prstGeom prst="bentConnector3">
            <a:avLst>
              <a:gd name="adj1" fmla="val 62231"/>
            </a:avLst>
          </a:prstGeom>
          <a:ln>
            <a:solidFill>
              <a:schemeClr val="accent2">
                <a:lumMod val="60000"/>
                <a:lumOff val="40000"/>
              </a:schemeClr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512C7364-C756-42A2-BD56-B569F84ED5E2}"/>
              </a:ext>
            </a:extLst>
          </p:cNvPr>
          <p:cNvCxnSpPr>
            <a:cxnSpLocks/>
          </p:cNvCxnSpPr>
          <p:nvPr/>
        </p:nvCxnSpPr>
        <p:spPr>
          <a:xfrm>
            <a:off x="4002188" y="3930360"/>
            <a:ext cx="261257" cy="0"/>
          </a:xfrm>
          <a:prstGeom prst="straightConnector1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053B86EC-9BE2-40F4-BF8E-ACFCAE49F010}"/>
              </a:ext>
            </a:extLst>
          </p:cNvPr>
          <p:cNvCxnSpPr>
            <a:cxnSpLocks/>
          </p:cNvCxnSpPr>
          <p:nvPr/>
        </p:nvCxnSpPr>
        <p:spPr>
          <a:xfrm flipH="1" flipV="1">
            <a:off x="3132608" y="2432077"/>
            <a:ext cx="869580" cy="5589"/>
          </a:xfrm>
          <a:prstGeom prst="straightConnector1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F737A15A-02B0-4407-88AE-FD67C5993314}"/>
              </a:ext>
            </a:extLst>
          </p:cNvPr>
          <p:cNvCxnSpPr>
            <a:cxnSpLocks/>
          </p:cNvCxnSpPr>
          <p:nvPr/>
        </p:nvCxnSpPr>
        <p:spPr>
          <a:xfrm flipV="1">
            <a:off x="4002188" y="2437666"/>
            <a:ext cx="0" cy="1498282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0" name="Rectangle: Rounded Corners 129">
            <a:extLst>
              <a:ext uri="{FF2B5EF4-FFF2-40B4-BE49-F238E27FC236}">
                <a16:creationId xmlns:a16="http://schemas.microsoft.com/office/drawing/2014/main" id="{C3CDA8F1-05E9-4FC5-970C-F38EE593C79E}"/>
              </a:ext>
            </a:extLst>
          </p:cNvPr>
          <p:cNvSpPr/>
          <p:nvPr/>
        </p:nvSpPr>
        <p:spPr>
          <a:xfrm>
            <a:off x="4260886" y="1548040"/>
            <a:ext cx="568619" cy="1990079"/>
          </a:xfrm>
          <a:prstGeom prst="roundRect">
            <a:avLst/>
          </a:prstGeom>
          <a:solidFill>
            <a:srgbClr val="00B0F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0" name="Straight Arrow Connector 99">
            <a:extLst>
              <a:ext uri="{FF2B5EF4-FFF2-40B4-BE49-F238E27FC236}">
                <a16:creationId xmlns:a16="http://schemas.microsoft.com/office/drawing/2014/main" id="{544FFFE1-CBA8-4E43-AD0B-8BAC181CE7DB}"/>
              </a:ext>
            </a:extLst>
          </p:cNvPr>
          <p:cNvCxnSpPr/>
          <p:nvPr/>
        </p:nvCxnSpPr>
        <p:spPr>
          <a:xfrm>
            <a:off x="3228658" y="1825245"/>
            <a:ext cx="1032228" cy="0"/>
          </a:xfrm>
          <a:prstGeom prst="straightConnector1">
            <a:avLst/>
          </a:prstGeom>
          <a:ln>
            <a:solidFill>
              <a:schemeClr val="accent4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2" name="Connector: Elbow 101">
            <a:extLst>
              <a:ext uri="{FF2B5EF4-FFF2-40B4-BE49-F238E27FC236}">
                <a16:creationId xmlns:a16="http://schemas.microsoft.com/office/drawing/2014/main" id="{D7C4DB1F-3407-46AC-9E0E-B9A598DF204D}"/>
              </a:ext>
            </a:extLst>
          </p:cNvPr>
          <p:cNvCxnSpPr>
            <a:cxnSpLocks/>
          </p:cNvCxnSpPr>
          <p:nvPr/>
        </p:nvCxnSpPr>
        <p:spPr>
          <a:xfrm flipV="1">
            <a:off x="3228658" y="2075185"/>
            <a:ext cx="1032228" cy="999539"/>
          </a:xfrm>
          <a:prstGeom prst="bentConnector3">
            <a:avLst>
              <a:gd name="adj1" fmla="val 42556"/>
            </a:avLst>
          </a:prstGeom>
          <a:ln>
            <a:solidFill>
              <a:schemeClr val="accent4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Arrow Connector 106">
            <a:extLst>
              <a:ext uri="{FF2B5EF4-FFF2-40B4-BE49-F238E27FC236}">
                <a16:creationId xmlns:a16="http://schemas.microsoft.com/office/drawing/2014/main" id="{E575802E-F372-4AF5-8AEC-8C7ABAF5B93C}"/>
              </a:ext>
            </a:extLst>
          </p:cNvPr>
          <p:cNvCxnSpPr>
            <a:cxnSpLocks/>
          </p:cNvCxnSpPr>
          <p:nvPr/>
        </p:nvCxnSpPr>
        <p:spPr>
          <a:xfrm>
            <a:off x="3664091" y="3285447"/>
            <a:ext cx="596795" cy="0"/>
          </a:xfrm>
          <a:prstGeom prst="straightConnector1">
            <a:avLst/>
          </a:prstGeom>
          <a:ln>
            <a:solidFill>
              <a:schemeClr val="accent4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Arrow Connector 110">
            <a:extLst>
              <a:ext uri="{FF2B5EF4-FFF2-40B4-BE49-F238E27FC236}">
                <a16:creationId xmlns:a16="http://schemas.microsoft.com/office/drawing/2014/main" id="{A93D4E2D-6A84-4D16-BDEF-12170F2663E0}"/>
              </a:ext>
            </a:extLst>
          </p:cNvPr>
          <p:cNvCxnSpPr>
            <a:cxnSpLocks/>
          </p:cNvCxnSpPr>
          <p:nvPr/>
        </p:nvCxnSpPr>
        <p:spPr>
          <a:xfrm flipH="1">
            <a:off x="3228660" y="4859033"/>
            <a:ext cx="435431" cy="635"/>
          </a:xfrm>
          <a:prstGeom prst="straightConnector1">
            <a:avLst/>
          </a:prstGeom>
          <a:ln>
            <a:solidFill>
              <a:schemeClr val="accent4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Connector 113">
            <a:extLst>
              <a:ext uri="{FF2B5EF4-FFF2-40B4-BE49-F238E27FC236}">
                <a16:creationId xmlns:a16="http://schemas.microsoft.com/office/drawing/2014/main" id="{14528CF2-8502-4D74-84A4-6826BB999758}"/>
              </a:ext>
            </a:extLst>
          </p:cNvPr>
          <p:cNvCxnSpPr>
            <a:cxnSpLocks/>
          </p:cNvCxnSpPr>
          <p:nvPr/>
        </p:nvCxnSpPr>
        <p:spPr>
          <a:xfrm>
            <a:off x="3664091" y="3285447"/>
            <a:ext cx="2" cy="1574221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8" name="Flowchart: Magnetic Disk 117">
            <a:extLst>
              <a:ext uri="{FF2B5EF4-FFF2-40B4-BE49-F238E27FC236}">
                <a16:creationId xmlns:a16="http://schemas.microsoft.com/office/drawing/2014/main" id="{70454280-382B-4C90-8BE8-7FD1B67D7AB2}"/>
              </a:ext>
            </a:extLst>
          </p:cNvPr>
          <p:cNvSpPr/>
          <p:nvPr/>
        </p:nvSpPr>
        <p:spPr>
          <a:xfrm>
            <a:off x="6028738" y="1507968"/>
            <a:ext cx="1042854" cy="641703"/>
          </a:xfrm>
          <a:prstGeom prst="flowChartMagneticDisk">
            <a:avLst/>
          </a:prstGeom>
          <a:solidFill>
            <a:schemeClr val="tx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7" name="Straight Arrow Connector 126">
            <a:extLst>
              <a:ext uri="{FF2B5EF4-FFF2-40B4-BE49-F238E27FC236}">
                <a16:creationId xmlns:a16="http://schemas.microsoft.com/office/drawing/2014/main" id="{B72910E8-D1A5-47E3-9EF8-B1B417C2E0B4}"/>
              </a:ext>
            </a:extLst>
          </p:cNvPr>
          <p:cNvCxnSpPr>
            <a:cxnSpLocks/>
          </p:cNvCxnSpPr>
          <p:nvPr/>
        </p:nvCxnSpPr>
        <p:spPr>
          <a:xfrm>
            <a:off x="4832064" y="1825245"/>
            <a:ext cx="1196674" cy="0"/>
          </a:xfrm>
          <a:prstGeom prst="straightConnector1">
            <a:avLst/>
          </a:prstGeom>
          <a:ln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Arrow Connector 130">
            <a:extLst>
              <a:ext uri="{FF2B5EF4-FFF2-40B4-BE49-F238E27FC236}">
                <a16:creationId xmlns:a16="http://schemas.microsoft.com/office/drawing/2014/main" id="{C4123C35-A451-43B1-B56D-4D9198DF7F1A}"/>
              </a:ext>
            </a:extLst>
          </p:cNvPr>
          <p:cNvCxnSpPr>
            <a:cxnSpLocks/>
          </p:cNvCxnSpPr>
          <p:nvPr/>
        </p:nvCxnSpPr>
        <p:spPr>
          <a:xfrm flipH="1">
            <a:off x="930330" y="5954915"/>
            <a:ext cx="618384" cy="0"/>
          </a:xfrm>
          <a:prstGeom prst="straightConnector1">
            <a:avLst/>
          </a:prstGeom>
          <a:ln>
            <a:solidFill>
              <a:srgbClr val="40404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Arrow Connector 132">
            <a:extLst>
              <a:ext uri="{FF2B5EF4-FFF2-40B4-BE49-F238E27FC236}">
                <a16:creationId xmlns:a16="http://schemas.microsoft.com/office/drawing/2014/main" id="{C078E32D-F949-4FCD-948A-F69129220EEE}"/>
              </a:ext>
            </a:extLst>
          </p:cNvPr>
          <p:cNvCxnSpPr/>
          <p:nvPr/>
        </p:nvCxnSpPr>
        <p:spPr>
          <a:xfrm>
            <a:off x="930330" y="6125453"/>
            <a:ext cx="618383" cy="0"/>
          </a:xfrm>
          <a:prstGeom prst="straightConnector1">
            <a:avLst/>
          </a:prstGeom>
          <a:ln>
            <a:solidFill>
              <a:srgbClr val="40404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4" name="TextBox 133">
            <a:extLst>
              <a:ext uri="{FF2B5EF4-FFF2-40B4-BE49-F238E27FC236}">
                <a16:creationId xmlns:a16="http://schemas.microsoft.com/office/drawing/2014/main" id="{D7E92A38-794C-4BD4-95E0-775636889082}"/>
              </a:ext>
            </a:extLst>
          </p:cNvPr>
          <p:cNvSpPr txBox="1"/>
          <p:nvPr/>
        </p:nvSpPr>
        <p:spPr>
          <a:xfrm>
            <a:off x="1606525" y="5795625"/>
            <a:ext cx="6783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404040"/>
                </a:solidFill>
              </a:rPr>
              <a:t>Timing</a:t>
            </a:r>
            <a:endParaRPr lang="en-US" dirty="0">
              <a:solidFill>
                <a:srgbClr val="404040"/>
              </a:solidFill>
            </a:endParaRPr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id="{AA084974-DD0D-4E1F-A9B7-92BD1BD4F5D7}"/>
              </a:ext>
            </a:extLst>
          </p:cNvPr>
          <p:cNvSpPr txBox="1"/>
          <p:nvPr/>
        </p:nvSpPr>
        <p:spPr>
          <a:xfrm>
            <a:off x="1606524" y="5971564"/>
            <a:ext cx="5254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404040"/>
                </a:solidFill>
              </a:rPr>
              <a:t>Data</a:t>
            </a:r>
            <a:endParaRPr lang="en-US" dirty="0">
              <a:solidFill>
                <a:srgbClr val="404040"/>
              </a:solidFill>
            </a:endParaRPr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id="{0FB06D52-FB93-4F27-8A2B-53B872C3CC31}"/>
              </a:ext>
            </a:extLst>
          </p:cNvPr>
          <p:cNvSpPr txBox="1"/>
          <p:nvPr/>
        </p:nvSpPr>
        <p:spPr>
          <a:xfrm>
            <a:off x="2279697" y="5786649"/>
            <a:ext cx="10906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404040"/>
                </a:solidFill>
              </a:rPr>
              <a:t>DAQ Servers</a:t>
            </a:r>
            <a:endParaRPr lang="en-US" dirty="0">
              <a:solidFill>
                <a:srgbClr val="404040"/>
              </a:solidFill>
            </a:endParaRPr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id="{91659F7A-C8FD-43C6-8E28-91A3D9720BFA}"/>
              </a:ext>
            </a:extLst>
          </p:cNvPr>
          <p:cNvSpPr txBox="1"/>
          <p:nvPr/>
        </p:nvSpPr>
        <p:spPr>
          <a:xfrm>
            <a:off x="144638" y="5777484"/>
            <a:ext cx="566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404040"/>
                </a:solidFill>
              </a:rPr>
              <a:t>ROCs</a:t>
            </a:r>
            <a:endParaRPr lang="en-US" dirty="0">
              <a:solidFill>
                <a:srgbClr val="404040"/>
              </a:solidFill>
            </a:endParaRPr>
          </a:p>
        </p:txBody>
      </p:sp>
      <p:sp>
        <p:nvSpPr>
          <p:cNvPr id="170" name="TextBox 169">
            <a:extLst>
              <a:ext uri="{FF2B5EF4-FFF2-40B4-BE49-F238E27FC236}">
                <a16:creationId xmlns:a16="http://schemas.microsoft.com/office/drawing/2014/main" id="{7BBD6991-B25F-43EC-A06E-89983F11A425}"/>
              </a:ext>
            </a:extLst>
          </p:cNvPr>
          <p:cNvSpPr txBox="1"/>
          <p:nvPr/>
        </p:nvSpPr>
        <p:spPr>
          <a:xfrm>
            <a:off x="3917433" y="5774241"/>
            <a:ext cx="13431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404040"/>
                </a:solidFill>
              </a:rPr>
              <a:t>10GbE Switches</a:t>
            </a:r>
            <a:endParaRPr lang="en-US" dirty="0">
              <a:solidFill>
                <a:srgbClr val="404040"/>
              </a:solidFill>
            </a:endParaRPr>
          </a:p>
        </p:txBody>
      </p:sp>
      <p:sp>
        <p:nvSpPr>
          <p:cNvPr id="171" name="TextBox 170">
            <a:extLst>
              <a:ext uri="{FF2B5EF4-FFF2-40B4-BE49-F238E27FC236}">
                <a16:creationId xmlns:a16="http://schemas.microsoft.com/office/drawing/2014/main" id="{B4469280-6707-467C-B95B-D4FAE50A28F7}"/>
              </a:ext>
            </a:extLst>
          </p:cNvPr>
          <p:cNvSpPr txBox="1"/>
          <p:nvPr/>
        </p:nvSpPr>
        <p:spPr>
          <a:xfrm>
            <a:off x="4917280" y="4342635"/>
            <a:ext cx="98793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404040"/>
                </a:solidFill>
              </a:rPr>
              <a:t>Event Building Switch</a:t>
            </a:r>
            <a:endParaRPr lang="en-US" dirty="0">
              <a:solidFill>
                <a:srgbClr val="404040"/>
              </a:solidFill>
            </a:endParaRPr>
          </a:p>
        </p:txBody>
      </p:sp>
      <p:sp>
        <p:nvSpPr>
          <p:cNvPr id="174" name="TextBox 173">
            <a:extLst>
              <a:ext uri="{FF2B5EF4-FFF2-40B4-BE49-F238E27FC236}">
                <a16:creationId xmlns:a16="http://schemas.microsoft.com/office/drawing/2014/main" id="{FE076ADD-924A-4DA3-8864-F58C3EC168E9}"/>
              </a:ext>
            </a:extLst>
          </p:cNvPr>
          <p:cNvSpPr txBox="1"/>
          <p:nvPr/>
        </p:nvSpPr>
        <p:spPr>
          <a:xfrm>
            <a:off x="2588019" y="2242931"/>
            <a:ext cx="4739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404040"/>
                </a:solidFill>
              </a:rPr>
              <a:t>DTC</a:t>
            </a:r>
            <a:endParaRPr lang="en-US" dirty="0">
              <a:solidFill>
                <a:srgbClr val="404040"/>
              </a:solidFill>
            </a:endParaRPr>
          </a:p>
        </p:txBody>
      </p:sp>
      <p:sp>
        <p:nvSpPr>
          <p:cNvPr id="176" name="Rectangle: Rounded Corners 175">
            <a:extLst>
              <a:ext uri="{FF2B5EF4-FFF2-40B4-BE49-F238E27FC236}">
                <a16:creationId xmlns:a16="http://schemas.microsoft.com/office/drawing/2014/main" id="{E6FC1299-7E46-45E5-9415-2235DB7812A6}"/>
              </a:ext>
            </a:extLst>
          </p:cNvPr>
          <p:cNvSpPr/>
          <p:nvPr/>
        </p:nvSpPr>
        <p:spPr>
          <a:xfrm>
            <a:off x="2437202" y="831661"/>
            <a:ext cx="791455" cy="623190"/>
          </a:xfrm>
          <a:prstGeom prst="roundRect">
            <a:avLst/>
          </a:prstGeom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8" name="Rectangle: Rounded Corners 177">
            <a:extLst>
              <a:ext uri="{FF2B5EF4-FFF2-40B4-BE49-F238E27FC236}">
                <a16:creationId xmlns:a16="http://schemas.microsoft.com/office/drawing/2014/main" id="{CB93A099-A5FA-4C9C-8649-48BF0AED9A15}"/>
              </a:ext>
            </a:extLst>
          </p:cNvPr>
          <p:cNvSpPr/>
          <p:nvPr/>
        </p:nvSpPr>
        <p:spPr>
          <a:xfrm>
            <a:off x="2525330" y="909806"/>
            <a:ext cx="599354" cy="486163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7" name="TextBox 176">
            <a:extLst>
              <a:ext uri="{FF2B5EF4-FFF2-40B4-BE49-F238E27FC236}">
                <a16:creationId xmlns:a16="http://schemas.microsoft.com/office/drawing/2014/main" id="{575C36BE-90C1-4323-9463-623CBAD35452}"/>
              </a:ext>
            </a:extLst>
          </p:cNvPr>
          <p:cNvSpPr txBox="1"/>
          <p:nvPr/>
        </p:nvSpPr>
        <p:spPr>
          <a:xfrm>
            <a:off x="2595943" y="999265"/>
            <a:ext cx="4796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404040"/>
                </a:solidFill>
              </a:rPr>
              <a:t>CFO</a:t>
            </a:r>
            <a:endParaRPr lang="en-US" dirty="0">
              <a:solidFill>
                <a:srgbClr val="404040"/>
              </a:solidFill>
            </a:endParaRPr>
          </a:p>
        </p:txBody>
      </p:sp>
      <p:sp>
        <p:nvSpPr>
          <p:cNvPr id="180" name="Rectangle: Rounded Corners 179">
            <a:extLst>
              <a:ext uri="{FF2B5EF4-FFF2-40B4-BE49-F238E27FC236}">
                <a16:creationId xmlns:a16="http://schemas.microsoft.com/office/drawing/2014/main" id="{17102EFF-4032-4438-9EAF-5A780824F8FA}"/>
              </a:ext>
            </a:extLst>
          </p:cNvPr>
          <p:cNvSpPr/>
          <p:nvPr/>
        </p:nvSpPr>
        <p:spPr>
          <a:xfrm>
            <a:off x="2533253" y="3368432"/>
            <a:ext cx="599354" cy="579352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1" name="TextBox 180">
            <a:extLst>
              <a:ext uri="{FF2B5EF4-FFF2-40B4-BE49-F238E27FC236}">
                <a16:creationId xmlns:a16="http://schemas.microsoft.com/office/drawing/2014/main" id="{AFBCC8B5-34D2-45D9-A723-375FA71B99ED}"/>
              </a:ext>
            </a:extLst>
          </p:cNvPr>
          <p:cNvSpPr txBox="1"/>
          <p:nvPr/>
        </p:nvSpPr>
        <p:spPr>
          <a:xfrm>
            <a:off x="2588017" y="3509833"/>
            <a:ext cx="4739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404040"/>
                </a:solidFill>
              </a:rPr>
              <a:t>DTC</a:t>
            </a:r>
            <a:endParaRPr lang="en-US" dirty="0">
              <a:solidFill>
                <a:srgbClr val="404040"/>
              </a:solidFill>
            </a:endParaRPr>
          </a:p>
        </p:txBody>
      </p:sp>
      <p:sp>
        <p:nvSpPr>
          <p:cNvPr id="182" name="Rectangle: Rounded Corners 181">
            <a:extLst>
              <a:ext uri="{FF2B5EF4-FFF2-40B4-BE49-F238E27FC236}">
                <a16:creationId xmlns:a16="http://schemas.microsoft.com/office/drawing/2014/main" id="{ABBD8B4A-096F-4279-8D24-471E418BA1D4}"/>
              </a:ext>
            </a:extLst>
          </p:cNvPr>
          <p:cNvSpPr/>
          <p:nvPr/>
        </p:nvSpPr>
        <p:spPr>
          <a:xfrm>
            <a:off x="2525330" y="5165661"/>
            <a:ext cx="599354" cy="579352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3" name="TextBox 182">
            <a:extLst>
              <a:ext uri="{FF2B5EF4-FFF2-40B4-BE49-F238E27FC236}">
                <a16:creationId xmlns:a16="http://schemas.microsoft.com/office/drawing/2014/main" id="{1C73F686-1497-4BAD-96DE-DD61E1C3D65F}"/>
              </a:ext>
            </a:extLst>
          </p:cNvPr>
          <p:cNvSpPr txBox="1"/>
          <p:nvPr/>
        </p:nvSpPr>
        <p:spPr>
          <a:xfrm>
            <a:off x="2580094" y="5307062"/>
            <a:ext cx="4739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404040"/>
                </a:solidFill>
              </a:rPr>
              <a:t>DTC</a:t>
            </a:r>
            <a:endParaRPr lang="en-US" dirty="0">
              <a:solidFill>
                <a:srgbClr val="404040"/>
              </a:solidFill>
            </a:endParaRPr>
          </a:p>
        </p:txBody>
      </p:sp>
      <p:cxnSp>
        <p:nvCxnSpPr>
          <p:cNvPr id="140" name="Straight Arrow Connector 139">
            <a:extLst>
              <a:ext uri="{FF2B5EF4-FFF2-40B4-BE49-F238E27FC236}">
                <a16:creationId xmlns:a16="http://schemas.microsoft.com/office/drawing/2014/main" id="{3A2D75A6-2099-45EB-AE3E-377B9F0D6996}"/>
              </a:ext>
            </a:extLst>
          </p:cNvPr>
          <p:cNvCxnSpPr>
            <a:cxnSpLocks/>
          </p:cNvCxnSpPr>
          <p:nvPr/>
        </p:nvCxnSpPr>
        <p:spPr>
          <a:xfrm>
            <a:off x="2284916" y="2180209"/>
            <a:ext cx="248340" cy="0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1" name="Straight Arrow Connector 190">
            <a:extLst>
              <a:ext uri="{FF2B5EF4-FFF2-40B4-BE49-F238E27FC236}">
                <a16:creationId xmlns:a16="http://schemas.microsoft.com/office/drawing/2014/main" id="{68AC23A6-ACEA-4D40-9EA5-C8AEA819AF04}"/>
              </a:ext>
            </a:extLst>
          </p:cNvPr>
          <p:cNvCxnSpPr>
            <a:cxnSpLocks/>
          </p:cNvCxnSpPr>
          <p:nvPr/>
        </p:nvCxnSpPr>
        <p:spPr>
          <a:xfrm>
            <a:off x="2189950" y="3425946"/>
            <a:ext cx="335380" cy="0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2" name="Straight Arrow Connector 191">
            <a:extLst>
              <a:ext uri="{FF2B5EF4-FFF2-40B4-BE49-F238E27FC236}">
                <a16:creationId xmlns:a16="http://schemas.microsoft.com/office/drawing/2014/main" id="{A09C187B-119F-44DC-B3EC-E21ACA8B4756}"/>
              </a:ext>
            </a:extLst>
          </p:cNvPr>
          <p:cNvCxnSpPr>
            <a:cxnSpLocks/>
          </p:cNvCxnSpPr>
          <p:nvPr/>
        </p:nvCxnSpPr>
        <p:spPr>
          <a:xfrm>
            <a:off x="2089397" y="5213997"/>
            <a:ext cx="435933" cy="0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Connector 142">
            <a:extLst>
              <a:ext uri="{FF2B5EF4-FFF2-40B4-BE49-F238E27FC236}">
                <a16:creationId xmlns:a16="http://schemas.microsoft.com/office/drawing/2014/main" id="{108B89C3-5F65-4A29-9784-A4E2AD45CCA8}"/>
              </a:ext>
            </a:extLst>
          </p:cNvPr>
          <p:cNvCxnSpPr>
            <a:cxnSpLocks/>
          </p:cNvCxnSpPr>
          <p:nvPr/>
        </p:nvCxnSpPr>
        <p:spPr>
          <a:xfrm flipV="1">
            <a:off x="2276990" y="1230202"/>
            <a:ext cx="0" cy="95000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8" name="Straight Connector 147">
            <a:extLst>
              <a:ext uri="{FF2B5EF4-FFF2-40B4-BE49-F238E27FC236}">
                <a16:creationId xmlns:a16="http://schemas.microsoft.com/office/drawing/2014/main" id="{04FD9F04-568E-4745-9BB3-F2C28FC4B880}"/>
              </a:ext>
            </a:extLst>
          </p:cNvPr>
          <p:cNvCxnSpPr>
            <a:cxnSpLocks/>
          </p:cNvCxnSpPr>
          <p:nvPr/>
        </p:nvCxnSpPr>
        <p:spPr>
          <a:xfrm flipH="1" flipV="1">
            <a:off x="2189407" y="1159634"/>
            <a:ext cx="543" cy="226631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0" name="Straight Connector 149">
            <a:extLst>
              <a:ext uri="{FF2B5EF4-FFF2-40B4-BE49-F238E27FC236}">
                <a16:creationId xmlns:a16="http://schemas.microsoft.com/office/drawing/2014/main" id="{F2DB3A86-6ABC-416B-A4E4-3B215B5945DE}"/>
              </a:ext>
            </a:extLst>
          </p:cNvPr>
          <p:cNvCxnSpPr/>
          <p:nvPr/>
        </p:nvCxnSpPr>
        <p:spPr>
          <a:xfrm flipV="1">
            <a:off x="2089397" y="1075084"/>
            <a:ext cx="0" cy="41147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2" name="Straight Connector 151">
            <a:extLst>
              <a:ext uri="{FF2B5EF4-FFF2-40B4-BE49-F238E27FC236}">
                <a16:creationId xmlns:a16="http://schemas.microsoft.com/office/drawing/2014/main" id="{06A97D56-E13C-4536-99D0-03BFD5339865}"/>
              </a:ext>
            </a:extLst>
          </p:cNvPr>
          <p:cNvCxnSpPr/>
          <p:nvPr/>
        </p:nvCxnSpPr>
        <p:spPr>
          <a:xfrm>
            <a:off x="2089397" y="1075084"/>
            <a:ext cx="43593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5" name="Straight Connector 154">
            <a:extLst>
              <a:ext uri="{FF2B5EF4-FFF2-40B4-BE49-F238E27FC236}">
                <a16:creationId xmlns:a16="http://schemas.microsoft.com/office/drawing/2014/main" id="{538A60C9-1AB7-4F2D-B717-B2E1E738B4A1}"/>
              </a:ext>
            </a:extLst>
          </p:cNvPr>
          <p:cNvCxnSpPr>
            <a:cxnSpLocks/>
            <a:endCxn id="178" idx="1"/>
          </p:cNvCxnSpPr>
          <p:nvPr/>
        </p:nvCxnSpPr>
        <p:spPr>
          <a:xfrm flipV="1">
            <a:off x="2189407" y="1152888"/>
            <a:ext cx="335923" cy="674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1" name="Straight Connector 160">
            <a:extLst>
              <a:ext uri="{FF2B5EF4-FFF2-40B4-BE49-F238E27FC236}">
                <a16:creationId xmlns:a16="http://schemas.microsoft.com/office/drawing/2014/main" id="{F842A0B6-7219-4332-9017-CAAF7CEA5D00}"/>
              </a:ext>
            </a:extLst>
          </p:cNvPr>
          <p:cNvCxnSpPr/>
          <p:nvPr/>
        </p:nvCxnSpPr>
        <p:spPr>
          <a:xfrm>
            <a:off x="2279697" y="1230202"/>
            <a:ext cx="24563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5" name="Straight Arrow Connector 164">
            <a:extLst>
              <a:ext uri="{FF2B5EF4-FFF2-40B4-BE49-F238E27FC236}">
                <a16:creationId xmlns:a16="http://schemas.microsoft.com/office/drawing/2014/main" id="{EC7581BA-7537-4A42-AF4C-1D595BC30D53}"/>
              </a:ext>
            </a:extLst>
          </p:cNvPr>
          <p:cNvCxnSpPr>
            <a:cxnSpLocks/>
            <a:endCxn id="178" idx="3"/>
          </p:cNvCxnSpPr>
          <p:nvPr/>
        </p:nvCxnSpPr>
        <p:spPr>
          <a:xfrm flipH="1">
            <a:off x="3124684" y="1144768"/>
            <a:ext cx="2888518" cy="812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0" name="TextBox 219">
            <a:extLst>
              <a:ext uri="{FF2B5EF4-FFF2-40B4-BE49-F238E27FC236}">
                <a16:creationId xmlns:a16="http://schemas.microsoft.com/office/drawing/2014/main" id="{5576ED34-8E38-47B5-81E6-C94C61F1BB86}"/>
              </a:ext>
            </a:extLst>
          </p:cNvPr>
          <p:cNvSpPr txBox="1"/>
          <p:nvPr/>
        </p:nvSpPr>
        <p:spPr>
          <a:xfrm>
            <a:off x="531451" y="4142781"/>
            <a:ext cx="12353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404040"/>
                </a:solidFill>
              </a:rPr>
              <a:t>4.8 </a:t>
            </a:r>
            <a:r>
              <a:rPr lang="en-US" sz="1400" dirty="0" err="1">
                <a:solidFill>
                  <a:srgbClr val="404040"/>
                </a:solidFill>
              </a:rPr>
              <a:t>Gbps</a:t>
            </a:r>
            <a:r>
              <a:rPr lang="en-US" sz="1400" dirty="0">
                <a:solidFill>
                  <a:srgbClr val="404040"/>
                </a:solidFill>
              </a:rPr>
              <a:t> Fiber</a:t>
            </a:r>
            <a:endParaRPr lang="en-US" dirty="0">
              <a:solidFill>
                <a:srgbClr val="404040"/>
              </a:solidFill>
            </a:endParaRPr>
          </a:p>
        </p:txBody>
      </p:sp>
      <p:sp>
        <p:nvSpPr>
          <p:cNvPr id="221" name="TextBox 220">
            <a:extLst>
              <a:ext uri="{FF2B5EF4-FFF2-40B4-BE49-F238E27FC236}">
                <a16:creationId xmlns:a16="http://schemas.microsoft.com/office/drawing/2014/main" id="{30F52A39-02BF-421D-B330-50D1FFC5535F}"/>
              </a:ext>
            </a:extLst>
          </p:cNvPr>
          <p:cNvSpPr txBox="1"/>
          <p:nvPr/>
        </p:nvSpPr>
        <p:spPr>
          <a:xfrm>
            <a:off x="6063782" y="1005745"/>
            <a:ext cx="9727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404040"/>
                </a:solidFill>
              </a:rPr>
              <a:t>Beam Sync</a:t>
            </a:r>
            <a:endParaRPr lang="en-US" dirty="0">
              <a:solidFill>
                <a:srgbClr val="404040"/>
              </a:solidFill>
            </a:endParaRPr>
          </a:p>
        </p:txBody>
      </p:sp>
      <p:sp>
        <p:nvSpPr>
          <p:cNvPr id="224" name="TextBox 223">
            <a:extLst>
              <a:ext uri="{FF2B5EF4-FFF2-40B4-BE49-F238E27FC236}">
                <a16:creationId xmlns:a16="http://schemas.microsoft.com/office/drawing/2014/main" id="{5CEAA451-CAB7-40E6-9651-860964BFF7BC}"/>
              </a:ext>
            </a:extLst>
          </p:cNvPr>
          <p:cNvSpPr txBox="1"/>
          <p:nvPr/>
        </p:nvSpPr>
        <p:spPr>
          <a:xfrm>
            <a:off x="4917280" y="2145889"/>
            <a:ext cx="98793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404040"/>
                </a:solidFill>
              </a:rPr>
              <a:t>Data Storage Switch</a:t>
            </a:r>
            <a:endParaRPr lang="en-US" dirty="0">
              <a:solidFill>
                <a:srgbClr val="40404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799666F-6CA6-406C-BFA2-4A3C99C81A95}"/>
              </a:ext>
            </a:extLst>
          </p:cNvPr>
          <p:cNvSpPr txBox="1"/>
          <p:nvPr/>
        </p:nvSpPr>
        <p:spPr>
          <a:xfrm>
            <a:off x="5750169" y="2797519"/>
            <a:ext cx="304213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Over 100 DTCs and ~20 CFOs built for NOVA; in operation for 5 years, performing excellent. All NOVA data goes through this electronics.</a:t>
            </a:r>
          </a:p>
        </p:txBody>
      </p:sp>
    </p:spTree>
    <p:extLst>
      <p:ext uri="{BB962C8B-B14F-4D97-AF65-F5344CB8AC3E}">
        <p14:creationId xmlns:p14="http://schemas.microsoft.com/office/powerpoint/2010/main" val="25162554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C5562E-1D7F-4120-8AC0-09237F3045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DTC / CFO Board	&amp;  FMC Card for Mu2e 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E35414E-391D-4570-A92E-E220BAD481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9328" y="889481"/>
            <a:ext cx="3392182" cy="1696091"/>
          </a:xfrm>
          <a:prstGeom prst="rect">
            <a:avLst/>
          </a:prstGeom>
        </p:spPr>
      </p:pic>
      <p:sp>
        <p:nvSpPr>
          <p:cNvPr id="25602" name="Date Placeholder 6"/>
          <p:cNvSpPr>
            <a:spLocks noGrp="1"/>
          </p:cNvSpPr>
          <p:nvPr>
            <p:ph type="dt" sz="half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FC989388-6A8B-4527-A0DF-C8A7637E0C2C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2/18/2018</a:t>
            </a:fld>
            <a:endParaRPr lang="en-US" altLang="en-US" sz="120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25603" name="Footer Placeholder 7"/>
          <p:cNvSpPr>
            <a:spLocks noGrp="1"/>
          </p:cNvSpPr>
          <p:nvPr>
            <p:ph type="ftr" sz="quarter" idx="4294967295"/>
          </p:nvPr>
        </p:nvSpPr>
        <p:spPr>
          <a:xfrm>
            <a:off x="806450" y="6515100"/>
            <a:ext cx="5373688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  <a:ea typeface="MS PGothic" panose="020B0600070205080204" pitchFamily="34" charset="-128"/>
              </a:rPr>
              <a:t>Presenter | Presentation Title</a:t>
            </a:r>
            <a:endParaRPr lang="en-US" altLang="en-US" sz="1200" b="1">
              <a:solidFill>
                <a:srgbClr val="004C97"/>
              </a:solidFill>
              <a:latin typeface="Helvetica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25604" name="Slide Number Placeholder 8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AEE3222A-B585-474B-B973-7A492478E925}" type="slidenum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16</a:t>
            </a:fld>
            <a:endParaRPr lang="en-US" altLang="en-US" sz="120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pic>
        <p:nvPicPr>
          <p:cNvPr id="7" name="Content Placeholder 7">
            <a:extLst>
              <a:ext uri="{FF2B5EF4-FFF2-40B4-BE49-F238E27FC236}">
                <a16:creationId xmlns:a16="http://schemas.microsoft.com/office/drawing/2014/main" id="{3C38049D-8B3B-4527-B0D9-C870E2CC2F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050761"/>
            <a:ext cx="4302736" cy="2102117"/>
          </a:xfrm>
          <a:prstGeom prst="rect">
            <a:avLst/>
          </a:prstGeom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4D3EF500-2750-4F24-A549-C6CF10542CE0}"/>
              </a:ext>
            </a:extLst>
          </p:cNvPr>
          <p:cNvSpPr/>
          <p:nvPr/>
        </p:nvSpPr>
        <p:spPr>
          <a:xfrm>
            <a:off x="1292470" y="1114046"/>
            <a:ext cx="1274885" cy="1169377"/>
          </a:xfrm>
          <a:prstGeom prst="wedgeRoundRectCallout">
            <a:avLst>
              <a:gd name="adj1" fmla="val 221925"/>
              <a:gd name="adj2" fmla="val 89568"/>
              <a:gd name="adj3" fmla="val 16667"/>
            </a:avLst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6BD93FA-0131-47BA-B426-343F97DBE251}"/>
              </a:ext>
            </a:extLst>
          </p:cNvPr>
          <p:cNvSpPr txBox="1"/>
          <p:nvPr/>
        </p:nvSpPr>
        <p:spPr>
          <a:xfrm>
            <a:off x="324729" y="2585572"/>
            <a:ext cx="3827026" cy="3754874"/>
          </a:xfrm>
          <a:prstGeom prst="rect">
            <a:avLst/>
          </a:prstGeom>
          <a:noFill/>
          <a:ln>
            <a:solidFill>
              <a:srgbClr val="40404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404040"/>
                </a:solidFill>
              </a:rPr>
              <a:t>Data Transfer Controller (DTC) </a:t>
            </a:r>
          </a:p>
          <a:p>
            <a:pPr marL="285750" indent="-285750">
              <a:buFontTx/>
              <a:buChar char="-"/>
            </a:pPr>
            <a:r>
              <a:rPr lang="en-US" sz="1400" dirty="0">
                <a:solidFill>
                  <a:srgbClr val="404040"/>
                </a:solidFill>
              </a:rPr>
              <a:t>Commercial </a:t>
            </a:r>
            <a:r>
              <a:rPr lang="en-US" sz="1400" dirty="0" err="1">
                <a:solidFill>
                  <a:srgbClr val="404040"/>
                </a:solidFill>
              </a:rPr>
              <a:t>PCIe</a:t>
            </a:r>
            <a:r>
              <a:rPr lang="en-US" sz="1400" dirty="0">
                <a:solidFill>
                  <a:srgbClr val="404040"/>
                </a:solidFill>
              </a:rPr>
              <a:t> board</a:t>
            </a:r>
          </a:p>
          <a:p>
            <a:pPr marL="285750" indent="-285750">
              <a:buFontTx/>
              <a:buChar char="-"/>
            </a:pPr>
            <a:r>
              <a:rPr lang="en-US" sz="1400" dirty="0">
                <a:solidFill>
                  <a:srgbClr val="404040"/>
                </a:solidFill>
              </a:rPr>
              <a:t>Custom FMC Card</a:t>
            </a:r>
          </a:p>
          <a:p>
            <a:pPr marL="285750" indent="-285750">
              <a:buFontTx/>
              <a:buChar char="-"/>
            </a:pPr>
            <a:r>
              <a:rPr lang="en-US" sz="1400" dirty="0">
                <a:solidFill>
                  <a:srgbClr val="404040"/>
                </a:solidFill>
              </a:rPr>
              <a:t>Custom Firmware</a:t>
            </a:r>
          </a:p>
          <a:p>
            <a:pPr marL="285750" indent="-285750">
              <a:buFontTx/>
              <a:buChar char="-"/>
            </a:pPr>
            <a:r>
              <a:rPr lang="en-US" sz="1400" dirty="0">
                <a:solidFill>
                  <a:srgbClr val="404040"/>
                </a:solidFill>
              </a:rPr>
              <a:t>6 – 4.8Gbps ROC links</a:t>
            </a:r>
          </a:p>
          <a:p>
            <a:pPr marL="285750" indent="-285750">
              <a:buFontTx/>
              <a:buChar char="-"/>
            </a:pPr>
            <a:r>
              <a:rPr lang="en-US" sz="1400" dirty="0">
                <a:solidFill>
                  <a:srgbClr val="404040"/>
                </a:solidFill>
              </a:rPr>
              <a:t>1 – Timing System link</a:t>
            </a:r>
          </a:p>
          <a:p>
            <a:pPr marL="285750" indent="-285750">
              <a:buFontTx/>
              <a:buChar char="-"/>
            </a:pPr>
            <a:r>
              <a:rPr lang="en-US" sz="1400" dirty="0">
                <a:solidFill>
                  <a:srgbClr val="404040"/>
                </a:solidFill>
              </a:rPr>
              <a:t>1 – 10Gb Ethernet link</a:t>
            </a:r>
          </a:p>
          <a:p>
            <a:pPr marL="285750" indent="-285750">
              <a:buFontTx/>
              <a:buChar char="-"/>
            </a:pPr>
            <a:r>
              <a:rPr lang="en-US" sz="1400" dirty="0">
                <a:solidFill>
                  <a:srgbClr val="404040"/>
                </a:solidFill>
              </a:rPr>
              <a:t>Collects data from ROCs</a:t>
            </a:r>
          </a:p>
          <a:p>
            <a:pPr marL="285750" indent="-285750">
              <a:buFontTx/>
              <a:buChar char="-"/>
            </a:pPr>
            <a:r>
              <a:rPr lang="en-US" sz="1400" dirty="0">
                <a:solidFill>
                  <a:srgbClr val="404040"/>
                </a:solidFill>
              </a:rPr>
              <a:t>Builds and Filters Events</a:t>
            </a:r>
          </a:p>
          <a:p>
            <a:pPr marL="285750" indent="-285750">
              <a:buFontTx/>
              <a:buChar char="-"/>
            </a:pPr>
            <a:endParaRPr lang="en-US" sz="1400" dirty="0">
              <a:solidFill>
                <a:srgbClr val="404040"/>
              </a:solidFill>
            </a:endParaRPr>
          </a:p>
          <a:p>
            <a:r>
              <a:rPr lang="en-US" sz="1400" dirty="0">
                <a:solidFill>
                  <a:srgbClr val="404040"/>
                </a:solidFill>
              </a:rPr>
              <a:t>Command Fanout (CFO)</a:t>
            </a:r>
          </a:p>
          <a:p>
            <a:pPr marL="285750" indent="-285750">
              <a:buFontTx/>
              <a:buChar char="-"/>
            </a:pPr>
            <a:r>
              <a:rPr lang="en-US" sz="1400" dirty="0">
                <a:solidFill>
                  <a:srgbClr val="404040"/>
                </a:solidFill>
              </a:rPr>
              <a:t>Commercial </a:t>
            </a:r>
            <a:r>
              <a:rPr lang="en-US" sz="1400" dirty="0" err="1">
                <a:solidFill>
                  <a:srgbClr val="404040"/>
                </a:solidFill>
              </a:rPr>
              <a:t>PCIe</a:t>
            </a:r>
            <a:r>
              <a:rPr lang="en-US" sz="1400" dirty="0">
                <a:solidFill>
                  <a:srgbClr val="404040"/>
                </a:solidFill>
              </a:rPr>
              <a:t> board</a:t>
            </a:r>
          </a:p>
          <a:p>
            <a:pPr marL="285750" indent="-285750">
              <a:buFontTx/>
              <a:buChar char="-"/>
            </a:pPr>
            <a:r>
              <a:rPr lang="en-US" sz="1400" dirty="0">
                <a:solidFill>
                  <a:srgbClr val="404040"/>
                </a:solidFill>
              </a:rPr>
              <a:t>Custom FMC Card</a:t>
            </a:r>
          </a:p>
          <a:p>
            <a:pPr marL="285750" indent="-285750">
              <a:buFontTx/>
              <a:buChar char="-"/>
            </a:pPr>
            <a:r>
              <a:rPr lang="en-US" sz="1400" dirty="0">
                <a:solidFill>
                  <a:srgbClr val="404040"/>
                </a:solidFill>
              </a:rPr>
              <a:t>Custom Firmware</a:t>
            </a:r>
          </a:p>
          <a:p>
            <a:pPr marL="285750" indent="-285750">
              <a:buFontTx/>
              <a:buChar char="-"/>
            </a:pPr>
            <a:r>
              <a:rPr lang="en-US" sz="1400" dirty="0">
                <a:solidFill>
                  <a:srgbClr val="404040"/>
                </a:solidFill>
              </a:rPr>
              <a:t>Fans out system clock</a:t>
            </a:r>
          </a:p>
          <a:p>
            <a:pPr marL="285750" indent="-285750">
              <a:buFontTx/>
              <a:buChar char="-"/>
            </a:pPr>
            <a:r>
              <a:rPr lang="en-US" sz="1400" dirty="0">
                <a:solidFill>
                  <a:srgbClr val="404040"/>
                </a:solidFill>
              </a:rPr>
              <a:t>Sends encoded Beam Sync</a:t>
            </a:r>
          </a:p>
          <a:p>
            <a:pPr marL="285750" indent="-285750">
              <a:buFontTx/>
              <a:buChar char="-"/>
            </a:pPr>
            <a:r>
              <a:rPr lang="en-US" sz="1400" dirty="0">
                <a:solidFill>
                  <a:srgbClr val="404040"/>
                </a:solidFill>
              </a:rPr>
              <a:t>Sends event by event commands to DTCs</a:t>
            </a:r>
          </a:p>
        </p:txBody>
      </p:sp>
    </p:spTree>
    <p:extLst>
      <p:ext uri="{BB962C8B-B14F-4D97-AF65-F5344CB8AC3E}">
        <p14:creationId xmlns:p14="http://schemas.microsoft.com/office/powerpoint/2010/main" val="1155704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200" dirty="0"/>
              <a:t>SCD/RSE High Speed Links Test and Measurement Facilities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CE1FCDD-8220-8E4F-94E7-2A75F3E1D8B4}" type="datetime1">
              <a:rPr lang="en-US" smtClean="0"/>
              <a:pPr>
                <a:defRPr/>
              </a:pPr>
              <a:t>2/19/2018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BA34F6-786B-5943-A669-853A984F0C44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pic>
        <p:nvPicPr>
          <p:cNvPr id="13" name="Picture 12" descr="IMG_202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600" y="1309573"/>
            <a:ext cx="2844800" cy="1845276"/>
          </a:xfrm>
          <a:prstGeom prst="rect">
            <a:avLst/>
          </a:prstGeom>
        </p:spPr>
      </p:pic>
      <p:sp>
        <p:nvSpPr>
          <p:cNvPr id="20" name="Text Box 3"/>
          <p:cNvSpPr txBox="1">
            <a:spLocks noChangeArrowheads="1"/>
          </p:cNvSpPr>
          <p:nvPr/>
        </p:nvSpPr>
        <p:spPr bwMode="auto">
          <a:xfrm>
            <a:off x="166403" y="938078"/>
            <a:ext cx="2313253" cy="3175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59040" rIns="90000" bIns="45000"/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400" dirty="0">
                <a:solidFill>
                  <a:srgbClr val="000000"/>
                </a:solidFill>
                <a:latin typeface="Calibri" pitchFamily="34" charset="0"/>
              </a:rPr>
              <a:t>Variable Optical Attenuators </a:t>
            </a:r>
          </a:p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1400" dirty="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22" name="Picture 21" descr="2014-10-27 12.11.4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6648" y="1331569"/>
            <a:ext cx="3202281" cy="1801283"/>
          </a:xfrm>
          <a:prstGeom prst="rect">
            <a:avLst/>
          </a:prstGeom>
        </p:spPr>
      </p:pic>
      <p:sp>
        <p:nvSpPr>
          <p:cNvPr id="23" name="Text Box 3"/>
          <p:cNvSpPr txBox="1">
            <a:spLocks noChangeArrowheads="1"/>
          </p:cNvSpPr>
          <p:nvPr/>
        </p:nvSpPr>
        <p:spPr bwMode="auto">
          <a:xfrm>
            <a:off x="5907094" y="1014069"/>
            <a:ext cx="2209800" cy="3175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59040" rIns="90000" bIns="45000"/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400" dirty="0" err="1">
                <a:solidFill>
                  <a:srgbClr val="000000"/>
                </a:solidFill>
                <a:latin typeface="Calibri" pitchFamily="34" charset="0"/>
              </a:rPr>
              <a:t>BERTScope</a:t>
            </a:r>
            <a:r>
              <a:rPr lang="en-US" sz="1400" dirty="0">
                <a:solidFill>
                  <a:srgbClr val="000000"/>
                </a:solidFill>
                <a:latin typeface="Calibri" pitchFamily="34" charset="0"/>
              </a:rPr>
              <a:t> BSA12500B (BER Testing)</a:t>
            </a:r>
          </a:p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1400" dirty="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38928D4-C761-470C-B74B-DDF4796989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4564" y="1321054"/>
            <a:ext cx="2432392" cy="183379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BBF053B-CEAB-4B9D-8751-FC92B02D1E38}"/>
              </a:ext>
            </a:extLst>
          </p:cNvPr>
          <p:cNvSpPr txBox="1"/>
          <p:nvPr/>
        </p:nvSpPr>
        <p:spPr>
          <a:xfrm>
            <a:off x="3482704" y="878858"/>
            <a:ext cx="17161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i="1" dirty="0"/>
              <a:t>Jitter Decomposition</a:t>
            </a:r>
          </a:p>
          <a:p>
            <a:pPr algn="ctr"/>
            <a:r>
              <a:rPr lang="en-US" sz="1400" b="1" i="1" dirty="0" err="1"/>
              <a:t>Tx</a:t>
            </a:r>
            <a:r>
              <a:rPr lang="en-US" sz="1400" b="1" i="1" dirty="0"/>
              <a:t> and Rx Devices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18FD3A69-64BB-44FE-A36C-11CBFE5593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9238" y="3860136"/>
            <a:ext cx="3190780" cy="2393085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EFE1EE16-AC71-4EC7-8D24-3D3B1D85EC8E}"/>
              </a:ext>
            </a:extLst>
          </p:cNvPr>
          <p:cNvSpPr txBox="1"/>
          <p:nvPr/>
        </p:nvSpPr>
        <p:spPr>
          <a:xfrm>
            <a:off x="1498259" y="3444368"/>
            <a:ext cx="16638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dirty="0" err="1"/>
              <a:t>VTRx</a:t>
            </a:r>
            <a:r>
              <a:rPr lang="en-US" sz="1400" b="1" i="1" dirty="0"/>
              <a:t> (</a:t>
            </a:r>
            <a:r>
              <a:rPr lang="en-US" sz="1400" b="1" i="1" dirty="0" err="1"/>
              <a:t>Tx</a:t>
            </a:r>
            <a:r>
              <a:rPr lang="en-US" sz="1400" b="1" i="1" dirty="0"/>
              <a:t>/Rx; 4.8G)*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E21D25C-676D-4672-A6D6-F5027649F7E0}"/>
              </a:ext>
            </a:extLst>
          </p:cNvPr>
          <p:cNvSpPr txBox="1"/>
          <p:nvPr/>
        </p:nvSpPr>
        <p:spPr>
          <a:xfrm>
            <a:off x="309238" y="3444368"/>
            <a:ext cx="11789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u="sng" dirty="0"/>
              <a:t>Versatile Link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C42614F-0BD7-4AD5-A7B9-56DB512E3B48}"/>
              </a:ext>
            </a:extLst>
          </p:cNvPr>
          <p:cNvSpPr txBox="1"/>
          <p:nvPr/>
        </p:nvSpPr>
        <p:spPr>
          <a:xfrm>
            <a:off x="309238" y="3932774"/>
            <a:ext cx="16401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dirty="0" err="1"/>
              <a:t>VTTx</a:t>
            </a:r>
            <a:r>
              <a:rPr lang="en-US" sz="1400" b="1" i="1" dirty="0"/>
              <a:t> (</a:t>
            </a:r>
            <a:r>
              <a:rPr lang="en-US" sz="1400" b="1" i="1" dirty="0" err="1"/>
              <a:t>Tx</a:t>
            </a:r>
            <a:r>
              <a:rPr lang="en-US" sz="1400" b="1" i="1" dirty="0"/>
              <a:t> x 2; 4.8G)*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E3118B1-E629-489D-B4C1-C512146732F0}"/>
              </a:ext>
            </a:extLst>
          </p:cNvPr>
          <p:cNvSpPr txBox="1"/>
          <p:nvPr/>
        </p:nvSpPr>
        <p:spPr>
          <a:xfrm>
            <a:off x="4174134" y="3507145"/>
            <a:ext cx="439280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 err="1"/>
              <a:t>Colaborators</a:t>
            </a:r>
            <a:r>
              <a:rPr lang="en-US" sz="1400" b="1" i="1" dirty="0"/>
              <a:t>:</a:t>
            </a:r>
          </a:p>
          <a:p>
            <a:r>
              <a:rPr lang="en-US" sz="1400" b="1" i="1" dirty="0"/>
              <a:t>Academia </a:t>
            </a:r>
            <a:r>
              <a:rPr lang="en-US" sz="1400" b="1" i="1" dirty="0" err="1"/>
              <a:t>Sinica</a:t>
            </a:r>
            <a:r>
              <a:rPr lang="en-US" sz="1400" b="1" i="1" dirty="0"/>
              <a:t> (Taiwan), CERN, FNAL, Oxford,  SMU.</a:t>
            </a:r>
          </a:p>
          <a:p>
            <a:endParaRPr lang="en-US" sz="1400" b="1" i="1" dirty="0"/>
          </a:p>
          <a:p>
            <a:r>
              <a:rPr lang="en-US" sz="1400" b="1" i="1" dirty="0"/>
              <a:t>CERN:</a:t>
            </a:r>
          </a:p>
          <a:p>
            <a:r>
              <a:rPr lang="en-US" sz="1400" dirty="0"/>
              <a:t>The 7 channel Pixel </a:t>
            </a:r>
            <a:r>
              <a:rPr lang="en-US" sz="1400" dirty="0" err="1"/>
              <a:t>Opto</a:t>
            </a:r>
            <a:r>
              <a:rPr lang="en-US" sz="1400" dirty="0"/>
              <a:t> Hybrid transmitter module (RSE designed, tested, and delivered 120 of these modules for use on the CMS </a:t>
            </a:r>
            <a:r>
              <a:rPr lang="en-US" sz="1400" dirty="0" err="1"/>
              <a:t>FPix</a:t>
            </a:r>
            <a:r>
              <a:rPr lang="en-US" sz="1400" dirty="0"/>
              <a:t> detector and the Precision Proton Spectrometer at CERN) .</a:t>
            </a:r>
          </a:p>
          <a:p>
            <a:r>
              <a:rPr lang="en-US" sz="1400" dirty="0"/>
              <a:t>RSE leads the specification of the Versatile Link Plus project.</a:t>
            </a:r>
          </a:p>
          <a:p>
            <a:endParaRPr lang="en-US" sz="1400" dirty="0"/>
          </a:p>
          <a:p>
            <a:r>
              <a:rPr lang="en-US" sz="1400" b="1" i="1" dirty="0"/>
              <a:t>Mu2e optical link project.</a:t>
            </a:r>
          </a:p>
        </p:txBody>
      </p:sp>
    </p:spTree>
    <p:extLst>
      <p:ext uri="{BB962C8B-B14F-4D97-AF65-F5344CB8AC3E}">
        <p14:creationId xmlns:p14="http://schemas.microsoft.com/office/powerpoint/2010/main" val="5585346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9FEF04-33CF-4F0C-B49E-3B79F34145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0D8894-ABC0-4C44-B6F0-8F62C2EC78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RSE department is very busy.</a:t>
            </a:r>
          </a:p>
          <a:p>
            <a:pPr lvl="1"/>
            <a:r>
              <a:rPr lang="en-US" sz="2000" dirty="0">
                <a:solidFill>
                  <a:schemeClr val="tx1"/>
                </a:solidFill>
              </a:rPr>
              <a:t>We are well aligned with </a:t>
            </a:r>
            <a:r>
              <a:rPr lang="en-US" sz="2000" dirty="0" err="1">
                <a:solidFill>
                  <a:schemeClr val="tx1"/>
                </a:solidFill>
              </a:rPr>
              <a:t>Fermilab’s</a:t>
            </a:r>
            <a:r>
              <a:rPr lang="en-US" sz="2000" dirty="0">
                <a:solidFill>
                  <a:schemeClr val="tx1"/>
                </a:solidFill>
              </a:rPr>
              <a:t> program. And we will continue on that path.</a:t>
            </a:r>
          </a:p>
          <a:p>
            <a:pPr lvl="1"/>
            <a:r>
              <a:rPr lang="en-US" sz="2000" dirty="0">
                <a:solidFill>
                  <a:schemeClr val="tx1"/>
                </a:solidFill>
              </a:rPr>
              <a:t>We strongly collaborate across the Lab, nationally and internationally.</a:t>
            </a:r>
          </a:p>
          <a:p>
            <a:r>
              <a:rPr lang="en-US" dirty="0"/>
              <a:t>In the last 15 years we have seen an important increase of engineer labor cost for projects. </a:t>
            </a:r>
          </a:p>
          <a:p>
            <a:r>
              <a:rPr lang="en-US" dirty="0"/>
              <a:t>Projects are only willing to pay for top notch engineering that they can’t find somewhere else.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That’s our strength</a:t>
            </a:r>
            <a:r>
              <a:rPr lang="en-US" dirty="0"/>
              <a:t>.</a:t>
            </a:r>
          </a:p>
          <a:p>
            <a:r>
              <a:rPr lang="en-US" dirty="0"/>
              <a:t>Engineer managers now engage a lot more in the science and in search for funding to keep the department competitive.</a:t>
            </a:r>
          </a:p>
          <a:p>
            <a:r>
              <a:rPr lang="en-US" dirty="0"/>
              <a:t>We want to thank the division for investing in engineering to allow RSE to be at the cutting edge of EE and Software.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21870D-932F-4D52-AD03-FC1DA14B55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89BEA-2B91-403F-ADA4-053DEE04721E}" type="datetime1">
              <a:rPr lang="en-US" altLang="en-US" smtClean="0"/>
              <a:pPr/>
              <a:t>2/18/2018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125605-B9F0-4229-9C3B-66C2AD0D4EA8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806450" y="6515100"/>
            <a:ext cx="5373688" cy="241300"/>
          </a:xfrm>
        </p:spPr>
        <p:txBody>
          <a:bodyPr/>
          <a:lstStyle/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9F9EBC-0C67-4EE8-BEEF-68BFAB3BB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18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615255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28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Real Time Systems Engineering</a:t>
            </a:r>
          </a:p>
        </p:txBody>
      </p:sp>
      <p:sp>
        <p:nvSpPr>
          <p:cNvPr id="24579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2/18/2018</a:t>
            </a:fld>
            <a:endParaRPr lang="en-US" altLang="en-US" sz="120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24581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2</a:t>
            </a:fld>
            <a:endParaRPr lang="en-US" altLang="en-US" sz="120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0E0F19-1966-4515-99C2-F0C246C175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653" y="990901"/>
            <a:ext cx="5915392" cy="5279422"/>
          </a:xfrm>
          <a:prstGeom prst="rect">
            <a:avLst/>
          </a:prstGeom>
        </p:spPr>
      </p:pic>
      <p:sp>
        <p:nvSpPr>
          <p:cNvPr id="24578" name="Content Placeholder 29"/>
          <p:cNvSpPr>
            <a:spLocks noGrp="1"/>
          </p:cNvSpPr>
          <p:nvPr>
            <p:ph idx="1"/>
          </p:nvPr>
        </p:nvSpPr>
        <p:spPr bwMode="auto">
          <a:xfrm>
            <a:off x="5037992" y="1004951"/>
            <a:ext cx="3863121" cy="18085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marL="0" indent="0">
              <a:buNone/>
            </a:pPr>
            <a:r>
              <a:rPr lang="en-US" sz="1600" dirty="0"/>
              <a:t>The Scientific Computing Division (SCD) designs, develops and maintains hardware, firmware and software solutions for HEP and Astrophysics experiments in the areas of data acquisition (DAQ) and real-time systems.</a:t>
            </a:r>
            <a:endParaRPr lang="en-US" altLang="en-US" sz="1600" dirty="0">
              <a:latin typeface="Helvetica" panose="020B0604020202020204" pitchFamily="34" charset="0"/>
              <a:ea typeface="Geneva" pitchFamily="121" charset="-128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28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Real Time Systems Engineering</a:t>
            </a:r>
          </a:p>
        </p:txBody>
      </p:sp>
      <p:sp>
        <p:nvSpPr>
          <p:cNvPr id="24578" name="Content Placeholder 29"/>
          <p:cNvSpPr>
            <a:spLocks noGrp="1"/>
          </p:cNvSpPr>
          <p:nvPr>
            <p:ph idx="1"/>
          </p:nvPr>
        </p:nvSpPr>
        <p:spPr bwMode="auto">
          <a:xfrm>
            <a:off x="228600" y="948582"/>
            <a:ext cx="8818685" cy="528130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2000" dirty="0">
                <a:latin typeface="Helvetica" panose="020B0604020202020204" pitchFamily="34" charset="0"/>
                <a:ea typeface="Geneva" pitchFamily="121" charset="-128"/>
              </a:rPr>
              <a:t>We are a versatile group of </a:t>
            </a:r>
            <a:r>
              <a:rPr lang="en-US" altLang="en-US" sz="2000" u="sng" dirty="0">
                <a:latin typeface="Helvetica" panose="020B0604020202020204" pitchFamily="34" charset="0"/>
                <a:ea typeface="Geneva" pitchFamily="121" charset="-128"/>
              </a:rPr>
              <a:t>mostly senior level </a:t>
            </a:r>
            <a:r>
              <a:rPr lang="en-US" altLang="en-US" sz="2000" dirty="0">
                <a:latin typeface="Helvetica" panose="020B0604020202020204" pitchFamily="34" charset="0"/>
                <a:ea typeface="Geneva" pitchFamily="121" charset="-128"/>
              </a:rPr>
              <a:t>Technicians, Engineers, Scientists and Computer professionals. </a:t>
            </a:r>
          </a:p>
          <a:p>
            <a:pPr eaLnBrk="1" hangingPunct="1"/>
            <a:r>
              <a:rPr lang="en-US" altLang="en-US" sz="2000" dirty="0">
                <a:latin typeface="Helvetica" panose="020B0604020202020204" pitchFamily="34" charset="0"/>
                <a:ea typeface="Geneva" pitchFamily="121" charset="-128"/>
              </a:rPr>
              <a:t>We develop electronic hardware, firmware and software with emphasis on Data Acquisition.</a:t>
            </a:r>
          </a:p>
          <a:p>
            <a:pPr eaLnBrk="1" hangingPunct="1"/>
            <a:r>
              <a:rPr lang="en-US" altLang="en-US" sz="2000" dirty="0">
                <a:latin typeface="Helvetica" panose="020B0604020202020204" pitchFamily="34" charset="0"/>
                <a:ea typeface="Geneva" pitchFamily="121" charset="-128"/>
              </a:rPr>
              <a:t>We get involved in the science.</a:t>
            </a:r>
          </a:p>
          <a:p>
            <a:pPr lvl="1"/>
            <a:r>
              <a:rPr lang="en-US" altLang="en-US" sz="1800" dirty="0">
                <a:solidFill>
                  <a:schemeClr val="tx1"/>
                </a:solidFill>
                <a:latin typeface="Helvetica" panose="020B0604020202020204" pitchFamily="34" charset="0"/>
                <a:ea typeface="Geneva" pitchFamily="121" charset="-128"/>
              </a:rPr>
              <a:t>CMS, neutrino experiments, Detector R&amp;D, CMB-S4, dark matter, dark energy.</a:t>
            </a:r>
          </a:p>
          <a:p>
            <a:pPr eaLnBrk="1" hangingPunct="1"/>
            <a:r>
              <a:rPr lang="en-US" altLang="en-US" sz="2000" dirty="0">
                <a:latin typeface="Helvetica" panose="020B0604020202020204" pitchFamily="34" charset="0"/>
                <a:ea typeface="Geneva" pitchFamily="121" charset="-128"/>
              </a:rPr>
              <a:t>We get involved with detectors and test beams.</a:t>
            </a:r>
          </a:p>
          <a:p>
            <a:pPr eaLnBrk="1" hangingPunct="1"/>
            <a:r>
              <a:rPr lang="en-US" altLang="en-US" sz="2000" dirty="0">
                <a:latin typeface="Helvetica" panose="020B0604020202020204" pitchFamily="34" charset="0"/>
                <a:ea typeface="Geneva" pitchFamily="121" charset="-128"/>
              </a:rPr>
              <a:t>We are at the cutting edge of EE for new detectors.</a:t>
            </a:r>
          </a:p>
          <a:p>
            <a:pPr lvl="1"/>
            <a:r>
              <a:rPr lang="en-US" altLang="en-US" sz="1800" dirty="0">
                <a:solidFill>
                  <a:schemeClr val="tx1"/>
                </a:solidFill>
                <a:latin typeface="Helvetica" panose="020B0604020202020204" pitchFamily="34" charset="0"/>
                <a:ea typeface="Geneva" pitchFamily="121" charset="-128"/>
              </a:rPr>
              <a:t>Low noise, high speed, mixed analog/digital electronic design.</a:t>
            </a:r>
          </a:p>
          <a:p>
            <a:pPr lvl="2"/>
            <a:r>
              <a:rPr lang="en-US" altLang="en-US" sz="1600" dirty="0">
                <a:solidFill>
                  <a:schemeClr val="accent3">
                    <a:lumMod val="75000"/>
                  </a:schemeClr>
                </a:solidFill>
                <a:latin typeface="Helvetica" panose="020B0604020202020204" pitchFamily="34" charset="0"/>
                <a:ea typeface="Geneva" pitchFamily="121" charset="-128"/>
              </a:rPr>
              <a:t>From conceptual design, layout, characterization and production.</a:t>
            </a:r>
          </a:p>
          <a:p>
            <a:pPr lvl="1"/>
            <a:r>
              <a:rPr lang="en-US" altLang="en-US" sz="1800" dirty="0">
                <a:solidFill>
                  <a:schemeClr val="tx1"/>
                </a:solidFill>
                <a:latin typeface="Helvetica" panose="020B0604020202020204" pitchFamily="34" charset="0"/>
                <a:ea typeface="Geneva" pitchFamily="121" charset="-128"/>
              </a:rPr>
              <a:t>Cold and warm electronics for cryogenic detectors.</a:t>
            </a:r>
          </a:p>
          <a:p>
            <a:pPr lvl="1"/>
            <a:r>
              <a:rPr lang="en-US" altLang="en-US" sz="1800" dirty="0">
                <a:solidFill>
                  <a:schemeClr val="tx1"/>
                </a:solidFill>
                <a:latin typeface="Helvetica" panose="020B0604020202020204" pitchFamily="34" charset="0"/>
                <a:ea typeface="Geneva" pitchFamily="121" charset="-128"/>
              </a:rPr>
              <a:t>Mathematical modeling and simulations.</a:t>
            </a:r>
          </a:p>
          <a:p>
            <a:pPr lvl="1"/>
            <a:r>
              <a:rPr lang="en-US" altLang="en-US" sz="1800" dirty="0">
                <a:solidFill>
                  <a:schemeClr val="tx1"/>
                </a:solidFill>
                <a:latin typeface="Helvetica" panose="020B0604020202020204" pitchFamily="34" charset="0"/>
                <a:ea typeface="Geneva" pitchFamily="121" charset="-128"/>
              </a:rPr>
              <a:t>Data analysis.</a:t>
            </a:r>
          </a:p>
          <a:p>
            <a:pPr lvl="1"/>
            <a:r>
              <a:rPr lang="en-US" altLang="en-US" sz="1800" dirty="0">
                <a:solidFill>
                  <a:schemeClr val="tx1"/>
                </a:solidFill>
                <a:latin typeface="Helvetica" panose="020B0604020202020204" pitchFamily="34" charset="0"/>
                <a:ea typeface="Geneva" pitchFamily="121" charset="-128"/>
              </a:rPr>
              <a:t>Detector characterization.</a:t>
            </a:r>
          </a:p>
          <a:p>
            <a:pPr lvl="1"/>
            <a:r>
              <a:rPr lang="en-US" altLang="en-US" sz="1800" dirty="0">
                <a:solidFill>
                  <a:schemeClr val="tx1"/>
                </a:solidFill>
                <a:latin typeface="Helvetica" panose="020B0604020202020204" pitchFamily="34" charset="0"/>
                <a:ea typeface="Geneva" pitchFamily="121" charset="-128"/>
              </a:rPr>
              <a:t>Optoelectronics.</a:t>
            </a:r>
            <a:endParaRPr lang="en-US" altLang="en-US" sz="2000" dirty="0">
              <a:latin typeface="Helvetica" panose="020B0604020202020204" pitchFamily="34" charset="0"/>
              <a:ea typeface="Geneva" pitchFamily="121" charset="-128"/>
            </a:endParaRPr>
          </a:p>
          <a:p>
            <a:pPr eaLnBrk="1" hangingPunct="1"/>
            <a:r>
              <a:rPr lang="en-US" altLang="en-US" sz="2000" dirty="0">
                <a:latin typeface="Helvetica" panose="020B0604020202020204" pitchFamily="34" charset="0"/>
                <a:ea typeface="Geneva" pitchFamily="121" charset="-128"/>
              </a:rPr>
              <a:t>We build and support the systems that we develop.</a:t>
            </a:r>
          </a:p>
          <a:p>
            <a:pPr eaLnBrk="1" hangingPunct="1"/>
            <a:endParaRPr lang="en-US" altLang="en-US" dirty="0">
              <a:latin typeface="Helvetica" panose="020B0604020202020204" pitchFamily="34" charset="0"/>
              <a:ea typeface="Geneva" pitchFamily="121" charset="-128"/>
            </a:endParaRPr>
          </a:p>
          <a:p>
            <a:pPr eaLnBrk="1" hangingPunct="1"/>
            <a:endParaRPr lang="en-US" altLang="en-US" dirty="0">
              <a:latin typeface="Helvetica" panose="020B0604020202020204" pitchFamily="34" charset="0"/>
              <a:ea typeface="Geneva" pitchFamily="121" charset="-128"/>
            </a:endParaRPr>
          </a:p>
          <a:p>
            <a:pPr eaLnBrk="1" hangingPunct="1"/>
            <a:endParaRPr lang="en-US" altLang="en-US" dirty="0">
              <a:latin typeface="Helvetica" panose="020B0604020202020204" pitchFamily="34" charset="0"/>
              <a:ea typeface="Geneva" pitchFamily="121" charset="-128"/>
            </a:endParaRPr>
          </a:p>
          <a:p>
            <a:pPr eaLnBrk="1" hangingPunct="1"/>
            <a:endParaRPr lang="en-US" altLang="en-US" dirty="0">
              <a:latin typeface="Helvetica" panose="020B0604020202020204" pitchFamily="34" charset="0"/>
              <a:ea typeface="Geneva" pitchFamily="121" charset="-128"/>
            </a:endParaRPr>
          </a:p>
        </p:txBody>
      </p:sp>
      <p:sp>
        <p:nvSpPr>
          <p:cNvPr id="24579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2/18/2018</a:t>
            </a:fld>
            <a:endParaRPr lang="en-US" altLang="en-US" sz="120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24581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3</a:t>
            </a:fld>
            <a:endParaRPr lang="en-US" altLang="en-US" sz="120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167CCCB-40A0-4158-BED3-C1A4830D797F}"/>
              </a:ext>
            </a:extLst>
          </p:cNvPr>
          <p:cNvSpPr/>
          <p:nvPr/>
        </p:nvSpPr>
        <p:spPr>
          <a:xfrm>
            <a:off x="87923" y="852854"/>
            <a:ext cx="8959362" cy="1433146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5902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404040"/>
                </a:solidFill>
              </a:rPr>
              <a:t>Used in </a:t>
            </a:r>
            <a:r>
              <a:rPr lang="en-US" dirty="0">
                <a:solidFill>
                  <a:srgbClr val="FF0000"/>
                </a:solidFill>
              </a:rPr>
              <a:t>MANY</a:t>
            </a:r>
            <a:r>
              <a:rPr lang="en-US" dirty="0">
                <a:solidFill>
                  <a:srgbClr val="404040"/>
                </a:solidFill>
              </a:rPr>
              <a:t> current/future neutrino, muon, test-beam experiments</a:t>
            </a:r>
          </a:p>
          <a:p>
            <a:pPr lvl="1"/>
            <a:r>
              <a:rPr lang="en-US" sz="2000" dirty="0" err="1">
                <a:solidFill>
                  <a:schemeClr val="tx1"/>
                </a:solidFill>
              </a:rPr>
              <a:t>protoDUNE</a:t>
            </a:r>
            <a:r>
              <a:rPr lang="en-US" sz="2000" dirty="0">
                <a:solidFill>
                  <a:schemeClr val="tx1"/>
                </a:solidFill>
              </a:rPr>
              <a:t>, Mu2e, SBND, ICARUS, DUNE, etc.</a:t>
            </a:r>
          </a:p>
          <a:p>
            <a:r>
              <a:rPr lang="en-US" dirty="0">
                <a:solidFill>
                  <a:srgbClr val="404040"/>
                </a:solidFill>
              </a:rPr>
              <a:t>Scalable: test stands through production experiments</a:t>
            </a:r>
          </a:p>
          <a:p>
            <a:r>
              <a:rPr lang="en-US" dirty="0">
                <a:solidFill>
                  <a:srgbClr val="404040"/>
                </a:solidFill>
              </a:rPr>
              <a:t>Flexible: extensive use of software plugins</a:t>
            </a:r>
          </a:p>
          <a:p>
            <a:pPr lvl="1"/>
            <a:r>
              <a:rPr lang="en-US" sz="2000" dirty="0">
                <a:solidFill>
                  <a:schemeClr val="tx1"/>
                </a:solidFill>
              </a:rPr>
              <a:t>Experiment-specific pieces (e.g. readout of custom electronics) typically developed by experiments.</a:t>
            </a:r>
          </a:p>
          <a:p>
            <a:r>
              <a:rPr lang="en-US" dirty="0">
                <a:solidFill>
                  <a:srgbClr val="404040"/>
                </a:solidFill>
              </a:rPr>
              <a:t>Uses the </a:t>
            </a:r>
            <a:r>
              <a:rPr lang="en-US" i="1" dirty="0">
                <a:solidFill>
                  <a:srgbClr val="404040"/>
                </a:solidFill>
              </a:rPr>
              <a:t>art</a:t>
            </a:r>
            <a:r>
              <a:rPr lang="en-US" dirty="0">
                <a:solidFill>
                  <a:srgbClr val="404040"/>
                </a:solidFill>
              </a:rPr>
              <a:t> event handling toolkit for event filtering and data quality monitoring</a:t>
            </a:r>
          </a:p>
          <a:p>
            <a:pPr lvl="1"/>
            <a:r>
              <a:rPr lang="en-US" sz="2000" dirty="0">
                <a:solidFill>
                  <a:schemeClr val="tx1"/>
                </a:solidFill>
              </a:rPr>
              <a:t>Events are written to disk in </a:t>
            </a:r>
            <a:r>
              <a:rPr lang="en-US" sz="2000" i="1" dirty="0">
                <a:solidFill>
                  <a:schemeClr val="tx1"/>
                </a:solidFill>
              </a:rPr>
              <a:t>art</a:t>
            </a:r>
            <a:r>
              <a:rPr lang="en-US" sz="2000" dirty="0">
                <a:solidFill>
                  <a:schemeClr val="tx1"/>
                </a:solidFill>
              </a:rPr>
              <a:t>/ROOT format, so the data is ready for further analysis in </a:t>
            </a:r>
            <a:r>
              <a:rPr lang="en-US" sz="2000" i="1" dirty="0">
                <a:solidFill>
                  <a:schemeClr val="tx1"/>
                </a:solidFill>
              </a:rPr>
              <a:t>art</a:t>
            </a:r>
          </a:p>
          <a:p>
            <a:r>
              <a:rPr lang="en-US" sz="2000" dirty="0">
                <a:solidFill>
                  <a:srgbClr val="404040"/>
                </a:solidFill>
              </a:rPr>
              <a:t>Software and hardware engineers in the division work in partnership with experiments to deploy the DAQ systems that the experiments need.</a:t>
            </a:r>
          </a:p>
          <a:p>
            <a:pPr marL="0" indent="0">
              <a:buNone/>
            </a:pPr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ART and ARTDAQ: Software Engineering for DAQ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71103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8B67A88-C89A-4721-AD1F-5E4C64BF62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2887" y="5934808"/>
            <a:ext cx="8672513" cy="359875"/>
          </a:xfrm>
        </p:spPr>
        <p:txBody>
          <a:bodyPr/>
          <a:lstStyle/>
          <a:p>
            <a:r>
              <a:rPr lang="en-US" sz="1600" dirty="0">
                <a:hlinkClick r:id="rId2"/>
              </a:rPr>
              <a:t>https://cdcvs.fnal.gov/redmine/projects/artdaq-demo/wiki</a:t>
            </a:r>
            <a:endParaRPr lang="en-US" sz="1600" dirty="0"/>
          </a:p>
          <a:p>
            <a:endParaRPr lang="en-US" sz="16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CF04B8B-4796-4569-A416-829FBA76AA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262" y="116572"/>
            <a:ext cx="8686800" cy="427877"/>
          </a:xfrm>
        </p:spPr>
        <p:txBody>
          <a:bodyPr/>
          <a:lstStyle/>
          <a:p>
            <a:r>
              <a:rPr lang="en-US" dirty="0" err="1"/>
              <a:t>artDAQ</a:t>
            </a:r>
            <a:r>
              <a:rPr lang="en-US" dirty="0"/>
              <a:t> block diagram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1D89CC-88D0-4630-80BB-511126589575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1742539" y="6504213"/>
            <a:ext cx="5988634" cy="237285"/>
          </a:xfrm>
        </p:spPr>
        <p:txBody>
          <a:bodyPr/>
          <a:lstStyle/>
          <a:p>
            <a:pPr>
              <a:defRPr/>
            </a:pPr>
            <a:r>
              <a:rPr lang="en-US" b="1" dirty="0"/>
              <a:t>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E2027C-22CE-4034-9A52-0E604B71E3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5B84E8D-6E3D-46B3-9154-85D71282DC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887" y="753932"/>
            <a:ext cx="8062546" cy="4903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4115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200917-1F1A-409C-901C-26F9B201C7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OTS is used at FNAL’s test beam and CCD DAQ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E32C0A-8A5A-45D8-9A52-D24B18028D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5662246"/>
            <a:ext cx="8672513" cy="368667"/>
          </a:xfrm>
        </p:spPr>
        <p:txBody>
          <a:bodyPr/>
          <a:lstStyle/>
          <a:p>
            <a:r>
              <a:rPr lang="en-US" dirty="0"/>
              <a:t>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70CA0C-2F47-4375-BF60-CA234A2732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80D08-F2CA-47D3-B2B9-BCFDF76A6561}" type="datetime1">
              <a:rPr lang="en-US" altLang="en-US" smtClean="0"/>
              <a:pPr/>
              <a:t>2/18/2018</a:t>
            </a:fld>
            <a:endParaRPr lang="en-US" alt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636A02-CB9E-4F65-8A78-440EE5EDB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85131-D98E-4CC9-8879-1D32CC470D9D}" type="slidenum">
              <a:rPr lang="en-US" altLang="en-US" smtClean="0"/>
              <a:pPr/>
              <a:t>6</a:t>
            </a:fld>
            <a:endParaRPr lang="en-US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3125991-EF6D-4A85-A1B9-7098365184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04875"/>
            <a:ext cx="9144000" cy="504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5859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28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Real Time Systems Engineering, R&amp;D and science</a:t>
            </a:r>
          </a:p>
        </p:txBody>
      </p:sp>
      <p:sp>
        <p:nvSpPr>
          <p:cNvPr id="24578" name="Content Placeholder 29"/>
          <p:cNvSpPr>
            <a:spLocks noGrp="1"/>
          </p:cNvSpPr>
          <p:nvPr>
            <p:ph idx="1"/>
          </p:nvPr>
        </p:nvSpPr>
        <p:spPr bwMode="auto">
          <a:xfrm>
            <a:off x="228600" y="4665791"/>
            <a:ext cx="8672513" cy="156409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2000" dirty="0">
                <a:latin typeface="Helvetica" panose="020B0604020202020204" pitchFamily="34" charset="0"/>
                <a:ea typeface="Geneva" pitchFamily="121" charset="-128"/>
              </a:rPr>
              <a:t>Engineering supports and participates of Detector R&amp;D and science, often improving the detector-engineering realization.</a:t>
            </a:r>
          </a:p>
          <a:p>
            <a:pPr eaLnBrk="1" hangingPunct="1"/>
            <a:r>
              <a:rPr lang="en-US" altLang="en-US" sz="2000" dirty="0">
                <a:latin typeface="Helvetica" panose="020B0604020202020204" pitchFamily="34" charset="0"/>
                <a:ea typeface="Geneva" pitchFamily="121" charset="-128"/>
              </a:rPr>
              <a:t>We aim for experiments that push the envelope of detector and engineering in a tightly coupled design.</a:t>
            </a:r>
          </a:p>
          <a:p>
            <a:pPr eaLnBrk="1" hangingPunct="1"/>
            <a:endParaRPr lang="en-US" altLang="en-US" sz="2000" dirty="0">
              <a:latin typeface="Helvetica" panose="020B0604020202020204" pitchFamily="34" charset="0"/>
              <a:ea typeface="Geneva" pitchFamily="121" charset="-128"/>
            </a:endParaRPr>
          </a:p>
          <a:p>
            <a:pPr eaLnBrk="1" hangingPunct="1"/>
            <a:endParaRPr lang="en-US" altLang="en-US" sz="2000" dirty="0">
              <a:latin typeface="Helvetica" panose="020B0604020202020204" pitchFamily="34" charset="0"/>
              <a:ea typeface="Geneva" pitchFamily="121" charset="-128"/>
            </a:endParaRPr>
          </a:p>
          <a:p>
            <a:pPr eaLnBrk="1" hangingPunct="1"/>
            <a:endParaRPr lang="en-US" altLang="en-US" sz="2000" dirty="0">
              <a:latin typeface="Helvetica" panose="020B0604020202020204" pitchFamily="34" charset="0"/>
              <a:ea typeface="Geneva" pitchFamily="121" charset="-128"/>
            </a:endParaRPr>
          </a:p>
        </p:txBody>
      </p:sp>
      <p:sp>
        <p:nvSpPr>
          <p:cNvPr id="24579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2/18/2018</a:t>
            </a:fld>
            <a:endParaRPr lang="en-US" altLang="en-US" sz="120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24581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7</a:t>
            </a:fld>
            <a:endParaRPr lang="en-US" altLang="en-US" sz="120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2" name="Cloud 1">
            <a:extLst>
              <a:ext uri="{FF2B5EF4-FFF2-40B4-BE49-F238E27FC236}">
                <a16:creationId xmlns:a16="http://schemas.microsoft.com/office/drawing/2014/main" id="{341271AD-9939-47C0-AA51-CD6ACB883496}"/>
              </a:ext>
            </a:extLst>
          </p:cNvPr>
          <p:cNvSpPr/>
          <p:nvPr/>
        </p:nvSpPr>
        <p:spPr>
          <a:xfrm>
            <a:off x="334108" y="949569"/>
            <a:ext cx="1916723" cy="1336431"/>
          </a:xfrm>
          <a:prstGeom prst="clou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404040"/>
                </a:solidFill>
              </a:rPr>
              <a:t>science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A851F7B-09FE-40FF-8931-2C192E8EBE79}"/>
              </a:ext>
            </a:extLst>
          </p:cNvPr>
          <p:cNvSpPr/>
          <p:nvPr/>
        </p:nvSpPr>
        <p:spPr>
          <a:xfrm>
            <a:off x="2690446" y="949569"/>
            <a:ext cx="5152291" cy="1477107"/>
          </a:xfrm>
          <a:prstGeom prst="roundRect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BE95828-380C-4279-A65A-3AFE149D8C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9207" y="1085849"/>
            <a:ext cx="770806" cy="75064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93F0440-81D5-4B13-A29B-0BF6015EFA26}"/>
              </a:ext>
            </a:extLst>
          </p:cNvPr>
          <p:cNvSpPr txBox="1"/>
          <p:nvPr/>
        </p:nvSpPr>
        <p:spPr>
          <a:xfrm>
            <a:off x="5617092" y="1824335"/>
            <a:ext cx="16658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404040"/>
                </a:solidFill>
              </a:rPr>
              <a:t>Engineering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135D805-6E9E-4788-B096-707A304EBC85}"/>
              </a:ext>
            </a:extLst>
          </p:cNvPr>
          <p:cNvSpPr/>
          <p:nvPr/>
        </p:nvSpPr>
        <p:spPr>
          <a:xfrm>
            <a:off x="3097809" y="1085849"/>
            <a:ext cx="1812993" cy="1063869"/>
          </a:xfrm>
          <a:prstGeom prst="roundRect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404040"/>
                </a:solidFill>
              </a:rPr>
              <a:t>Detectors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99AF756-1DCE-44F1-B5A7-5ED7C5FAC52B}"/>
              </a:ext>
            </a:extLst>
          </p:cNvPr>
          <p:cNvCxnSpPr>
            <a:stCxn id="2" idx="0"/>
            <a:endCxn id="8" idx="1"/>
          </p:cNvCxnSpPr>
          <p:nvPr/>
        </p:nvCxnSpPr>
        <p:spPr>
          <a:xfrm flipV="1">
            <a:off x="2249234" y="1617784"/>
            <a:ext cx="848575" cy="1"/>
          </a:xfrm>
          <a:prstGeom prst="straightConnector1">
            <a:avLst/>
          </a:prstGeom>
          <a:ln w="57150">
            <a:solidFill>
              <a:srgbClr val="FF00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7EC81FB1-3B52-4E42-99B6-558A8D0DE71B}"/>
              </a:ext>
            </a:extLst>
          </p:cNvPr>
          <p:cNvCxnSpPr>
            <a:stCxn id="8" idx="3"/>
          </p:cNvCxnSpPr>
          <p:nvPr/>
        </p:nvCxnSpPr>
        <p:spPr>
          <a:xfrm flipV="1">
            <a:off x="4910802" y="1617783"/>
            <a:ext cx="768405" cy="1"/>
          </a:xfrm>
          <a:prstGeom prst="straightConnector1">
            <a:avLst/>
          </a:prstGeom>
          <a:ln w="57150">
            <a:solidFill>
              <a:srgbClr val="FF00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id="{27F9775B-0266-4A74-A9BB-245637C557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2128" y="1068386"/>
            <a:ext cx="1058008" cy="785571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8F2BE730-DC21-4349-B01D-03906A5D221E}"/>
              </a:ext>
            </a:extLst>
          </p:cNvPr>
          <p:cNvSpPr/>
          <p:nvPr/>
        </p:nvSpPr>
        <p:spPr>
          <a:xfrm>
            <a:off x="2470638" y="2945415"/>
            <a:ext cx="2778370" cy="131884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404040"/>
                </a:solidFill>
              </a:rPr>
              <a:t>Collaborations</a:t>
            </a:r>
          </a:p>
          <a:p>
            <a:pPr algn="ctr"/>
            <a:r>
              <a:rPr lang="en-US" dirty="0">
                <a:solidFill>
                  <a:srgbClr val="404040"/>
                </a:solidFill>
              </a:rPr>
              <a:t>Data, Results</a:t>
            </a:r>
          </a:p>
          <a:p>
            <a:pPr algn="ctr"/>
            <a:r>
              <a:rPr lang="en-US" dirty="0">
                <a:solidFill>
                  <a:srgbClr val="404040"/>
                </a:solidFill>
              </a:rPr>
              <a:t>Publications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4AADE4CD-C69A-4D73-9FE2-71AB1924F4E7}"/>
              </a:ext>
            </a:extLst>
          </p:cNvPr>
          <p:cNvCxnSpPr>
            <a:cxnSpLocks/>
          </p:cNvCxnSpPr>
          <p:nvPr/>
        </p:nvCxnSpPr>
        <p:spPr>
          <a:xfrm>
            <a:off x="1327639" y="2286000"/>
            <a:ext cx="0" cy="1318838"/>
          </a:xfrm>
          <a:prstGeom prst="straightConnector1">
            <a:avLst/>
          </a:prstGeom>
          <a:ln w="5715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FFD25313-DC3F-4799-A364-AEE6C792523F}"/>
              </a:ext>
            </a:extLst>
          </p:cNvPr>
          <p:cNvCxnSpPr>
            <a:stCxn id="25" idx="1"/>
          </p:cNvCxnSpPr>
          <p:nvPr/>
        </p:nvCxnSpPr>
        <p:spPr>
          <a:xfrm flipH="1" flipV="1">
            <a:off x="1327639" y="3596047"/>
            <a:ext cx="1142999" cy="879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68A78804-5AEC-42B1-9858-6989F8FA08D5}"/>
              </a:ext>
            </a:extLst>
          </p:cNvPr>
          <p:cNvCxnSpPr/>
          <p:nvPr/>
        </p:nvCxnSpPr>
        <p:spPr>
          <a:xfrm flipH="1" flipV="1">
            <a:off x="5225556" y="3651735"/>
            <a:ext cx="1142999" cy="879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A2E04068-B824-408F-81CF-8EE3CB19BFF5}"/>
              </a:ext>
            </a:extLst>
          </p:cNvPr>
          <p:cNvCxnSpPr>
            <a:cxnSpLocks/>
          </p:cNvCxnSpPr>
          <p:nvPr/>
        </p:nvCxnSpPr>
        <p:spPr>
          <a:xfrm>
            <a:off x="6362694" y="2420816"/>
            <a:ext cx="5861" cy="1257294"/>
          </a:xfrm>
          <a:prstGeom prst="straightConnector1">
            <a:avLst/>
          </a:prstGeom>
          <a:ln w="5715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56725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28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Low energy detectors for Dark Matter and Coherent Neutrino scattering</a:t>
            </a:r>
          </a:p>
        </p:txBody>
      </p:sp>
      <p:sp>
        <p:nvSpPr>
          <p:cNvPr id="24578" name="Content Placeholder 29"/>
          <p:cNvSpPr>
            <a:spLocks noGrp="1"/>
          </p:cNvSpPr>
          <p:nvPr>
            <p:ph idx="1"/>
          </p:nvPr>
        </p:nvSpPr>
        <p:spPr bwMode="auto">
          <a:xfrm>
            <a:off x="228601" y="3751382"/>
            <a:ext cx="4585486" cy="247850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1600" dirty="0">
                <a:latin typeface="Helvetica" panose="020B0604020202020204" pitchFamily="34" charset="0"/>
                <a:ea typeface="Geneva" pitchFamily="121" charset="-128"/>
              </a:rPr>
              <a:t>Skipper CCDs achieve &lt;0.1 electron of noise (RMS) (zero quantum noise) </a:t>
            </a:r>
          </a:p>
          <a:p>
            <a:pPr eaLnBrk="1" hangingPunct="1"/>
            <a:r>
              <a:rPr lang="en-US" altLang="en-US" sz="1600" dirty="0">
                <a:latin typeface="Helvetica" panose="020B0604020202020204" pitchFamily="34" charset="0"/>
                <a:ea typeface="Geneva" pitchFamily="121" charset="-128"/>
              </a:rPr>
              <a:t>LTA electronics and OTS DAQ will be used for the SENSEI detector in search of Dark Matter.</a:t>
            </a:r>
          </a:p>
          <a:p>
            <a:pPr eaLnBrk="1" hangingPunct="1"/>
            <a:r>
              <a:rPr lang="en-US" altLang="en-US" sz="1600" dirty="0">
                <a:latin typeface="Helvetica" panose="020B0604020202020204" pitchFamily="34" charset="0"/>
                <a:ea typeface="Geneva" pitchFamily="121" charset="-128"/>
              </a:rPr>
              <a:t>SENSEI will explore unprecedented low energies of the DM phase space. [REF Javier </a:t>
            </a:r>
            <a:r>
              <a:rPr lang="en-US" altLang="en-US" sz="1600" dirty="0" err="1">
                <a:latin typeface="Helvetica" panose="020B0604020202020204" pitchFamily="34" charset="0"/>
                <a:ea typeface="Geneva" pitchFamily="121" charset="-128"/>
              </a:rPr>
              <a:t>Tiffenberg</a:t>
            </a:r>
            <a:r>
              <a:rPr lang="en-US" altLang="en-US" sz="1600" dirty="0">
                <a:latin typeface="Helvetica" panose="020B0604020202020204" pitchFamily="34" charset="0"/>
                <a:ea typeface="Geneva" pitchFamily="121" charset="-128"/>
              </a:rPr>
              <a:t>]</a:t>
            </a:r>
          </a:p>
        </p:txBody>
      </p:sp>
      <p:sp>
        <p:nvSpPr>
          <p:cNvPr id="24579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2/18/2018</a:t>
            </a:fld>
            <a:endParaRPr lang="en-US" altLang="en-US" sz="120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24581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8</a:t>
            </a:fld>
            <a:endParaRPr lang="en-US" altLang="en-US" sz="120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15A47BF-A12C-4DC9-A6E5-5E4AD3A2B4C0}"/>
              </a:ext>
            </a:extLst>
          </p:cNvPr>
          <p:cNvGrpSpPr/>
          <p:nvPr/>
        </p:nvGrpSpPr>
        <p:grpSpPr>
          <a:xfrm>
            <a:off x="26378" y="888025"/>
            <a:ext cx="6506308" cy="2409090"/>
            <a:chOff x="26377" y="888025"/>
            <a:chExt cx="7719645" cy="3314692"/>
          </a:xfrm>
        </p:grpSpPr>
        <p:sp>
          <p:nvSpPr>
            <p:cNvPr id="2" name="Cloud 1">
              <a:extLst>
                <a:ext uri="{FF2B5EF4-FFF2-40B4-BE49-F238E27FC236}">
                  <a16:creationId xmlns:a16="http://schemas.microsoft.com/office/drawing/2014/main" id="{341271AD-9939-47C0-AA51-CD6ACB883496}"/>
                </a:ext>
              </a:extLst>
            </p:cNvPr>
            <p:cNvSpPr/>
            <p:nvPr/>
          </p:nvSpPr>
          <p:spPr>
            <a:xfrm>
              <a:off x="26377" y="888025"/>
              <a:ext cx="2203911" cy="1336431"/>
            </a:xfrm>
            <a:prstGeom prst="cloud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rgbClr val="404040"/>
                  </a:solidFill>
                </a:rPr>
                <a:t>Science: DM, CNNS, QC</a:t>
              </a:r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7A851F7B-09FE-40FF-8931-2C192E8EBE79}"/>
                </a:ext>
              </a:extLst>
            </p:cNvPr>
            <p:cNvSpPr/>
            <p:nvPr/>
          </p:nvSpPr>
          <p:spPr>
            <a:xfrm>
              <a:off x="2593731" y="888025"/>
              <a:ext cx="5152291" cy="1477107"/>
            </a:xfrm>
            <a:prstGeom prst="roundRect">
              <a:avLst/>
            </a:prstGeom>
            <a:solidFill>
              <a:srgbClr val="FFC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93F0440-81D5-4B13-A29B-0BF6015EFA26}"/>
                </a:ext>
              </a:extLst>
            </p:cNvPr>
            <p:cNvSpPr txBox="1"/>
            <p:nvPr/>
          </p:nvSpPr>
          <p:spPr>
            <a:xfrm>
              <a:off x="5520377" y="1762791"/>
              <a:ext cx="117051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404040"/>
                  </a:solidFill>
                </a:rPr>
                <a:t>Engineering</a:t>
              </a: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7135D805-6E9E-4788-B096-707A304EBC85}"/>
                </a:ext>
              </a:extLst>
            </p:cNvPr>
            <p:cNvSpPr/>
            <p:nvPr/>
          </p:nvSpPr>
          <p:spPr>
            <a:xfrm>
              <a:off x="3001094" y="1024305"/>
              <a:ext cx="1812993" cy="1063869"/>
            </a:xfrm>
            <a:prstGeom prst="roundRect">
              <a:avLst/>
            </a:prstGeom>
            <a:solidFill>
              <a:srgbClr val="92D05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rgbClr val="404040"/>
                  </a:solidFill>
                </a:rPr>
                <a:t>Detectors:</a:t>
              </a:r>
            </a:p>
            <a:p>
              <a:pPr algn="ctr"/>
              <a:r>
                <a:rPr lang="en-US" sz="1600" dirty="0">
                  <a:solidFill>
                    <a:srgbClr val="404040"/>
                  </a:solidFill>
                </a:rPr>
                <a:t>Skipper CCDs</a:t>
              </a:r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F99AF756-1DCE-44F1-B5A7-5ED7C5FAC52B}"/>
                </a:ext>
              </a:extLst>
            </p:cNvPr>
            <p:cNvCxnSpPr>
              <a:cxnSpLocks/>
              <a:stCxn id="2" idx="0"/>
              <a:endCxn id="8" idx="1"/>
            </p:cNvCxnSpPr>
            <p:nvPr/>
          </p:nvCxnSpPr>
          <p:spPr>
            <a:xfrm flipV="1">
              <a:off x="2228451" y="1556240"/>
              <a:ext cx="772643" cy="1"/>
            </a:xfrm>
            <a:prstGeom prst="straightConnector1">
              <a:avLst/>
            </a:prstGeom>
            <a:ln w="57150">
              <a:solidFill>
                <a:srgbClr val="FF0000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7EC81FB1-3B52-4E42-99B6-558A8D0DE71B}"/>
                </a:ext>
              </a:extLst>
            </p:cNvPr>
            <p:cNvCxnSpPr>
              <a:stCxn id="8" idx="3"/>
            </p:cNvCxnSpPr>
            <p:nvPr/>
          </p:nvCxnSpPr>
          <p:spPr>
            <a:xfrm flipV="1">
              <a:off x="4814087" y="1556239"/>
              <a:ext cx="768405" cy="1"/>
            </a:xfrm>
            <a:prstGeom prst="straightConnector1">
              <a:avLst/>
            </a:prstGeom>
            <a:ln w="57150">
              <a:solidFill>
                <a:srgbClr val="FF0000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8F2BE730-DC21-4349-B01D-03906A5D221E}"/>
                </a:ext>
              </a:extLst>
            </p:cNvPr>
            <p:cNvSpPr/>
            <p:nvPr/>
          </p:nvSpPr>
          <p:spPr>
            <a:xfrm>
              <a:off x="2373923" y="2883871"/>
              <a:ext cx="2778370" cy="1318846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rgbClr val="404040"/>
                  </a:solidFill>
                </a:rPr>
                <a:t>Collaborations</a:t>
              </a:r>
            </a:p>
            <a:p>
              <a:pPr algn="ctr"/>
              <a:r>
                <a:rPr lang="en-US" sz="1600" dirty="0">
                  <a:solidFill>
                    <a:srgbClr val="404040"/>
                  </a:solidFill>
                </a:rPr>
                <a:t>Data, Results</a:t>
              </a:r>
            </a:p>
            <a:p>
              <a:pPr algn="ctr"/>
              <a:r>
                <a:rPr lang="en-US" sz="1600" dirty="0">
                  <a:solidFill>
                    <a:srgbClr val="404040"/>
                  </a:solidFill>
                </a:rPr>
                <a:t>Publications</a:t>
              </a:r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4AADE4CD-C69A-4D73-9FE2-71AB1924F4E7}"/>
                </a:ext>
              </a:extLst>
            </p:cNvPr>
            <p:cNvCxnSpPr>
              <a:cxnSpLocks/>
            </p:cNvCxnSpPr>
            <p:nvPr/>
          </p:nvCxnSpPr>
          <p:spPr>
            <a:xfrm>
              <a:off x="1230924" y="2224456"/>
              <a:ext cx="0" cy="1318838"/>
            </a:xfrm>
            <a:prstGeom prst="straightConnector1">
              <a:avLst/>
            </a:prstGeom>
            <a:ln w="57150"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FFD25313-DC3F-4799-A364-AEE6C792523F}"/>
                </a:ext>
              </a:extLst>
            </p:cNvPr>
            <p:cNvCxnSpPr>
              <a:stCxn id="25" idx="1"/>
            </p:cNvCxnSpPr>
            <p:nvPr/>
          </p:nvCxnSpPr>
          <p:spPr>
            <a:xfrm flipH="1" flipV="1">
              <a:off x="1230924" y="3534503"/>
              <a:ext cx="1142999" cy="8791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68A78804-5AEC-42B1-9858-6989F8FA08D5}"/>
                </a:ext>
              </a:extLst>
            </p:cNvPr>
            <p:cNvCxnSpPr/>
            <p:nvPr/>
          </p:nvCxnSpPr>
          <p:spPr>
            <a:xfrm flipH="1" flipV="1">
              <a:off x="5128841" y="3590191"/>
              <a:ext cx="1142999" cy="8791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A2E04068-B824-408F-81CF-8EE3CB19BFF5}"/>
                </a:ext>
              </a:extLst>
            </p:cNvPr>
            <p:cNvCxnSpPr>
              <a:cxnSpLocks/>
            </p:cNvCxnSpPr>
            <p:nvPr/>
          </p:nvCxnSpPr>
          <p:spPr>
            <a:xfrm>
              <a:off x="6265979" y="2359272"/>
              <a:ext cx="5861" cy="1257294"/>
            </a:xfrm>
            <a:prstGeom prst="straightConnector1">
              <a:avLst/>
            </a:prstGeom>
            <a:ln w="57150"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96D032D-3E59-439B-9117-DB02AA896C18}"/>
                </a:ext>
              </a:extLst>
            </p:cNvPr>
            <p:cNvSpPr/>
            <p:nvPr/>
          </p:nvSpPr>
          <p:spPr>
            <a:xfrm>
              <a:off x="5582492" y="1024305"/>
              <a:ext cx="1847131" cy="804497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rgbClr val="404040"/>
                  </a:solidFill>
                </a:rPr>
                <a:t>LTA, OTS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75A15F7E-56E5-4636-971D-6BCBD8A9DBE6}"/>
              </a:ext>
            </a:extLst>
          </p:cNvPr>
          <p:cNvGrpSpPr/>
          <p:nvPr/>
        </p:nvGrpSpPr>
        <p:grpSpPr>
          <a:xfrm>
            <a:off x="4814087" y="3441993"/>
            <a:ext cx="4132941" cy="2787892"/>
            <a:chOff x="4942884" y="3441993"/>
            <a:chExt cx="4004144" cy="2515000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814ED4E6-C184-40CD-961F-84BD4582782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42884" y="3441993"/>
              <a:ext cx="4004144" cy="2515000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72439F1F-D631-43BA-BACD-4581C60E871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974357" y="3842239"/>
              <a:ext cx="1972671" cy="19718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676064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28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SENSEI and the 20K channel skipper CCD experiments</a:t>
            </a:r>
          </a:p>
        </p:txBody>
      </p:sp>
      <p:sp>
        <p:nvSpPr>
          <p:cNvPr id="24578" name="Content Placeholder 29"/>
          <p:cNvSpPr>
            <a:spLocks noGrp="1"/>
          </p:cNvSpPr>
          <p:nvPr>
            <p:ph idx="1"/>
          </p:nvPr>
        </p:nvSpPr>
        <p:spPr bwMode="auto">
          <a:xfrm>
            <a:off x="3982915" y="946805"/>
            <a:ext cx="5090746" cy="305338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1700" dirty="0">
                <a:latin typeface="Helvetica" panose="020B0604020202020204" pitchFamily="34" charset="0"/>
                <a:ea typeface="Geneva" pitchFamily="121" charset="-128"/>
              </a:rPr>
              <a:t>The current Low Threshold Electronics reads 1 CCD (4 channels)</a:t>
            </a:r>
          </a:p>
          <a:p>
            <a:pPr lvl="1"/>
            <a:r>
              <a:rPr lang="en-US" altLang="en-US" sz="1500" dirty="0">
                <a:solidFill>
                  <a:schemeClr val="tx2"/>
                </a:solidFill>
                <a:latin typeface="Helvetica" panose="020B0604020202020204" pitchFamily="34" charset="0"/>
                <a:ea typeface="Geneva" pitchFamily="121" charset="-128"/>
              </a:rPr>
              <a:t>We are designing a 4 CCD version (16 channels). </a:t>
            </a:r>
          </a:p>
          <a:p>
            <a:r>
              <a:rPr lang="en-US" altLang="en-US" sz="1700" dirty="0">
                <a:latin typeface="Helvetica" panose="020B0604020202020204" pitchFamily="34" charset="0"/>
                <a:ea typeface="Geneva" pitchFamily="121" charset="-128"/>
              </a:rPr>
              <a:t>SENSEI science reach: light dark matter, dark photon, etc. $500K funding from SIMONS foundation.</a:t>
            </a:r>
          </a:p>
          <a:p>
            <a:r>
              <a:rPr lang="en-US" altLang="en-US" sz="1700" dirty="0">
                <a:latin typeface="Helvetica" panose="020B0604020202020204" pitchFamily="34" charset="0"/>
                <a:ea typeface="Geneva" pitchFamily="121" charset="-128"/>
              </a:rPr>
              <a:t>Applications: DM, CNNS, nuclear safety. </a:t>
            </a:r>
          </a:p>
          <a:p>
            <a:endParaRPr lang="en-US" altLang="en-US" sz="1700" dirty="0">
              <a:latin typeface="Helvetica" panose="020B0604020202020204" pitchFamily="34" charset="0"/>
              <a:ea typeface="Geneva" pitchFamily="121" charset="-128"/>
            </a:endParaRPr>
          </a:p>
          <a:p>
            <a:r>
              <a:rPr lang="en-US" altLang="en-US" sz="1700" dirty="0">
                <a:latin typeface="Helvetica" panose="020B0604020202020204" pitchFamily="34" charset="0"/>
                <a:ea typeface="Geneva" pitchFamily="121" charset="-128"/>
              </a:rPr>
              <a:t>Current experiments with CCDs: CONNIE, DAMIC.</a:t>
            </a:r>
          </a:p>
        </p:txBody>
      </p:sp>
      <p:sp>
        <p:nvSpPr>
          <p:cNvPr id="24579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2/18/2018</a:t>
            </a:fld>
            <a:endParaRPr lang="en-US" altLang="en-US" sz="120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24580" name="Footer Placeholder 4"/>
          <p:cNvSpPr>
            <a:spLocks noGrp="1"/>
          </p:cNvSpPr>
          <p:nvPr>
            <p:ph type="ftr" sz="quarter" idx="4294967295"/>
          </p:nvPr>
        </p:nvSpPr>
        <p:spPr bwMode="auto">
          <a:xfrm>
            <a:off x="806450" y="6515100"/>
            <a:ext cx="5373688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  <a:ea typeface="MS PGothic" panose="020B0600070205080204" pitchFamily="34" charset="-128"/>
              </a:rPr>
              <a:t>Presenter | Presentation Title</a:t>
            </a:r>
            <a:endParaRPr lang="en-US" altLang="en-US" sz="1200" b="1">
              <a:solidFill>
                <a:srgbClr val="004C97"/>
              </a:solidFill>
              <a:latin typeface="Helvetica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24581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9</a:t>
            </a:fld>
            <a:endParaRPr lang="en-US" altLang="en-US" sz="120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16154"/>
            <a:ext cx="4152009" cy="311400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05AC12C-5911-4736-BF27-397DC736462B}"/>
              </a:ext>
            </a:extLst>
          </p:cNvPr>
          <p:cNvSpPr txBox="1"/>
          <p:nvPr/>
        </p:nvSpPr>
        <p:spPr>
          <a:xfrm>
            <a:off x="127122" y="4185138"/>
            <a:ext cx="853330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LTA/OTS design has generated one of the best engineering collaborations with Latino America: </a:t>
            </a:r>
          </a:p>
          <a:p>
            <a:r>
              <a:rPr lang="en-US" sz="2000" dirty="0"/>
              <a:t>Univ. del Sur (Argentina), CNEA (Argentina), UNAM (Mexico), Univ. of Asuncion (Paraguay)</a:t>
            </a:r>
          </a:p>
          <a:p>
            <a:r>
              <a:rPr lang="en-US" sz="2000" dirty="0"/>
              <a:t>It has generated 4 Master thesis, one PhD thesis.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475886989"/>
      </p:ext>
    </p:extLst>
  </p:cSld>
  <p:clrMapOvr>
    <a:masterClrMapping/>
  </p:clrMapOvr>
</p:sld>
</file>

<file path=ppt/theme/theme1.xml><?xml version="1.0" encoding="utf-8"?>
<a:theme xmlns:a="http://schemas.openxmlformats.org/drawingml/2006/main" name="FNAL_TemplateMac_060514">
  <a:themeElements>
    <a:clrScheme name="Fermilab">
      <a:dk1>
        <a:srgbClr val="004C97"/>
      </a:dk1>
      <a:lt1>
        <a:srgbClr val="FFFFFF"/>
      </a:lt1>
      <a:dk2>
        <a:srgbClr val="004C9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40404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FA6561EA-5476-4052-84D7-7BCA5B4A2A6E}" vid="{B6CED81E-951A-4DFA-9287-6DC86C25A1D3}"/>
    </a:ext>
  </a:extLst>
</a:theme>
</file>

<file path=ppt/theme/theme2.xml><?xml version="1.0" encoding="utf-8"?>
<a:theme xmlns:a="http://schemas.openxmlformats.org/drawingml/2006/main" name="Fermilab: Footer Only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FA6561EA-5476-4052-84D7-7BCA5B4A2A6E}" vid="{3CED6F7E-0C40-4358-9557-CEEF733EC329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12048</TotalTime>
  <Words>1582</Words>
  <Application>Microsoft Office PowerPoint</Application>
  <PresentationFormat>On-screen Show (4:3)</PresentationFormat>
  <Paragraphs>234</Paragraphs>
  <Slides>18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MS PGothic</vt:lpstr>
      <vt:lpstr>MS PGothic</vt:lpstr>
      <vt:lpstr>Arial</vt:lpstr>
      <vt:lpstr>Calibri</vt:lpstr>
      <vt:lpstr>Geneva</vt:lpstr>
      <vt:lpstr>Helvetica</vt:lpstr>
      <vt:lpstr>FNAL_TemplateMac_060514</vt:lpstr>
      <vt:lpstr>Fermilab: Footer Only</vt:lpstr>
      <vt:lpstr>Engineering at FERMILAB Scientific Computing Division</vt:lpstr>
      <vt:lpstr>Real Time Systems Engineering</vt:lpstr>
      <vt:lpstr>Real Time Systems Engineering</vt:lpstr>
      <vt:lpstr>ART and ARTDAQ: Software Engineering for DAQ</vt:lpstr>
      <vt:lpstr>artDAQ block diagram</vt:lpstr>
      <vt:lpstr>OTS is used at FNAL’s test beam and CCD DAQ</vt:lpstr>
      <vt:lpstr>Real Time Systems Engineering, R&amp;D and science</vt:lpstr>
      <vt:lpstr>Low energy detectors for Dark Matter and Coherent Neutrino scattering</vt:lpstr>
      <vt:lpstr>SENSEI and the 20K channel skipper CCD experiments</vt:lpstr>
      <vt:lpstr>DAQs for Dark energy and the evolution of the universe</vt:lpstr>
      <vt:lpstr>Warm electronics for superconducting detectors (fMESSI)</vt:lpstr>
      <vt:lpstr>DUNE photon detector</vt:lpstr>
      <vt:lpstr>DUNE photon detector</vt:lpstr>
      <vt:lpstr>The CAPTAN+/OTS system for the Test beam</vt:lpstr>
      <vt:lpstr>NOVA and Mu2e DAQ and Timing Systems</vt:lpstr>
      <vt:lpstr>DTC / CFO Board &amp;  FMC Card for Mu2e </vt:lpstr>
      <vt:lpstr>SCD/RSE High Speed Links Test and Measurement Facilities</vt:lpstr>
      <vt:lpstr>Summary</vt:lpstr>
    </vt:vector>
  </TitlesOfParts>
  <Company>Sandbox Studio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Engineering at FERMILAB Scientific Computing Division</dc:title>
  <dc:creator>Gustavo I. Cancelo x8762 08199N</dc:creator>
  <cp:lastModifiedBy>Gustavo I Cancelo</cp:lastModifiedBy>
  <cp:revision>57</cp:revision>
  <cp:lastPrinted>2014-01-20T19:40:21Z</cp:lastPrinted>
  <dcterms:created xsi:type="dcterms:W3CDTF">2018-02-08T23:33:39Z</dcterms:created>
  <dcterms:modified xsi:type="dcterms:W3CDTF">2018-02-19T19:22:50Z</dcterms:modified>
</cp:coreProperties>
</file>