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  <p:sldMasterId id="2147484119" r:id="rId3"/>
    <p:sldMasterId id="2147484107" r:id="rId4"/>
  </p:sldMasterIdLst>
  <p:notesMasterIdLst>
    <p:notesMasterId r:id="rId19"/>
  </p:notesMasterIdLst>
  <p:handoutMasterIdLst>
    <p:handoutMasterId r:id="rId20"/>
  </p:handoutMasterIdLst>
  <p:sldIdLst>
    <p:sldId id="285" r:id="rId5"/>
    <p:sldId id="268" r:id="rId6"/>
    <p:sldId id="290" r:id="rId7"/>
    <p:sldId id="291" r:id="rId8"/>
    <p:sldId id="271" r:id="rId9"/>
    <p:sldId id="292" r:id="rId10"/>
    <p:sldId id="293" r:id="rId11"/>
    <p:sldId id="294" r:id="rId12"/>
    <p:sldId id="296" r:id="rId13"/>
    <p:sldId id="297" r:id="rId14"/>
    <p:sldId id="275" r:id="rId15"/>
    <p:sldId id="298" r:id="rId16"/>
    <p:sldId id="299" r:id="rId17"/>
    <p:sldId id="300" r:id="rId1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y E. Nobrega x6837 11998N" initials="LENx1" lastIdx="0" clrIdx="0">
    <p:extLst>
      <p:ext uri="{19B8F6BF-5375-455C-9EA6-DF929625EA0E}">
        <p15:presenceInfo xmlns:p15="http://schemas.microsoft.com/office/powerpoint/2012/main" userId="S-1-5-21-1644491937-1202660629-839522115-62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7480" autoAdjust="0"/>
  </p:normalViewPr>
  <p:slideViewPr>
    <p:cSldViewPr snapToGrid="0" snapToObjects="1">
      <p:cViewPr varScale="1">
        <p:scale>
          <a:sx n="71" d="100"/>
          <a:sy n="71" d="100"/>
        </p:scale>
        <p:origin x="18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2" d="100"/>
          <a:sy n="62" d="100"/>
        </p:scale>
        <p:origin x="334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2/19/2018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2/19/2018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lot of this you already know about or have heard before.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019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Jerry Zimmerman’s alter ego Mr. Freeze. Other presentation with materials and lesson plan.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002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30-50 minute presentations, hands-on or heavy audience participation. Audience participation demonstrating conservation of angular momentum.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583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Colder than Cool a big hit at Open House a couple weeks ago. Other things you can do…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4066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Self-improvement. Help your colleagues.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7780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30 days to complete on-demand courses at your own pace.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7436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USPAS 2x/year, usually great location, always challenging. 1 or 2 week courses, always something for engineers as well as physicists.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547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Changes to TAP are to make funds more accessible to everyone.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78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12-month program, starts at beginning of each CY. Great feedback from all participants that I talked with. Great to mentor or mentee – even if you have been at Fermilab for a long time but are starting a new role. Meet 1x per month.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244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Excellent opportunity for students, but of course we can later hire these students knowing that they are fantastic workers. </a:t>
            </a:r>
            <a:r>
              <a:rPr lang="en-US" dirty="0" err="1"/>
              <a:t>VetTech</a:t>
            </a:r>
            <a:r>
              <a:rPr lang="en-US" dirty="0"/>
              <a:t> intern pictured here, working on a coil for the High </a:t>
            </a:r>
            <a:r>
              <a:rPr lang="en-US" dirty="0" err="1"/>
              <a:t>Lumi</a:t>
            </a:r>
            <a:r>
              <a:rPr lang="en-US" dirty="0"/>
              <a:t> project in TD.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790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visits to local universities to tell students about Fermilab. 1-3 engineers typically go on outreach visit to a university within a 3 hour drive of the lab. Visits coordinated thru SWE, NSBE, SHPE, or other organization but open to all students. ~30-50 attendees. Difficult to maintain relationships w universities because Fermilab is not large and doesn’t hire consistently. Great way to let people know about Fermilab. Package show and tell and presentation ready to go.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37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Switching gears to what you can do for the community. Fermilab very involved in outreach, Education Office has lots of opportunities to volunteer.</a:t>
            </a:r>
          </a:p>
          <a:p>
            <a:r>
              <a:rPr lang="en-US" dirty="0"/>
              <a:t>STEM career EXPO industry partners.</a:t>
            </a:r>
          </a:p>
          <a:p>
            <a:r>
              <a:rPr lang="en-US" dirty="0"/>
              <a:t>Local STEM events – table with hands on experiments.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91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2/20/2018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dirty="0"/>
              <a:t>L Nobrega | Engineering Training &amp; Outreach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620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ACD36-7B2E-4FB8-824A-97AD1CE1A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7A21C0-431C-4B4A-A447-6DDA5A0E2C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639B9-5B16-493F-806C-B2E0E6231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DAD9B-7F60-4FC9-BF98-9BDF35E13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 Nobrega | Engineering Training &amp; Outreach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AD173-FC83-47F7-BC3D-A731D3C73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257D-85D8-4220-8387-E13F19EE3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10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8C887-BCD6-42B5-A33D-B5FD36A4F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0E6F7-17C2-47F0-A6B6-47393D917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30034-5BDD-4D6A-87B7-ECFA6DDFE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FF61F-D3CA-416E-99A3-D7D292B6A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 Nobrega | Engineering Training &amp; Outreach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533D5-0E7F-4667-821F-D96F14F04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257D-85D8-4220-8387-E13F19EE3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97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9853C-1AF5-4D42-8CD1-6462E0EF6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1DE22-3AA2-4680-9CDC-018E04B40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C721E-20A6-4818-8AE5-0E6E15A8D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85700-86FF-481D-A517-5DF995827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 Nobrega | Engineering Training &amp; Outreach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B1811-ABE5-42DB-91EF-F51F73C33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257D-85D8-4220-8387-E13F19EE3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1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AD30E-793C-404A-9B9E-DD90C8C57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B8D7F-296A-4618-8935-C92BEC9C4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809CC0-E99C-4852-85B6-82C9465A1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90D4BF-224D-4149-9F8D-D90BBD06D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9E9549-A98B-43CD-B2B9-2F4FD5BB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 Nobrega | Engineering Training &amp; Outreach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1BC15-3DFA-4542-A89F-FA6CC784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257D-85D8-4220-8387-E13F19EE3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57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D921E-89AB-4FF8-BBE6-DC28F27CB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F85E83-048C-4CDA-AA4C-14AB9637B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2B6047-1D3E-4077-AFC1-DFDA00BD6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174374-CCE9-4268-9978-2D9427E9E7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401B78-33F0-44CB-AB48-2795B78691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C76822-E1DA-4C62-AF08-0FB9442BA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32138D-75B0-4258-8C4A-2407FBEBF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 Nobrega | Engineering Training &amp; Outreach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B9D1AD-396A-4945-9958-9C7D33592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257D-85D8-4220-8387-E13F19EE3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91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71288-4568-4B3C-9368-424D6C1DF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A3F04B-BF5E-4B70-80BA-83A473C27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B08545-DC7C-400C-9DA3-3FE959C74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 Nobrega | Engineering Training &amp; Outreach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19B32-048A-4F62-B86D-E769F9D23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257D-85D8-4220-8387-E13F19EE3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09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BF62C4-1102-4F7D-9120-81B84A506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1C219F-0479-46D8-80DC-D688F9366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 Nobrega | Engineering Training &amp; Outreach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359DB0-42D8-4276-9B51-EF0D7C09B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257D-85D8-4220-8387-E13F19EE3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50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2238B-3A58-4191-A1DF-9E1DCEC03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4C176-7464-435A-8C42-B8DB74CE8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3ED38A-0036-4562-AAB7-1D9E13E67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87872-E712-4A13-B933-923488A3D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6F677-B71A-4545-9F64-F52F8D692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 Nobrega | Engineering Training &amp; Outreach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50767-15D3-4E44-8644-09487CEF1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257D-85D8-4220-8387-E13F19EE3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83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CDEC8-076A-493D-B523-CCA728B6F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A28098-C748-46D0-93F2-98C775629D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3D8080-084C-4851-B134-5E8B260FE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0462B6-B43B-4FD7-9D34-A2C417000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994586-5914-49C7-A706-8F4E525A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 Nobrega | Engineering Training &amp; Outreach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E781E-ACAD-45B8-A8B5-38F03509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257D-85D8-4220-8387-E13F19EE3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97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2/20/2018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L Nobrega | Engineering Training &amp; Outreach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F22AB-5E78-446F-89C3-CBD0D26EA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DC9FB0-3783-43E7-8A5E-222D70547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758D0-46B8-45F6-A58B-EED4E9C42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0026B-B076-478B-BE40-CEDB5F926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 Nobrega | Engineering Training &amp; Outreach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9DB37-FDCD-4B62-BF2B-72D2798D8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257D-85D8-4220-8387-E13F19EE3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74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9BA2DF-A30A-45B4-BA45-9C0CCC5AFF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A2F2DA-0EF4-4A90-870A-B5F08D0C1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4FF1F-FEFB-4BB4-AD12-10774DE3B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091ED-D69C-43C1-B1AB-C1053129A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 Nobrega | Engineering Training &amp; Outreach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294A0-B34E-4D63-879C-45B3C59F6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2257D-85D8-4220-8387-E13F19EE3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033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310A5-A901-4A66-9FA9-99E23339C0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F6854-B8D6-427B-B0BD-6E2F751315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0E30A-88F6-4961-85D0-9A31F11AD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366A6-9A99-4AAA-82F8-32BF4FEEB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 Nobrega | Engineering Training &amp; Outreach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37ADF-7CE3-4401-B00F-F1F14621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008F-2E7E-4B09-8A27-468CA1FF0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94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EAE27-8637-4493-836A-70F4450FE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6FAD9-E531-45A7-95C6-562B5DC45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73B67-C9C4-4FC1-9454-ABBFCD26F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1B428-B93C-4D1A-8499-8651A7825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 Nobrega | Engineering Training &amp; Outreach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A08C5-73BB-410F-8CB4-AE744A766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008F-2E7E-4B09-8A27-468CA1FF0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556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35C7-08FA-4190-A406-772BA8801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D9E77-D4C0-4370-88CA-851E08ED2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40B39-83EF-40CB-A28C-177C2A16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35574-2522-413C-9B45-E71BBAF8B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 Nobrega | Engineering Training &amp; Outreach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32DEA-41D4-4ED2-8004-0DA002D9C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008F-2E7E-4B09-8A27-468CA1FF0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131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B1165-583E-40B5-8D2C-B231EBF17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FC01E-61D8-4872-9505-851DB31A40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B1052-5282-4501-BE8B-D2A941CA8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E06F4-DB4A-4B75-A958-2FE115AD3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325A04-52D1-4E8B-B22B-11CD52706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 Nobrega | Engineering Training &amp; Outreach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D647A7-D558-454A-92AF-BA10C770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008F-2E7E-4B09-8A27-468CA1FF0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46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588CD-7ABA-4C70-B840-F5BB8C3C4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13AF8-5A57-404E-A1A7-625F5E7A4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24B2F-FD7F-489F-A1B5-117ACA348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325B1B-F11D-4C9F-8605-8333381E79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F03B78-B05D-43F4-883E-F9287B8DEF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FC4ECB-34A1-4A53-941B-9F87CE6E2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2/20/2018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70D7FC-01A2-4631-9D90-941FA232B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 Nobrega | Engineering Training &amp; Outreach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3D30E9-6474-4041-AF82-5AFACE230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008F-2E7E-4B09-8A27-468CA1FF0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755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0D540-EA7D-4D71-B730-5A34A382A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1E6337-D1BE-4DBE-882E-138345188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152EE5-0C5A-46D3-9025-44EEDC712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 Nobrega | Engineering Training &amp; Outreach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C296A-684C-4087-B743-11A01C43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008F-2E7E-4B09-8A27-468CA1FF0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415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361B9D-D181-4595-B7D2-B24BC0AB8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F4D0A9-3563-4CFC-8970-101C455D0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 Nobrega | Engineering Training &amp; Outreach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D03165-78D0-4341-A2E1-5316ED0BD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008F-2E7E-4B09-8A27-468CA1FF0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76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E2D0D-1078-46DD-A679-8208CEA01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AF842-A0E6-4E55-855B-740BAB46A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9252BB-1E67-4DA5-A11F-FEEFDD08FA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9EDD35-B45D-4489-91A4-34CDBC608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CAA1C-5C29-4D4D-AC23-7ACDCE8C1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 Nobrega | Engineering Training &amp; Outreach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AAE36-992E-4CE6-9D0D-D6A4A7FE9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008F-2E7E-4B09-8A27-468CA1FF0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98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2/20/2018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L Nobrega | Engineering Training &amp; Outreach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F7E6F-A668-4CFB-A58B-1F47A9E4A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C36DE0-458B-4D49-B6F5-64447597FC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DF1A2F-878D-4C3B-AC99-4D03B19678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8175F-2A18-4EF3-885A-FCF262D10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DC45F4-E3DC-43EC-B612-5E11175B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 Nobrega | Engineering Training &amp; Outreach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E946D2-3E30-48EA-95EA-5E8937B16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008F-2E7E-4B09-8A27-468CA1FF0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58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26DC-63BA-4A5A-A94A-49796DE6B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23216A-52BC-4D42-B016-01AF471380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F03DF-F313-4DDE-B90B-5976817F6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0FB62-23B6-454F-904C-7E5E5067D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 Nobrega | Engineering Training &amp; Outreach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8AB88-0AA5-4F7D-BB4A-E7F6FE9C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008F-2E7E-4B09-8A27-468CA1FF0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5803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CCA3C-E730-4289-AFF3-C328CA7C81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58FBCB-94CC-42F8-8011-DDCE772A87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03194-8490-4CE3-B5E9-4C4BCE66C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2/20/2018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6B507-2914-403A-B349-0C279FFB9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 Nobrega | Engineering Training &amp; Outreach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B5F5D-442B-4898-AA76-A3846B37B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22008F-2E7E-4B09-8A27-468CA1FF0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36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2/20/2018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L Nobrega | Engineering Training &amp; Outreach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2/20/2018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L Nobrega | Engineering Training &amp; Outreach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2/20/2018</a:t>
            </a:r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L Nobrega | Engineering Training &amp; Outreach</a:t>
            </a: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2/20/2018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L Nobrega | Engineering Training &amp; Outreach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2/20/2018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L Nobrega | Engineering Training &amp; Outreach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2/20/2018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L Nobrega | Engineering Training &amp; Outreach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2/20/2018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 Nobrega | Engineering Training &amp; Outreach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r>
              <a:rPr lang="en-US" altLang="en-US"/>
              <a:t>2/20/2018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L Nobrega | Engineering Training &amp; Outreach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A98D06-0664-44C4-BEF2-E2BC96226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1BB4F0-7225-40FC-AF8A-A3CD45456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92E72-4C17-4DC4-A732-C6051975A0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2/20/2018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C057B-1FF6-40B0-B0F8-3247B0FDA1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 Nobrega | Engineering Training &amp; Outreach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FB391-19E7-43B8-8BBF-226D0B21C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2257D-85D8-4220-8387-E13F19EE3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6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4" r:id="rId5"/>
    <p:sldLayoutId id="2147484125" r:id="rId6"/>
    <p:sldLayoutId id="2147484126" r:id="rId7"/>
    <p:sldLayoutId id="2147484127" r:id="rId8"/>
    <p:sldLayoutId id="2147484128" r:id="rId9"/>
    <p:sldLayoutId id="2147484129" r:id="rId10"/>
    <p:sldLayoutId id="2147484130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B59920-6BB5-421C-BA29-4A7D19377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92289-5B28-4F34-AED5-66F1DDE96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CC30F-B941-421C-B084-6842A52D42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2/20/2018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794CB-6151-4085-9897-665DC96F9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 Nobrega | Engineering Training &amp; Outreach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18143-030B-4BE8-A296-C3B71FE8BF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2008F-2E7E-4B09-8A27-468CA1FF0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10" r:id="rId3"/>
    <p:sldLayoutId id="2147484111" r:id="rId4"/>
    <p:sldLayoutId id="2147484112" r:id="rId5"/>
    <p:sldLayoutId id="2147484113" r:id="rId6"/>
    <p:sldLayoutId id="2147484114" r:id="rId7"/>
    <p:sldLayoutId id="2147484115" r:id="rId8"/>
    <p:sldLayoutId id="2147484116" r:id="rId9"/>
    <p:sldLayoutId id="2147484117" r:id="rId10"/>
    <p:sldLayoutId id="2147484118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hr.fnal.gov/training/mentoring/" TargetMode="External"/><Relationship Id="rId2" Type="http://schemas.openxmlformats.org/officeDocument/2006/relationships/hyperlink" Target="http://hr.fnal.gov/" TargetMode="Externa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://ed.fnal.gov/home/volunteer.shtml" TargetMode="External"/><Relationship Id="rId4" Type="http://schemas.openxmlformats.org/officeDocument/2006/relationships/hyperlink" Target="http://ed.fnal.gov/interns/programs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Engineering Training &amp; Outreach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Lucy Nobrega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All Engineers Retreat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February 20, 2018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228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00C074C-2281-44D5-B0E2-E087E9AB2E0A}"/>
              </a:ext>
            </a:extLst>
          </p:cNvPr>
          <p:cNvSpPr/>
          <p:nvPr/>
        </p:nvSpPr>
        <p:spPr>
          <a:xfrm>
            <a:off x="221836" y="869431"/>
            <a:ext cx="3885469" cy="535991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F29F26-3970-4D4A-98E4-9D1345DCB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Education Outreach. </a:t>
            </a:r>
            <a:r>
              <a:rPr lang="en-US" altLang="en-US" sz="2000" b="0" dirty="0">
                <a:latin typeface="Helvetica" panose="020B0604020202020204" pitchFamily="34" charset="0"/>
                <a:ea typeface="Geneva" pitchFamily="121" charset="-128"/>
              </a:rPr>
              <a:t>K-12  &amp; public outreach through Education Office</a:t>
            </a:r>
            <a:br>
              <a:rPr lang="en-US" altLang="en-US" sz="2000" b="0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sz="2000" b="0" dirty="0">
                <a:latin typeface="Helvetica" panose="020B0604020202020204" pitchFamily="34" charset="0"/>
                <a:ea typeface="Geneva" pitchFamily="121" charset="-128"/>
              </a:rPr>
              <a:t> http://ed.fnal.gov/home/volunteer.shtml</a:t>
            </a:r>
            <a:endParaRPr lang="en-US" sz="2000" b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0D91AD-F6B6-4463-8D06-C2618DE00EF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altLang="en-US"/>
              <a:t>2/20/2018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CEF5FD-306A-4AED-9AE5-AAF79E0A57B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 Nobrega | Engineering Training &amp; Outreach</a:t>
            </a:r>
            <a:endParaRPr lang="en-US" b="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DD08A-B013-4C7B-9277-F2C724BBC56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1AFBCB-9629-4487-8658-FCC7F72DA46F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A782C59-87E5-437F-9A4E-258151564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12" y="1076125"/>
            <a:ext cx="4099093" cy="4874969"/>
          </a:xfrm>
        </p:spPr>
        <p:txBody>
          <a:bodyPr/>
          <a:lstStyle/>
          <a:p>
            <a:pPr lvl="1"/>
            <a:r>
              <a:rPr lang="en-US" altLang="en-US" sz="2000" b="1" dirty="0">
                <a:latin typeface="Helvetica" panose="020B0604020202020204" pitchFamily="34" charset="0"/>
                <a:ea typeface="Geneva" pitchFamily="121" charset="-128"/>
              </a:rPr>
              <a:t>Classroom presentations at local schools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Charge! Electricity and Magnetism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Cryogenics Show - Mr. Freeze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Forces and Motion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Light and Color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Physics in the Real World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Physics of Sports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Space, Time and the Universe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Engineering – Marshmallow Challenge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7060B77-8A33-42F0-9850-90BF1A473314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 rotWithShape="1">
          <a:blip r:embed="rId3"/>
          <a:srcRect l="15661" r="10189"/>
          <a:stretch/>
        </p:blipFill>
        <p:spPr>
          <a:xfrm>
            <a:off x="4197162" y="1184223"/>
            <a:ext cx="4712838" cy="476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88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93AF4-BDD1-42FF-A281-48AE69308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70796" cy="3503097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204907-4E2C-4B01-8BCC-5686DAADD6D0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/>
          <a:stretch>
            <a:fillRect/>
          </a:stretch>
        </p:blipFill>
        <p:spPr>
          <a:xfrm>
            <a:off x="0" y="3174460"/>
            <a:ext cx="5037966" cy="3773443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B868E6-F253-4D0B-97C4-56BD87F8A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6796" y="3204930"/>
            <a:ext cx="4934035" cy="3712502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88C9E-F96C-400B-A9A0-6AA32B92E7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2577" y="-1"/>
            <a:ext cx="4711423" cy="3533567"/>
          </a:xfrm>
          <a:prstGeom prst="rect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2000F6-68D6-44C1-A130-8593DC6319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71519E6-F709-4990-B973-B339820CA70B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C10177-86E6-4D7D-B810-A94D3BED5DE7}"/>
              </a:ext>
            </a:extLst>
          </p:cNvPr>
          <p:cNvSpPr txBox="1"/>
          <p:nvPr/>
        </p:nvSpPr>
        <p:spPr>
          <a:xfrm>
            <a:off x="4432577" y="29008"/>
            <a:ext cx="1952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Physics of Sports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237CB6-9E69-4BFE-8A2D-52C666924EA7}"/>
              </a:ext>
            </a:extLst>
          </p:cNvPr>
          <p:cNvSpPr txBox="1"/>
          <p:nvPr/>
        </p:nvSpPr>
        <p:spPr>
          <a:xfrm>
            <a:off x="4250242" y="3644247"/>
            <a:ext cx="4270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Engineering – Marshmallow Challenge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CB5990-205C-4D1F-AA2B-275485AE16B1}"/>
              </a:ext>
            </a:extLst>
          </p:cNvPr>
          <p:cNvSpPr txBox="1"/>
          <p:nvPr/>
        </p:nvSpPr>
        <p:spPr>
          <a:xfrm>
            <a:off x="-71433" y="3213787"/>
            <a:ext cx="2287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Forces and Motion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F5CA61-263C-4CB9-AE3D-047CD9E7AF9C}"/>
              </a:ext>
            </a:extLst>
          </p:cNvPr>
          <p:cNvSpPr txBox="1"/>
          <p:nvPr/>
        </p:nvSpPr>
        <p:spPr>
          <a:xfrm>
            <a:off x="2304054" y="2550232"/>
            <a:ext cx="1952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Light and Color</a:t>
            </a:r>
          </a:p>
        </p:txBody>
      </p:sp>
    </p:spTree>
    <p:extLst>
      <p:ext uri="{BB962C8B-B14F-4D97-AF65-F5344CB8AC3E}">
        <p14:creationId xmlns:p14="http://schemas.microsoft.com/office/powerpoint/2010/main" val="828916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00C074C-2281-44D5-B0E2-E087E9AB2E0A}"/>
              </a:ext>
            </a:extLst>
          </p:cNvPr>
          <p:cNvSpPr/>
          <p:nvPr/>
        </p:nvSpPr>
        <p:spPr>
          <a:xfrm>
            <a:off x="228600" y="4745583"/>
            <a:ext cx="8686800" cy="148376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F29F26-3970-4D4A-98E4-9D1345DCB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Education Outreach. </a:t>
            </a:r>
            <a:r>
              <a:rPr lang="en-US" altLang="en-US" sz="2000" b="0" dirty="0">
                <a:latin typeface="Helvetica" panose="020B0604020202020204" pitchFamily="34" charset="0"/>
                <a:ea typeface="Geneva" pitchFamily="121" charset="-128"/>
              </a:rPr>
              <a:t>K-12  &amp; public outreach through Education Office</a:t>
            </a:r>
            <a:br>
              <a:rPr lang="en-US" altLang="en-US" sz="2000" b="0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sz="2000" b="0" dirty="0">
                <a:latin typeface="Helvetica" panose="020B0604020202020204" pitchFamily="34" charset="0"/>
                <a:ea typeface="Geneva" pitchFamily="121" charset="-128"/>
              </a:rPr>
              <a:t> http://ed.fnal.gov/home/volunteer.shtml</a:t>
            </a:r>
            <a:endParaRPr lang="en-US" sz="2000" b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0D91AD-F6B6-4463-8D06-C2618DE00EF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altLang="en-US"/>
              <a:t>2/20/2018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CEF5FD-306A-4AED-9AE5-AAF79E0A57B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 Nobrega | Engineering Training &amp; Outreach</a:t>
            </a:r>
            <a:endParaRPr lang="en-US" b="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DD08A-B013-4C7B-9277-F2C724BBC56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1AFBCB-9629-4487-8658-FCC7F72DA46F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A782C59-87E5-437F-9A4E-258151564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4745582"/>
            <a:ext cx="8686800" cy="148376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Helvetica" panose="020B0604020202020204" pitchFamily="34" charset="0"/>
                <a:ea typeface="Geneva" pitchFamily="121" charset="-128"/>
              </a:rPr>
              <a:t>Mentor a teacher in a TRAC (Teacher Research Associates) summer internship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Helvetica" panose="020B0604020202020204" pitchFamily="34" charset="0"/>
                <a:ea typeface="Geneva" pitchFamily="121" charset="-128"/>
              </a:rPr>
              <a:t>Ask-An-Engineer: NEW! Just like Ask-A-Scientist. 1-4pm on the first Sunday of the month. Presentation, tour, Q&amp;A.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Helvetica" panose="020B0604020202020204" pitchFamily="34" charset="0"/>
                <a:ea typeface="Geneva" pitchFamily="121" charset="-128"/>
              </a:rPr>
              <a:t>Help design and maintain equipment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1800" b="1" dirty="0">
                <a:latin typeface="Helvetica" panose="020B0604020202020204" pitchFamily="34" charset="0"/>
                <a:ea typeface="Geneva" pitchFamily="121" charset="-128"/>
              </a:rPr>
              <a:t>Brown bag lunch Tuesday, February 27, One West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1800" dirty="0">
              <a:latin typeface="Helvetica" panose="020B0604020202020204" pitchFamily="34" charset="0"/>
              <a:ea typeface="Geneva" pitchFamily="121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altLang="en-US" sz="1800" dirty="0">
              <a:latin typeface="Helvetica" panose="020B0604020202020204" pitchFamily="34" charset="0"/>
              <a:ea typeface="Geneva" pitchFamily="121" charset="-128"/>
            </a:endParaRP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C990392-6D2B-4BF3-AA2C-6E3620AFB002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 rotWithShape="1">
          <a:blip r:embed="rId3"/>
          <a:srcRect t="15428" b="11936"/>
          <a:stretch/>
        </p:blipFill>
        <p:spPr>
          <a:xfrm>
            <a:off x="1034321" y="859024"/>
            <a:ext cx="6925784" cy="377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15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B5C0E-0085-439A-ABE4-23057C57F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- Links and Contacts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57E59-BA68-4662-A5E7-B486DBF5D9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Engineering development &amp; training, Tuition Assistance Program (TAP) -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  <a:hlinkClick r:id="rId2"/>
              </a:rPr>
              <a:t>http://hr.fnal.gov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r>
              <a:rPr lang="en-US" dirty="0">
                <a:latin typeface="Helvetica" panose="020B0604020202020204" pitchFamily="34" charset="0"/>
                <a:ea typeface="Geneva" pitchFamily="121" charset="-128"/>
              </a:rPr>
              <a:t>Specialized training by request – Barb Brooks</a:t>
            </a:r>
          </a:p>
          <a:p>
            <a:r>
              <a:rPr lang="en-US" dirty="0">
                <a:latin typeface="Helvetica" panose="020B0604020202020204" pitchFamily="34" charset="0"/>
                <a:ea typeface="Geneva" pitchFamily="121" charset="-128"/>
              </a:rPr>
              <a:t>US Particle Accelerator School – uspas.fnal.gov</a:t>
            </a:r>
          </a:p>
          <a:p>
            <a:r>
              <a:rPr lang="en-US" dirty="0">
                <a:latin typeface="Helvetica" panose="020B0604020202020204" pitchFamily="34" charset="0"/>
                <a:ea typeface="Geneva" pitchFamily="121" charset="-128"/>
              </a:rPr>
              <a:t>Mentoring Program -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Holly Lett,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  <a:hlinkClick r:id="rId3"/>
              </a:rPr>
              <a:t>http://hr.fnal.gov/training/mentoring/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Pipeline programs - </a:t>
            </a:r>
            <a:r>
              <a:rPr lang="en-US" altLang="en-US" dirty="0">
                <a:hlinkClick r:id="rId4"/>
              </a:rPr>
              <a:t>http://ed.fnal.gov/interns/programs/</a:t>
            </a:r>
            <a:endParaRPr lang="en-US" altLang="en-US" dirty="0"/>
          </a:p>
          <a:p>
            <a:r>
              <a:rPr lang="en-US" altLang="en-US" dirty="0"/>
              <a:t>Diversity outreach (Mario Lucero, Lucy Nobrega)</a:t>
            </a:r>
          </a:p>
          <a:p>
            <a:r>
              <a:rPr lang="en-US" altLang="en-US" dirty="0"/>
              <a:t>Education outreach -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  <a:hlinkClick r:id="rId5"/>
              </a:rPr>
              <a:t>http://ed.fnal.gov/home/volunteer.shtml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, or </a:t>
            </a:r>
            <a:r>
              <a:rPr lang="en-US" altLang="en-US" b="1" dirty="0">
                <a:latin typeface="Helvetica" panose="020B0604020202020204" pitchFamily="34" charset="0"/>
                <a:ea typeface="Geneva" pitchFamily="121" charset="-128"/>
              </a:rPr>
              <a:t>brown bag lunch Tuesday, February 27, One West</a:t>
            </a:r>
          </a:p>
          <a:p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endParaRPr lang="en-US" altLang="en-US" dirty="0"/>
          </a:p>
          <a:p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endParaRPr lang="en-US" dirty="0">
              <a:latin typeface="Helvetica" panose="020B0604020202020204" pitchFamily="34" charset="0"/>
              <a:ea typeface="Geneva" pitchFamily="121" charset="-128"/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952DE0-10FF-4D79-BC9C-91DDD6B79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2/20/2018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B74BC-ABAA-424F-846C-2F1FC4774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 Nobrega | Engineering Training &amp; Outreach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DD2E4-B54D-4352-AAF7-1E33D2EE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1475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05B594-12A4-4CCE-8EB0-EA9646B29F1D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00" i="1" dirty="0">
                <a:solidFill>
                  <a:srgbClr val="0070C0"/>
                </a:solidFill>
              </a:rPr>
              <a:t>“Every expert was once a beginner”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													-Helen Hayes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8CB4D6-1BD5-4390-AF11-919B90AB6B0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altLang="en-US"/>
              <a:t>2/20/2018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C6FFD0-A58D-48E3-A50A-BE6CBB1C72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 Nobrega | Engineering Training &amp; Outreach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DEB6A-ACFE-4613-8315-DF0235363B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71519E6-F709-4990-B973-B339820CA70B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154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4D8634-F497-451C-8DF1-DDA0559562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0" r="508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47AC1C-E8FB-4A09-B763-1013AF4C012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0"/>
            <a:ext cx="8675688" cy="6030913"/>
          </a:xfrm>
        </p:spPr>
        <p:txBody>
          <a:bodyPr/>
          <a:lstStyle/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Geneva" pitchFamily="121" charset="-128"/>
                <a:cs typeface="Arial" panose="020B0604020202020204" pitchFamily="34" charset="0"/>
              </a:rPr>
              <a:t>FOR YOU: Professional development and training</a:t>
            </a:r>
          </a:p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Geneva" pitchFamily="121" charset="-128"/>
                <a:cs typeface="Arial" panose="020B0604020202020204" pitchFamily="34" charset="0"/>
              </a:rPr>
              <a:t>FOR YOUR COLLEAGUES: Developing our future workforce</a:t>
            </a:r>
          </a:p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Geneva" pitchFamily="121" charset="-128"/>
                <a:cs typeface="Arial" panose="020B0604020202020204" pitchFamily="34" charset="0"/>
              </a:rPr>
              <a:t>FOR THE COMMUNITY: Education outreach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110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00C074C-2281-44D5-B0E2-E087E9AB2E0A}"/>
              </a:ext>
            </a:extLst>
          </p:cNvPr>
          <p:cNvSpPr/>
          <p:nvPr/>
        </p:nvSpPr>
        <p:spPr>
          <a:xfrm>
            <a:off x="212649" y="1265995"/>
            <a:ext cx="2823628" cy="430419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5B06C42-FBFA-4133-884F-AEA565CE2118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 rotWithShape="1">
          <a:blip r:embed="rId3"/>
          <a:srcRect l="31115" t="24863" r="13844"/>
          <a:stretch/>
        </p:blipFill>
        <p:spPr>
          <a:xfrm>
            <a:off x="3170613" y="876155"/>
            <a:ext cx="5249568" cy="537474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9803F1-B598-45DB-908F-86400D44A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3452" y="1690313"/>
            <a:ext cx="2043563" cy="3879877"/>
          </a:xfrm>
        </p:spPr>
        <p:txBody>
          <a:bodyPr/>
          <a:lstStyle/>
          <a:p>
            <a:r>
              <a:rPr lang="en-US" altLang="en-US" sz="2400" dirty="0">
                <a:latin typeface="Helvetica" panose="020B0604020202020204" pitchFamily="34" charset="0"/>
                <a:ea typeface="Geneva" pitchFamily="121" charset="-128"/>
              </a:rPr>
              <a:t>Onsite and online workshops and seminars, including new on-demand leadership courses, 0.5 - 2.5 hours long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F29F26-3970-4D4A-98E4-9D1345DCB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Engineering Development &amp; Training- </a:t>
            </a:r>
            <a:r>
              <a:rPr lang="en-US" altLang="en-US" sz="2200" dirty="0">
                <a:latin typeface="Helvetica" panose="020B0604020202020204" pitchFamily="34" charset="0"/>
                <a:ea typeface="Geneva" pitchFamily="121" charset="-128"/>
              </a:rPr>
              <a:t>Workshops &amp; Seminars</a:t>
            </a: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http://hr.fnal.gov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0D91AD-F6B6-4463-8D06-C2618DE00EF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altLang="en-US"/>
              <a:t>2/20/2018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CEF5FD-306A-4AED-9AE5-AAF79E0A57B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 Nobrega | Engineering Training &amp; Outreach</a:t>
            </a:r>
            <a:endParaRPr lang="en-US" b="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DD08A-B013-4C7B-9277-F2C724BBC56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1AFBCB-9629-4487-8658-FCC7F72DA46F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8153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00C074C-2281-44D5-B0E2-E087E9AB2E0A}"/>
              </a:ext>
            </a:extLst>
          </p:cNvPr>
          <p:cNvSpPr/>
          <p:nvPr/>
        </p:nvSpPr>
        <p:spPr>
          <a:xfrm>
            <a:off x="228600" y="876155"/>
            <a:ext cx="3968646" cy="52698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9803F1-B598-45DB-908F-86400D44A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9130" y="1189410"/>
            <a:ext cx="3827585" cy="499427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Specialized technical training arranged onsite on request: Vacuum Technology, GD&amp;T, Welding and Brazing (Barb Brooks)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USPAS (US Particle Accelerator School) college-accredited courses. Next session: Michigan State University, June 4-15. uspas.fnal.gov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Other offsite workshops/courses coordinated through your department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F29F26-3970-4D4A-98E4-9D1345DCB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Engineering Development &amp; Training</a:t>
            </a: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http://hr.fnal.gov/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0D91AD-F6B6-4463-8D06-C2618DE00EF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altLang="en-US"/>
              <a:t>2/20/2018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CEF5FD-306A-4AED-9AE5-AAF79E0A57B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 Nobrega | Engineering Training &amp; Outreach</a:t>
            </a:r>
            <a:endParaRPr lang="en-US" b="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DD08A-B013-4C7B-9277-F2C724BBC56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1AFBCB-9629-4487-8658-FCC7F72DA46F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0A8C957-D1E5-448A-A5F9-409297D827BF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 rotWithShape="1">
          <a:blip r:embed="rId3"/>
          <a:srcRect l="31391" r="9419"/>
          <a:stretch/>
        </p:blipFill>
        <p:spPr>
          <a:xfrm>
            <a:off x="4347148" y="1065145"/>
            <a:ext cx="4428161" cy="497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649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Engineering Development &amp; Training</a:t>
            </a: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http://hr.fnal.gov/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42887" y="893086"/>
            <a:ext cx="8672513" cy="53128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Tuition Assistance Program (TAP) currently has 50 employees enrolled.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Changes to TAP, effective 1/1/2018:</a:t>
            </a:r>
          </a:p>
          <a:p>
            <a:pPr lvl="1"/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Paid by centralized lab budget</a:t>
            </a:r>
          </a:p>
          <a:p>
            <a:pPr lvl="1"/>
            <a:r>
              <a:rPr lang="en-US" sz="2000" dirty="0"/>
              <a:t>Approvals for PhD, master’s, and bachelor degrees increased to chief level; associate’s approvals increased to division level.</a:t>
            </a:r>
          </a:p>
          <a:p>
            <a:pPr lvl="1"/>
            <a:r>
              <a:rPr lang="en-US" sz="2000" dirty="0"/>
              <a:t>Yearly maximum for tuition &amp; fees. Book costs not reimbursed.</a:t>
            </a:r>
          </a:p>
          <a:p>
            <a:pPr lvl="2"/>
            <a:r>
              <a:rPr lang="en-US" dirty="0"/>
              <a:t>Bachelor’s: maximum $10,000 yearly </a:t>
            </a:r>
          </a:p>
          <a:p>
            <a:pPr lvl="2"/>
            <a:r>
              <a:rPr lang="en-US" dirty="0"/>
              <a:t>Master’s and PhD: maximum $13,000 yearly </a:t>
            </a:r>
          </a:p>
          <a:p>
            <a:pPr lvl="1"/>
            <a:r>
              <a:rPr lang="en-US" sz="2000" dirty="0"/>
              <a:t>Tuition and fees for associate degrees, certificate programs and individual courses still advanced 100%; books reimbursed 100%.</a:t>
            </a:r>
          </a:p>
          <a:p>
            <a:pPr lvl="1"/>
            <a:r>
              <a:rPr lang="en-US" sz="2000" dirty="0"/>
              <a:t>Employees who terminate employment within one year of completion required to reimburse all tuition and fees from final year of TAP participation.</a:t>
            </a:r>
          </a:p>
          <a:p>
            <a:pPr lvl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t>2/20/2018</a:t>
            </a:r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L Nobrega | Engineering Training &amp; Outreach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5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307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E4C2E0E-E931-4070-99C8-61D55F8366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28600" y="876468"/>
            <a:ext cx="8700851" cy="4726565"/>
          </a:xfrm>
        </p:spPr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DB628-47F5-4010-85EF-D967AF66FD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5621908"/>
            <a:ext cx="8700851" cy="673383"/>
          </a:xfrm>
        </p:spPr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Mentoring program – currently 30 employees enrolled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 (Holly Lett, http://hr.fnal.gov/training/mentoring/)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3C22237-8D8C-4144-A949-AF6704BAC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Engineering Development &amp; Training</a:t>
            </a: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http://hr.fnal.gov/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C39F2-1806-4F9F-A379-3C941D9FA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2/20/2018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23C9E8-5156-41A4-9904-276C228EB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 Nobrega | Engineering Training &amp; Outreach</a:t>
            </a:r>
            <a:endParaRPr lang="en-US" b="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1FE989-4681-47C3-B0A0-7D3C17014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B4-CDBE-4107-9E6E-D38410A9E4B1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5C214883-88C3-4D03-AC16-96C10B1CA0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99" r="2771" b="27888"/>
          <a:stretch/>
        </p:blipFill>
        <p:spPr>
          <a:xfrm>
            <a:off x="328246" y="876468"/>
            <a:ext cx="8480613" cy="461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73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00C074C-2281-44D5-B0E2-E087E9AB2E0A}"/>
              </a:ext>
            </a:extLst>
          </p:cNvPr>
          <p:cNvSpPr/>
          <p:nvPr/>
        </p:nvSpPr>
        <p:spPr>
          <a:xfrm>
            <a:off x="104931" y="854439"/>
            <a:ext cx="4736891" cy="546928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F29F26-3970-4D4A-98E4-9D1345DCB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 dirty="0"/>
              <a:t>Developing our Future Workforce. </a:t>
            </a:r>
            <a:r>
              <a:rPr lang="en-US" altLang="en-US" sz="2000" b="0" dirty="0"/>
              <a:t>Pipeline programs: mentor a student (Mario Lucero, Sandra Charles) http://ed.fnal.gov/interns/programs/</a:t>
            </a:r>
            <a:endParaRPr lang="en-US" sz="2000" b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0D91AD-F6B6-4463-8D06-C2618DE00EF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altLang="en-US"/>
              <a:t>2/20/2018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CEF5FD-306A-4AED-9AE5-AAF79E0A57B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 Nobrega | Engineering Training &amp; Outreach</a:t>
            </a:r>
            <a:endParaRPr lang="en-US" b="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DD08A-B013-4C7B-9277-F2C724BBC56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1AFBCB-9629-4487-8658-FCC7F72DA46F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77411DB-4883-4E63-845E-BBB5B1079993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965492" y="1222534"/>
            <a:ext cx="3766819" cy="4708524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CE5FC31-36C7-4F28-8426-C11FA794D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663316" y="936782"/>
            <a:ext cx="5505138" cy="4994276"/>
          </a:xfrm>
        </p:spPr>
        <p:txBody>
          <a:bodyPr/>
          <a:lstStyle/>
          <a:p>
            <a:pPr lvl="2"/>
            <a:r>
              <a:rPr lang="en-US" altLang="en-US" sz="1800" b="1" dirty="0"/>
              <a:t>TARGET</a:t>
            </a:r>
            <a:r>
              <a:rPr lang="en-US" altLang="en-US" sz="1800" dirty="0"/>
              <a:t> for high school students with aptitude and interest in physics, engineering, math, and computer science</a:t>
            </a:r>
          </a:p>
          <a:p>
            <a:pPr lvl="2"/>
            <a:r>
              <a:rPr lang="en-US" altLang="en-US" sz="1800" b="1" dirty="0"/>
              <a:t>Coop</a:t>
            </a:r>
            <a:r>
              <a:rPr lang="en-US" altLang="en-US" sz="1800" dirty="0"/>
              <a:t> (Cara Brown) </a:t>
            </a:r>
          </a:p>
          <a:p>
            <a:pPr lvl="2"/>
            <a:r>
              <a:rPr lang="en-US" altLang="en-US" sz="1800" b="1" dirty="0"/>
              <a:t>SIST</a:t>
            </a:r>
            <a:r>
              <a:rPr lang="en-US" altLang="en-US" sz="1800" dirty="0"/>
              <a:t> (Summer Internships in Science and Technology) for undergrads studying physics, engineering, math, and computer science</a:t>
            </a:r>
          </a:p>
          <a:p>
            <a:pPr lvl="2"/>
            <a:r>
              <a:rPr lang="en-US" altLang="en-US" sz="1800" b="1" dirty="0"/>
              <a:t>SULI</a:t>
            </a:r>
            <a:r>
              <a:rPr lang="en-US" altLang="en-US" sz="1800" dirty="0"/>
              <a:t> (Science Undergraduate Laboratory Internship) for undergrads in science and engineering</a:t>
            </a:r>
          </a:p>
          <a:p>
            <a:pPr lvl="2"/>
            <a:r>
              <a:rPr lang="en-US" altLang="en-US" sz="1800" b="1" dirty="0"/>
              <a:t>Lee Teng </a:t>
            </a:r>
            <a:r>
              <a:rPr lang="en-US" altLang="en-US" sz="1800" dirty="0"/>
              <a:t>Undergraduate Fellowship in Accelerator Science &amp; Engineering</a:t>
            </a:r>
          </a:p>
          <a:p>
            <a:pPr lvl="2"/>
            <a:r>
              <a:rPr lang="en-US" altLang="en-US" sz="1800" b="1" dirty="0"/>
              <a:t>GEM</a:t>
            </a:r>
            <a:r>
              <a:rPr lang="en-US" altLang="en-US" sz="1800" dirty="0"/>
              <a:t> – summer internships for graduate students in science or engineering</a:t>
            </a:r>
          </a:p>
          <a:p>
            <a:pPr lvl="2"/>
            <a:r>
              <a:rPr lang="en-US" altLang="en-US" sz="1800" b="1" dirty="0"/>
              <a:t>Internships for Italian Students</a:t>
            </a:r>
            <a:r>
              <a:rPr lang="en-US" altLang="en-US" sz="1800" dirty="0"/>
              <a:t> physics &amp; engineering graduate students)</a:t>
            </a:r>
          </a:p>
          <a:p>
            <a:pPr lvl="2"/>
            <a:r>
              <a:rPr lang="en-US" altLang="en-US" sz="1800" b="1" dirty="0" err="1"/>
              <a:t>VetTech</a:t>
            </a:r>
            <a:r>
              <a:rPr lang="en-US" altLang="en-US" sz="1800" dirty="0"/>
              <a:t> – summer internships for technicians who are veterans</a:t>
            </a:r>
          </a:p>
          <a:p>
            <a:pPr lvl="2"/>
            <a:endParaRPr lang="en-US" alt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926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D321969-8989-4101-8C70-09697D2A3B7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0564" t="10676" b="10676"/>
          <a:stretch/>
        </p:blipFill>
        <p:spPr>
          <a:xfrm>
            <a:off x="228600" y="1439056"/>
            <a:ext cx="7181391" cy="473631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CC40378-C26E-4735-BFD2-120198E14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Developing our Future Workforce. </a:t>
            </a:r>
            <a:r>
              <a:rPr lang="en-US" altLang="en-US" b="0" dirty="0"/>
              <a:t>Diversity Outreach (Mario Lucero, Lucy Nobrega)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BF7E4B-45E6-4070-AC8F-5F28B3FB9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2/20/2018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502C7-C93C-428F-BC45-89B1BE30A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 Nobrega | Engineering Training &amp; Outreach</a:t>
            </a:r>
            <a:endParaRPr lang="en-US" b="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7E666B-9D48-4CAA-BD17-9C5B8B05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094B4-CDBE-4107-9E6E-D38410A9E4B1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D4C909-9869-4135-A887-207CF46DF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2157" y="893087"/>
            <a:ext cx="4583243" cy="3437432"/>
          </a:xfrm>
          <a:prstGeom prst="rect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21932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00C074C-2281-44D5-B0E2-E087E9AB2E0A}"/>
              </a:ext>
            </a:extLst>
          </p:cNvPr>
          <p:cNvSpPr/>
          <p:nvPr/>
        </p:nvSpPr>
        <p:spPr>
          <a:xfrm>
            <a:off x="806451" y="5201587"/>
            <a:ext cx="7620756" cy="102776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F29F26-3970-4D4A-98E4-9D1345DCB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Education Outreach. </a:t>
            </a:r>
            <a:r>
              <a:rPr lang="en-US" altLang="en-US" sz="2000" b="0" dirty="0">
                <a:latin typeface="Helvetica" panose="020B0604020202020204" pitchFamily="34" charset="0"/>
                <a:ea typeface="Geneva" pitchFamily="121" charset="-128"/>
              </a:rPr>
              <a:t>K-12  &amp; public outreach through Education Office</a:t>
            </a:r>
            <a:br>
              <a:rPr lang="en-US" altLang="en-US" sz="2000" b="0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sz="2000" b="0" dirty="0">
                <a:latin typeface="Helvetica" panose="020B0604020202020204" pitchFamily="34" charset="0"/>
                <a:ea typeface="Geneva" pitchFamily="121" charset="-128"/>
              </a:rPr>
              <a:t> http://ed.fnal.gov/home/volunteer.shtml</a:t>
            </a:r>
            <a:endParaRPr lang="en-US" sz="2000" b="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0D91AD-F6B6-4463-8D06-C2618DE00EF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altLang="en-US"/>
              <a:t>2/20/2018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CEF5FD-306A-4AED-9AE5-AAF79E0A57B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 Nobrega | Engineering Training &amp; Outreach</a:t>
            </a:r>
            <a:endParaRPr lang="en-US" b="1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DD08A-B013-4C7B-9277-F2C724BBC56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71AFBCB-9629-4487-8658-FCC7F72DA46F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70AF487-6CAD-477B-B4DD-F6E647DE8098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6232" b="8142"/>
          <a:stretch/>
        </p:blipFill>
        <p:spPr>
          <a:xfrm>
            <a:off x="806451" y="831974"/>
            <a:ext cx="7620756" cy="432242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A782C59-87E5-437F-9A4E-258151564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9207" y="5223764"/>
            <a:ext cx="8139659" cy="1027760"/>
          </a:xfrm>
        </p:spPr>
        <p:txBody>
          <a:bodyPr/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STEM Career Expo (every April at Fermilab)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Family Open House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Helvetica" panose="020B0604020202020204" pitchFamily="34" charset="0"/>
                <a:ea typeface="Geneva" pitchFamily="121" charset="-128"/>
              </a:rPr>
              <a:t>Local STEM (Science, Technology, Engineering, &amp; Math) events</a:t>
            </a:r>
          </a:p>
        </p:txBody>
      </p:sp>
    </p:spTree>
    <p:extLst>
      <p:ext uri="{BB962C8B-B14F-4D97-AF65-F5344CB8AC3E}">
        <p14:creationId xmlns:p14="http://schemas.microsoft.com/office/powerpoint/2010/main" val="3933534760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459</TotalTime>
  <Words>1139</Words>
  <Application>Microsoft Office PowerPoint</Application>
  <PresentationFormat>On-screen Show (4:3)</PresentationFormat>
  <Paragraphs>138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MS PGothic</vt:lpstr>
      <vt:lpstr>MS PGothic</vt:lpstr>
      <vt:lpstr>Arial</vt:lpstr>
      <vt:lpstr>Calibri</vt:lpstr>
      <vt:lpstr>Calibri Light</vt:lpstr>
      <vt:lpstr>Geneva</vt:lpstr>
      <vt:lpstr>Helvetica</vt:lpstr>
      <vt:lpstr>FNAL_TemplateMac_060514</vt:lpstr>
      <vt:lpstr>Fermilab: Footer Only</vt:lpstr>
      <vt:lpstr>1_Custom Design</vt:lpstr>
      <vt:lpstr>Custom Design</vt:lpstr>
      <vt:lpstr>Engineering Training &amp; Outreach</vt:lpstr>
      <vt:lpstr>PowerPoint Presentation</vt:lpstr>
      <vt:lpstr>Engineering Development &amp; Training- Workshops &amp; Seminars http://hr.fnal.gov</vt:lpstr>
      <vt:lpstr>Engineering Development &amp; Training http://hr.fnal.gov/</vt:lpstr>
      <vt:lpstr>Engineering Development &amp; Training http://hr.fnal.gov/</vt:lpstr>
      <vt:lpstr>Engineering Development &amp; Training http://hr.fnal.gov/</vt:lpstr>
      <vt:lpstr>Developing our Future Workforce. Pipeline programs: mentor a student (Mario Lucero, Sandra Charles) http://ed.fnal.gov/interns/programs/</vt:lpstr>
      <vt:lpstr>Developing our Future Workforce. Diversity Outreach (Mario Lucero, Lucy Nobrega)</vt:lpstr>
      <vt:lpstr>Education Outreach. K-12  &amp; public outreach through Education Office  http://ed.fnal.gov/home/volunteer.shtml</vt:lpstr>
      <vt:lpstr>Education Outreach. K-12  &amp; public outreach through Education Office  http://ed.fnal.gov/home/volunteer.shtml</vt:lpstr>
      <vt:lpstr>PowerPoint Presentation</vt:lpstr>
      <vt:lpstr>Education Outreach. K-12  &amp; public outreach through Education Office  http://ed.fnal.gov/home/volunteer.shtml</vt:lpstr>
      <vt:lpstr>Summary - Links and Contacts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— one line or two lines</dc:title>
  <dc:creator>Lucy E. Nobrega x6837 11998N</dc:creator>
  <cp:lastModifiedBy>Lucy E. Nobrega x6837 11998N</cp:lastModifiedBy>
  <cp:revision>50</cp:revision>
  <cp:lastPrinted>2014-01-20T19:40:21Z</cp:lastPrinted>
  <dcterms:created xsi:type="dcterms:W3CDTF">2018-02-19T01:42:17Z</dcterms:created>
  <dcterms:modified xsi:type="dcterms:W3CDTF">2018-02-20T04:00:01Z</dcterms:modified>
</cp:coreProperties>
</file>