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16"/>
  </p:notesMasterIdLst>
  <p:handoutMasterIdLst>
    <p:handoutMasterId r:id="rId17"/>
  </p:handoutMasterIdLst>
  <p:sldIdLst>
    <p:sldId id="294" r:id="rId2"/>
    <p:sldId id="307" r:id="rId3"/>
    <p:sldId id="296" r:id="rId4"/>
    <p:sldId id="308" r:id="rId5"/>
    <p:sldId id="310" r:id="rId6"/>
    <p:sldId id="298" r:id="rId7"/>
    <p:sldId id="300" r:id="rId8"/>
    <p:sldId id="299" r:id="rId9"/>
    <p:sldId id="306" r:id="rId10"/>
    <p:sldId id="301" r:id="rId11"/>
    <p:sldId id="302" r:id="rId12"/>
    <p:sldId id="303" r:id="rId13"/>
    <p:sldId id="305" r:id="rId14"/>
    <p:sldId id="309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434" autoAdjust="0"/>
  </p:normalViewPr>
  <p:slideViewPr>
    <p:cSldViewPr snapToGrid="0" snapToObjects="1" showGuides="1">
      <p:cViewPr varScale="1">
        <p:scale>
          <a:sx n="83" d="100"/>
          <a:sy n="83" d="100"/>
        </p:scale>
        <p:origin x="677" y="67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8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5/15/2017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5/15/2017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5/15/2017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5/15/2017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5/15/2017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5/15/2017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5/15/2017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2" cy="1631233"/>
          </a:xfrm>
        </p:spPr>
        <p:txBody>
          <a:bodyPr/>
          <a:lstStyle/>
          <a:p>
            <a:r>
              <a:rPr lang="en-US" dirty="0"/>
              <a:t>Derek Plant	, </a:t>
            </a:r>
            <a:r>
              <a:rPr lang="en-US" u="sng" dirty="0"/>
              <a:t>dkplant@fnal.gov</a:t>
            </a:r>
          </a:p>
          <a:p>
            <a:r>
              <a:rPr lang="en-US" dirty="0"/>
              <a:t>Fermi National Accelerator Laboratory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Ghost Train Generator, “Instant Flagman”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/>
              <a:t>Uses High Power magnets</a:t>
            </a:r>
          </a:p>
          <a:p>
            <a:pPr lvl="1"/>
            <a:r>
              <a:rPr lang="en-US" dirty="0" err="1"/>
              <a:t>NdFeB</a:t>
            </a:r>
            <a:r>
              <a:rPr lang="en-US" dirty="0"/>
              <a:t>, Grade N42, </a:t>
            </a:r>
            <a:r>
              <a:rPr lang="en-US" altLang="en-US" dirty="0"/>
              <a:t>encapsulated in copper</a:t>
            </a:r>
          </a:p>
          <a:p>
            <a:pPr lvl="1"/>
            <a:r>
              <a:rPr lang="en-US" altLang="en-US" dirty="0"/>
              <a:t>13.2 </a:t>
            </a:r>
            <a:r>
              <a:rPr lang="en-US" altLang="en-US" dirty="0" err="1"/>
              <a:t>kGauss</a:t>
            </a:r>
            <a:endParaRPr lang="en-US" altLang="en-US" dirty="0"/>
          </a:p>
          <a:p>
            <a:pPr lvl="1"/>
            <a:r>
              <a:rPr lang="en-US" altLang="en-US" sz="2400" dirty="0"/>
              <a:t>Large surface area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What are the benefits?</a:t>
            </a:r>
          </a:p>
          <a:p>
            <a:pPr lvl="1"/>
            <a:r>
              <a:rPr lang="en-US" altLang="en-US" sz="2400" dirty="0"/>
              <a:t>Reliable, secure connection to the track</a:t>
            </a:r>
          </a:p>
          <a:p>
            <a:pPr lvl="1"/>
            <a:r>
              <a:rPr lang="en-US" altLang="en-US" sz="2400" dirty="0"/>
              <a:t>Ideal for high traffic, high speed rail crossings where these types of collisions typically occur</a:t>
            </a:r>
            <a:endParaRPr lang="en-US" altLang="en-US" dirty="0"/>
          </a:p>
          <a:p>
            <a:pPr lvl="1"/>
            <a:r>
              <a:rPr lang="en-US" altLang="en-US" sz="2400" dirty="0"/>
              <a:t>Quick deployment</a:t>
            </a:r>
          </a:p>
          <a:p>
            <a:pPr lvl="1"/>
            <a:endParaRPr lang="en-US" altLang="en-US" sz="2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4313" y="307023"/>
            <a:ext cx="8686800" cy="427877"/>
          </a:xfrm>
        </p:spPr>
        <p:txBody>
          <a:bodyPr/>
          <a:lstStyle/>
          <a:p>
            <a:r>
              <a:rPr lang="en-US" dirty="0"/>
              <a:t>Deploying the Device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dirty="0"/>
          </a:p>
          <a:p>
            <a:r>
              <a:rPr lang="en-US" dirty="0"/>
              <a:t>Potential Customers</a:t>
            </a:r>
          </a:p>
          <a:p>
            <a:pPr lvl="1"/>
            <a:r>
              <a:rPr lang="en-US" dirty="0"/>
              <a:t>Heavy commercial vehicles</a:t>
            </a:r>
          </a:p>
          <a:p>
            <a:pPr lvl="1"/>
            <a:r>
              <a:rPr lang="en-US" dirty="0"/>
              <a:t>Emergency or first response vehicles</a:t>
            </a:r>
          </a:p>
          <a:p>
            <a:pPr lvl="1"/>
            <a:r>
              <a:rPr lang="en-US" dirty="0"/>
              <a:t>School buses, charter buses, stretch limousines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r>
              <a:rPr lang="en-US" dirty="0"/>
              <a:t>According to Federal Motor Carriage Safety Administration:</a:t>
            </a:r>
          </a:p>
          <a:p>
            <a:pPr marL="0" indent="0">
              <a:buNone/>
            </a:pPr>
            <a:r>
              <a:rPr lang="en-US" dirty="0"/>
              <a:t> 	10 million trucks </a:t>
            </a:r>
          </a:p>
          <a:p>
            <a:pPr marL="457200" lvl="1" indent="0">
              <a:buNone/>
            </a:pPr>
            <a:endParaRPr lang="en-US" altLang="en-US" sz="2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4313" y="307023"/>
            <a:ext cx="8686800" cy="427877"/>
          </a:xfrm>
        </p:spPr>
        <p:txBody>
          <a:bodyPr/>
          <a:lstStyle/>
          <a:p>
            <a:r>
              <a:rPr lang="en-US" dirty="0"/>
              <a:t>Market Size/Impact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5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dirty="0"/>
          </a:p>
          <a:p>
            <a:r>
              <a:rPr lang="en-US" altLang="ja-JP" dirty="0"/>
              <a:t>Device works very well; tested at Railway Museum in Union, Illinois</a:t>
            </a:r>
          </a:p>
          <a:p>
            <a:endParaRPr lang="en-US" altLang="ja-JP" dirty="0"/>
          </a:p>
          <a:p>
            <a:r>
              <a:rPr lang="en-US" altLang="ja-JP" dirty="0"/>
              <a:t>Easy to manufacture and nearly ready for market</a:t>
            </a:r>
          </a:p>
          <a:p>
            <a:pPr lvl="1"/>
            <a:r>
              <a:rPr lang="en-US" altLang="ja-JP" dirty="0"/>
              <a:t>More testing to understand any technical limitations, e.g. at the Federal Railway Administration (FRA) test facility in Pueblo, CO</a:t>
            </a:r>
          </a:p>
          <a:p>
            <a:pPr lvl="1"/>
            <a:r>
              <a:rPr lang="en-US" altLang="ja-JP" dirty="0"/>
              <a:t>Understanding the regulatory environment</a:t>
            </a:r>
          </a:p>
          <a:p>
            <a:pPr lvl="1"/>
            <a:endParaRPr lang="en-US" altLang="ja-JP" dirty="0"/>
          </a:p>
          <a:p>
            <a:r>
              <a:rPr lang="en-US" dirty="0"/>
              <a:t>We are seeking Licensing Partners</a:t>
            </a:r>
          </a:p>
          <a:p>
            <a:pPr lvl="1"/>
            <a:r>
              <a:rPr lang="en-US" dirty="0"/>
              <a:t>Patent pending</a:t>
            </a:r>
          </a:p>
          <a:p>
            <a:pPr marL="457200" lvl="1" indent="0">
              <a:buNone/>
            </a:pPr>
            <a:endParaRPr lang="en-US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4313" y="307023"/>
            <a:ext cx="8686800" cy="427877"/>
          </a:xfrm>
        </p:spPr>
        <p:txBody>
          <a:bodyPr/>
          <a:lstStyle/>
          <a:p>
            <a:r>
              <a:rPr lang="en-US" dirty="0"/>
              <a:t>Where are we now?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523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9419" y="37973"/>
            <a:ext cx="8686800" cy="964334"/>
          </a:xfrm>
        </p:spPr>
        <p:txBody>
          <a:bodyPr/>
          <a:lstStyle/>
          <a:p>
            <a:r>
              <a:rPr lang="en-US" dirty="0"/>
              <a:t>Testing at the Illinois Railway Museum</a:t>
            </a:r>
            <a:br>
              <a:rPr lang="en-US" dirty="0"/>
            </a:br>
            <a:r>
              <a:rPr lang="en-US" dirty="0"/>
              <a:t>(with permission)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11" y="1310669"/>
            <a:ext cx="6576441" cy="48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63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1510145"/>
            <a:ext cx="8686800" cy="40732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JUST DO IT. Call the OPTT. What can you lose?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It does not have to be complicated or impressive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There are incentives, and opportunity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Does your colleague have an idea? Help them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Bridge the gap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75060"/>
          </a:xfrm>
        </p:spPr>
        <p:txBody>
          <a:bodyPr/>
          <a:lstStyle/>
          <a:p>
            <a:r>
              <a:rPr lang="en-US" sz="4400" dirty="0"/>
              <a:t>Do you have an idea?</a:t>
            </a:r>
          </a:p>
        </p:txBody>
      </p:sp>
    </p:spTree>
    <p:extLst>
      <p:ext uri="{BB962C8B-B14F-4D97-AF65-F5344CB8AC3E}">
        <p14:creationId xmlns:p14="http://schemas.microsoft.com/office/powerpoint/2010/main" val="3164025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6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 freight train can weigh 20,000 tons, and travel 70 MPH. </a:t>
            </a:r>
            <a:r>
              <a:rPr lang="en-US"/>
              <a:t>Same mass as </a:t>
            </a:r>
            <a:r>
              <a:rPr lang="en-US" dirty="0"/>
              <a:t>4 CDF detectors!</a:t>
            </a:r>
          </a:p>
          <a:p>
            <a:r>
              <a:rPr lang="en-US" dirty="0"/>
              <a:t> Stable, flexible and adequately drained substrate is absolutely essential, therefore the rails are elevated wherever possible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Railroad beds are elevated for a reason</a:t>
            </a:r>
          </a:p>
        </p:txBody>
      </p:sp>
    </p:spTree>
    <p:extLst>
      <p:ext uri="{BB962C8B-B14F-4D97-AF65-F5344CB8AC3E}">
        <p14:creationId xmlns:p14="http://schemas.microsoft.com/office/powerpoint/2010/main" val="1859092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example of a “high centered” vehicle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1547812"/>
            <a:ext cx="905827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41" y="718271"/>
            <a:ext cx="4776693" cy="454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41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6" b="2126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This also adds an area for human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 trailers also have poor ground clearance</a:t>
            </a:r>
          </a:p>
        </p:txBody>
      </p:sp>
    </p:spTree>
    <p:extLst>
      <p:ext uri="{BB962C8B-B14F-4D97-AF65-F5344CB8AC3E}">
        <p14:creationId xmlns:p14="http://schemas.microsoft.com/office/powerpoint/2010/main" val="936127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Click to add caption text [16pt Bold]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737462"/>
          </a:xfrm>
        </p:spPr>
        <p:txBody>
          <a:bodyPr/>
          <a:lstStyle/>
          <a:p>
            <a:r>
              <a:rPr lang="en-US" dirty="0"/>
              <a:t>There are at least 4 people in the response chain. There is no data set. 10 to 15 minutes is common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578"/>
            <a:ext cx="9144001" cy="472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669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/>
              <a:t>Railroad traffic control systems use the rails and train wheels ELECTRICALLY, to keep track of a train’s location, and to keep trains from colliding (Low voltage)</a:t>
            </a:r>
          </a:p>
          <a:p>
            <a:r>
              <a:rPr lang="en-US" altLang="en-US" dirty="0"/>
              <a:t>Basically, a train on the track “shorts” the DC track circuit, forcing red lights at a distance from the train</a:t>
            </a:r>
          </a:p>
          <a:p>
            <a:r>
              <a:rPr lang="en-US" altLang="en-US" dirty="0"/>
              <a:t>The Ghost Train Generator also forces the existing signal system to change to red condition, alerting oncoming trains to a blocked track</a:t>
            </a:r>
          </a:p>
          <a:p>
            <a:r>
              <a:rPr lang="en-US" altLang="en-US" dirty="0"/>
              <a:t>Almost like having a person instantly waving a red flag  several miles down the track</a:t>
            </a:r>
          </a:p>
          <a:p>
            <a:r>
              <a:rPr lang="en-US" altLang="en-US" dirty="0"/>
              <a:t> Eliminates the 15 minute blind spot </a:t>
            </a:r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4313" y="307023"/>
            <a:ext cx="8686800" cy="427877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43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609" y="994150"/>
            <a:ext cx="6703981" cy="44168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29419" y="5701694"/>
            <a:ext cx="8686800" cy="1091259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2000" dirty="0"/>
              <a:t>5 </a:t>
            </a:r>
            <a:r>
              <a:rPr lang="en-US" altLang="en-US" sz="2000" dirty="0" err="1"/>
              <a:t>lb</a:t>
            </a:r>
            <a:r>
              <a:rPr lang="en-US" altLang="en-US" sz="2000" dirty="0"/>
              <a:t>, 14” long: </a:t>
            </a:r>
          </a:p>
          <a:p>
            <a:pPr>
              <a:spcBef>
                <a:spcPct val="0"/>
              </a:spcBef>
            </a:pPr>
            <a:r>
              <a:rPr lang="en-US" altLang="en-US" sz="2000" dirty="0"/>
              <a:t>similar to average kitchen/home fire extinguisher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Device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155802" y="2420938"/>
            <a:ext cx="1162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rail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cross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section</a:t>
            </a:r>
          </a:p>
        </p:txBody>
      </p:sp>
      <p:cxnSp>
        <p:nvCxnSpPr>
          <p:cNvPr id="11" name="Straight Arrow Connector 12"/>
          <p:cNvCxnSpPr>
            <a:cxnSpLocks noChangeShapeType="1"/>
            <a:stCxn id="10" idx="3"/>
          </p:cNvCxnSpPr>
          <p:nvPr/>
        </p:nvCxnSpPr>
        <p:spPr bwMode="auto">
          <a:xfrm>
            <a:off x="1317852" y="3021013"/>
            <a:ext cx="1272948" cy="914596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4800599" y="1039150"/>
            <a:ext cx="168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Ghost train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Generator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device</a:t>
            </a:r>
          </a:p>
        </p:txBody>
      </p:sp>
      <p:cxnSp>
        <p:nvCxnSpPr>
          <p:cNvPr id="13" name="Straight Arrow Connector 33"/>
          <p:cNvCxnSpPr>
            <a:cxnSpLocks noChangeShapeType="1"/>
          </p:cNvCxnSpPr>
          <p:nvPr/>
        </p:nvCxnSpPr>
        <p:spPr bwMode="auto">
          <a:xfrm>
            <a:off x="5897592" y="2324100"/>
            <a:ext cx="685800" cy="1143000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38"/>
          <p:cNvCxnSpPr>
            <a:cxnSpLocks noChangeShapeType="1"/>
          </p:cNvCxnSpPr>
          <p:nvPr/>
        </p:nvCxnSpPr>
        <p:spPr bwMode="auto">
          <a:xfrm flipH="1">
            <a:off x="3657600" y="1449238"/>
            <a:ext cx="998982" cy="7900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61008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486" y="1085839"/>
            <a:ext cx="7022592" cy="468172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2486" y="349193"/>
            <a:ext cx="7155180" cy="427877"/>
          </a:xfrm>
        </p:spPr>
        <p:txBody>
          <a:bodyPr/>
          <a:lstStyle/>
          <a:p>
            <a:r>
              <a:rPr lang="en-US" dirty="0"/>
              <a:t>Wayside Block Signal (East Gate)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9781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D4862601-7E52-4983-9EE3-9A041742D7EE}" vid="{1219B8F2-C52D-42EB-9A2E-82B60DFE3F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264</TotalTime>
  <Words>456</Words>
  <Application>Microsoft Office PowerPoint</Application>
  <PresentationFormat>On-screen Show (4:3)</PresentationFormat>
  <Paragraphs>84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ＭＳ Ｐゴシック</vt:lpstr>
      <vt:lpstr>ＭＳ Ｐゴシック</vt:lpstr>
      <vt:lpstr>Arial</vt:lpstr>
      <vt:lpstr>Calibri</vt:lpstr>
      <vt:lpstr>Geneva</vt:lpstr>
      <vt:lpstr>Helvetica</vt:lpstr>
      <vt:lpstr>Fermilab_PPT_090815</vt:lpstr>
      <vt:lpstr>PowerPoint Presentation</vt:lpstr>
      <vt:lpstr>Railroad beds are elevated for a reason</vt:lpstr>
      <vt:lpstr>Perfect example of a “high centered” vehicle</vt:lpstr>
      <vt:lpstr>PowerPoint Presentation</vt:lpstr>
      <vt:lpstr>Box trailers also have poor ground clearance</vt:lpstr>
      <vt:lpstr>There are at least 4 people in the response chain. There is no data set. 10 to 15 minutes is common</vt:lpstr>
      <vt:lpstr>How It Works</vt:lpstr>
      <vt:lpstr>The Device</vt:lpstr>
      <vt:lpstr>Wayside Block Signal (East Gate)</vt:lpstr>
      <vt:lpstr>Deploying the Device</vt:lpstr>
      <vt:lpstr>Market Size/Impact</vt:lpstr>
      <vt:lpstr>Where are we now?</vt:lpstr>
      <vt:lpstr>Testing at the Illinois Railway Museum (with permission)</vt:lpstr>
      <vt:lpstr>Do you have an idea?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robyn madrak plant</dc:creator>
  <cp:lastModifiedBy>Cheryl Keaty</cp:lastModifiedBy>
  <cp:revision>32</cp:revision>
  <cp:lastPrinted>2014-01-20T19:40:21Z</cp:lastPrinted>
  <dcterms:created xsi:type="dcterms:W3CDTF">2017-05-10T01:42:26Z</dcterms:created>
  <dcterms:modified xsi:type="dcterms:W3CDTF">2018-02-19T20:19:53Z</dcterms:modified>
</cp:coreProperties>
</file>