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Lst>
  <p:notesMasterIdLst>
    <p:notesMasterId r:id="rId16"/>
  </p:notesMasterIdLst>
  <p:handoutMasterIdLst>
    <p:handoutMasterId r:id="rId17"/>
  </p:handoutMasterIdLst>
  <p:sldIdLst>
    <p:sldId id="324" r:id="rId3"/>
    <p:sldId id="337" r:id="rId4"/>
    <p:sldId id="338" r:id="rId5"/>
    <p:sldId id="339" r:id="rId6"/>
    <p:sldId id="340" r:id="rId7"/>
    <p:sldId id="329" r:id="rId8"/>
    <p:sldId id="330" r:id="rId9"/>
    <p:sldId id="332" r:id="rId10"/>
    <p:sldId id="333" r:id="rId11"/>
    <p:sldId id="334" r:id="rId12"/>
    <p:sldId id="335" r:id="rId13"/>
    <p:sldId id="336" r:id="rId14"/>
    <p:sldId id="326" r:id="rId15"/>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5pPr>
    <a:lvl6pPr marL="2286000" algn="l" defTabSz="914400" rtl="0" eaLnBrk="1" latinLnBrk="0" hangingPunct="1">
      <a:defRPr sz="2400" kern="1200">
        <a:solidFill>
          <a:schemeClr val="tx1"/>
        </a:solidFill>
        <a:latin typeface="Calibri" pitchFamily="34" charset="0"/>
        <a:ea typeface="MS PGothic" pitchFamily="34" charset="-128"/>
        <a:cs typeface="+mn-cs"/>
      </a:defRPr>
    </a:lvl6pPr>
    <a:lvl7pPr marL="2743200" algn="l" defTabSz="914400" rtl="0" eaLnBrk="1" latinLnBrk="0" hangingPunct="1">
      <a:defRPr sz="2400" kern="1200">
        <a:solidFill>
          <a:schemeClr val="tx1"/>
        </a:solidFill>
        <a:latin typeface="Calibri" pitchFamily="34" charset="0"/>
        <a:ea typeface="MS PGothic" pitchFamily="34" charset="-128"/>
        <a:cs typeface="+mn-cs"/>
      </a:defRPr>
    </a:lvl7pPr>
    <a:lvl8pPr marL="3200400" algn="l" defTabSz="914400" rtl="0" eaLnBrk="1" latinLnBrk="0" hangingPunct="1">
      <a:defRPr sz="2400" kern="1200">
        <a:solidFill>
          <a:schemeClr val="tx1"/>
        </a:solidFill>
        <a:latin typeface="Calibri" pitchFamily="34" charset="0"/>
        <a:ea typeface="MS PGothic" pitchFamily="34" charset="-128"/>
        <a:cs typeface="+mn-cs"/>
      </a:defRPr>
    </a:lvl8pPr>
    <a:lvl9pPr marL="3657600" algn="l" defTabSz="914400" rtl="0" eaLnBrk="1" latinLnBrk="0" hangingPunct="1">
      <a:defRPr sz="2400"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A7A8AA"/>
    <a:srgbClr val="000000"/>
    <a:srgbClr val="170296"/>
    <a:srgbClr val="404040"/>
    <a:srgbClr val="505050"/>
    <a:srgbClr val="004C97"/>
    <a:srgbClr val="63666A"/>
    <a:srgbClr val="003087"/>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39"/>
    <p:restoredTop sz="80373" autoAdjust="0"/>
  </p:normalViewPr>
  <p:slideViewPr>
    <p:cSldViewPr snapToGrid="0" snapToObjects="1">
      <p:cViewPr varScale="1">
        <p:scale>
          <a:sx n="74" d="100"/>
          <a:sy n="74" d="100"/>
        </p:scale>
        <p:origin x="989" y="62"/>
      </p:cViewPr>
      <p:guideLst>
        <p:guide orient="horz" pos="2160"/>
        <p:guide pos="2880"/>
      </p:guideLst>
    </p:cSldViewPr>
  </p:slideViewPr>
  <p:notesTextViewPr>
    <p:cViewPr>
      <p:scale>
        <a:sx n="1" d="1"/>
        <a:sy n="1" d="1"/>
      </p:scale>
      <p:origin x="0" y="0"/>
    </p:cViewPr>
  </p:notesTextViewPr>
  <p:sorterViewPr>
    <p:cViewPr>
      <p:scale>
        <a:sx n="100" d="100"/>
        <a:sy n="100" d="100"/>
      </p:scale>
      <p:origin x="0" y="4464"/>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itchFamily="124" charset="0"/>
              </a:defRPr>
            </a:lvl1pPr>
          </a:lstStyle>
          <a:p>
            <a:fld id="{1E6434C9-0E08-42C5-B404-C558E18FB4E2}" type="datetimeFigureOut">
              <a:rPr lang="en-US" altLang="en-US"/>
              <a:pPr/>
              <a:t>2/18/2018</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itchFamily="124" charset="0"/>
              </a:defRPr>
            </a:lvl1pPr>
          </a:lstStyle>
          <a:p>
            <a:fld id="{DE4E50AE-7BCE-416F-89F1-79D7CF666D02}" type="slidenum">
              <a:rPr lang="en-US" altLang="en-US"/>
              <a:pPr/>
              <a:t>‹#›</a:t>
            </a:fld>
            <a:endParaRPr lang="en-US" altLang="en-US"/>
          </a:p>
        </p:txBody>
      </p:sp>
    </p:spTree>
    <p:extLst>
      <p:ext uri="{BB962C8B-B14F-4D97-AF65-F5344CB8AC3E}">
        <p14:creationId xmlns:p14="http://schemas.microsoft.com/office/powerpoint/2010/main" val="17025415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itchFamily="124" charset="0"/>
              </a:defRPr>
            </a:lvl1pPr>
          </a:lstStyle>
          <a:p>
            <a:fld id="{6CE535BE-76DD-4179-B7AC-2E8603DE13D9}" type="datetimeFigureOut">
              <a:rPr lang="en-US" altLang="en-US"/>
              <a:pPr/>
              <a:t>2/18/2018</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itchFamily="124" charset="0"/>
              </a:defRPr>
            </a:lvl1pPr>
          </a:lstStyle>
          <a:p>
            <a:fld id="{1B4E76A7-28E5-4F1E-8CA1-DF481970BA05}" type="slidenum">
              <a:rPr lang="en-US" altLang="en-US"/>
              <a:pPr/>
              <a:t>‹#›</a:t>
            </a:fld>
            <a:endParaRPr lang="en-US" altLang="en-US"/>
          </a:p>
        </p:txBody>
      </p:sp>
    </p:spTree>
    <p:extLst>
      <p:ext uri="{BB962C8B-B14F-4D97-AF65-F5344CB8AC3E}">
        <p14:creationId xmlns:p14="http://schemas.microsoft.com/office/powerpoint/2010/main" val="421982687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35013" indent="-282575">
              <a:defRPr>
                <a:solidFill>
                  <a:schemeClr val="tx1"/>
                </a:solidFill>
                <a:latin typeface="Palatino Linotype" pitchFamily="18" charset="0"/>
              </a:defRPr>
            </a:lvl2pPr>
            <a:lvl3pPr marL="1130300" indent="-225425">
              <a:defRPr>
                <a:solidFill>
                  <a:schemeClr val="tx1"/>
                </a:solidFill>
                <a:latin typeface="Palatino Linotype" pitchFamily="18" charset="0"/>
              </a:defRPr>
            </a:lvl3pPr>
            <a:lvl4pPr marL="1582738" indent="-225425">
              <a:defRPr>
                <a:solidFill>
                  <a:schemeClr val="tx1"/>
                </a:solidFill>
                <a:latin typeface="Palatino Linotype" pitchFamily="18" charset="0"/>
              </a:defRPr>
            </a:lvl4pPr>
            <a:lvl5pPr marL="2035175" indent="-225425">
              <a:defRPr>
                <a:solidFill>
                  <a:schemeClr val="tx1"/>
                </a:solidFill>
                <a:latin typeface="Palatino Linotype" pitchFamily="18" charset="0"/>
              </a:defRPr>
            </a:lvl5pPr>
            <a:lvl6pPr marL="2492375" indent="-225425" fontAlgn="base">
              <a:spcBef>
                <a:spcPct val="0"/>
              </a:spcBef>
              <a:spcAft>
                <a:spcPct val="0"/>
              </a:spcAft>
              <a:defRPr>
                <a:solidFill>
                  <a:schemeClr val="tx1"/>
                </a:solidFill>
                <a:latin typeface="Palatino Linotype" pitchFamily="18" charset="0"/>
              </a:defRPr>
            </a:lvl6pPr>
            <a:lvl7pPr marL="2949575" indent="-225425" fontAlgn="base">
              <a:spcBef>
                <a:spcPct val="0"/>
              </a:spcBef>
              <a:spcAft>
                <a:spcPct val="0"/>
              </a:spcAft>
              <a:defRPr>
                <a:solidFill>
                  <a:schemeClr val="tx1"/>
                </a:solidFill>
                <a:latin typeface="Palatino Linotype" pitchFamily="18" charset="0"/>
              </a:defRPr>
            </a:lvl7pPr>
            <a:lvl8pPr marL="3406775" indent="-225425" fontAlgn="base">
              <a:spcBef>
                <a:spcPct val="0"/>
              </a:spcBef>
              <a:spcAft>
                <a:spcPct val="0"/>
              </a:spcAft>
              <a:defRPr>
                <a:solidFill>
                  <a:schemeClr val="tx1"/>
                </a:solidFill>
                <a:latin typeface="Palatino Linotype" pitchFamily="18" charset="0"/>
              </a:defRPr>
            </a:lvl8pPr>
            <a:lvl9pPr marL="3863975" indent="-225425"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defRPr/>
            </a:pPr>
            <a:fld id="{FD8F564D-55A3-4466-BD44-F16EE4E09AEB}" type="slidenum">
              <a:rPr lang="en-US" altLang="en-US" smtClean="0">
                <a:latin typeface="Times New Roman" pitchFamily="18" charset="0"/>
              </a:rPr>
              <a:pPr fontAlgn="base">
                <a:spcBef>
                  <a:spcPct val="0"/>
                </a:spcBef>
                <a:spcAft>
                  <a:spcPct val="0"/>
                </a:spcAft>
                <a:defRPr/>
              </a:pPr>
              <a:t>1</a:t>
            </a:fld>
            <a:endParaRPr lang="en-US" altLang="en-US">
              <a:latin typeface="Times New Roman" pitchFamily="18" charset="0"/>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602548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FB242A-DF67-43D0-8CC3-8806805DCC09}" type="slidenum">
              <a:rPr lang="en-US" altLang="en-US" smtClean="0"/>
              <a:pPr/>
              <a:t>10</a:t>
            </a:fld>
            <a:endParaRPr lang="en-US" altLang="en-US"/>
          </a:p>
        </p:txBody>
      </p:sp>
    </p:spTree>
    <p:extLst>
      <p:ext uri="{BB962C8B-B14F-4D97-AF65-F5344CB8AC3E}">
        <p14:creationId xmlns:p14="http://schemas.microsoft.com/office/powerpoint/2010/main" val="768570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FB242A-DF67-43D0-8CC3-8806805DCC09}" type="slidenum">
              <a:rPr lang="en-US" altLang="en-US" smtClean="0"/>
              <a:pPr/>
              <a:t>11</a:t>
            </a:fld>
            <a:endParaRPr lang="en-US" altLang="en-US"/>
          </a:p>
        </p:txBody>
      </p:sp>
    </p:spTree>
    <p:extLst>
      <p:ext uri="{BB962C8B-B14F-4D97-AF65-F5344CB8AC3E}">
        <p14:creationId xmlns:p14="http://schemas.microsoft.com/office/powerpoint/2010/main" val="1792753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FB242A-DF67-43D0-8CC3-8806805DCC09}" type="slidenum">
              <a:rPr lang="en-US" altLang="en-US" smtClean="0"/>
              <a:pPr/>
              <a:t>12</a:t>
            </a:fld>
            <a:endParaRPr lang="en-US" altLang="en-US"/>
          </a:p>
        </p:txBody>
      </p:sp>
    </p:spTree>
    <p:extLst>
      <p:ext uri="{BB962C8B-B14F-4D97-AF65-F5344CB8AC3E}">
        <p14:creationId xmlns:p14="http://schemas.microsoft.com/office/powerpoint/2010/main" val="1896799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35013" indent="-282575">
              <a:defRPr>
                <a:solidFill>
                  <a:schemeClr val="tx1"/>
                </a:solidFill>
                <a:latin typeface="Palatino Linotype" pitchFamily="18" charset="0"/>
              </a:defRPr>
            </a:lvl2pPr>
            <a:lvl3pPr marL="1130300" indent="-225425">
              <a:defRPr>
                <a:solidFill>
                  <a:schemeClr val="tx1"/>
                </a:solidFill>
                <a:latin typeface="Palatino Linotype" pitchFamily="18" charset="0"/>
              </a:defRPr>
            </a:lvl3pPr>
            <a:lvl4pPr marL="1582738" indent="-225425">
              <a:defRPr>
                <a:solidFill>
                  <a:schemeClr val="tx1"/>
                </a:solidFill>
                <a:latin typeface="Palatino Linotype" pitchFamily="18" charset="0"/>
              </a:defRPr>
            </a:lvl4pPr>
            <a:lvl5pPr marL="2035175" indent="-225425">
              <a:defRPr>
                <a:solidFill>
                  <a:schemeClr val="tx1"/>
                </a:solidFill>
                <a:latin typeface="Palatino Linotype" pitchFamily="18" charset="0"/>
              </a:defRPr>
            </a:lvl5pPr>
            <a:lvl6pPr marL="2492375" indent="-225425" fontAlgn="base">
              <a:spcBef>
                <a:spcPct val="0"/>
              </a:spcBef>
              <a:spcAft>
                <a:spcPct val="0"/>
              </a:spcAft>
              <a:defRPr>
                <a:solidFill>
                  <a:schemeClr val="tx1"/>
                </a:solidFill>
                <a:latin typeface="Palatino Linotype" pitchFamily="18" charset="0"/>
              </a:defRPr>
            </a:lvl6pPr>
            <a:lvl7pPr marL="2949575" indent="-225425" fontAlgn="base">
              <a:spcBef>
                <a:spcPct val="0"/>
              </a:spcBef>
              <a:spcAft>
                <a:spcPct val="0"/>
              </a:spcAft>
              <a:defRPr>
                <a:solidFill>
                  <a:schemeClr val="tx1"/>
                </a:solidFill>
                <a:latin typeface="Palatino Linotype" pitchFamily="18" charset="0"/>
              </a:defRPr>
            </a:lvl7pPr>
            <a:lvl8pPr marL="3406775" indent="-225425" fontAlgn="base">
              <a:spcBef>
                <a:spcPct val="0"/>
              </a:spcBef>
              <a:spcAft>
                <a:spcPct val="0"/>
              </a:spcAft>
              <a:defRPr>
                <a:solidFill>
                  <a:schemeClr val="tx1"/>
                </a:solidFill>
                <a:latin typeface="Palatino Linotype" pitchFamily="18" charset="0"/>
              </a:defRPr>
            </a:lvl8pPr>
            <a:lvl9pPr marL="3863975" indent="-225425"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defRPr/>
            </a:pPr>
            <a:fld id="{FD8F564D-55A3-4466-BD44-F16EE4E09AEB}" type="slidenum">
              <a:rPr lang="en-US" altLang="en-US" smtClean="0">
                <a:latin typeface="Times New Roman" pitchFamily="18" charset="0"/>
              </a:rPr>
              <a:pPr fontAlgn="base">
                <a:spcBef>
                  <a:spcPct val="0"/>
                </a:spcBef>
                <a:spcAft>
                  <a:spcPct val="0"/>
                </a:spcAft>
                <a:defRPr/>
              </a:pPr>
              <a:t>13</a:t>
            </a:fld>
            <a:endParaRPr lang="en-US" altLang="en-US">
              <a:latin typeface="Times New Roman" pitchFamily="18" charset="0"/>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309960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35013" indent="-282575">
              <a:defRPr>
                <a:solidFill>
                  <a:schemeClr val="tx1"/>
                </a:solidFill>
                <a:latin typeface="Palatino Linotype" pitchFamily="18" charset="0"/>
              </a:defRPr>
            </a:lvl2pPr>
            <a:lvl3pPr marL="1130300" indent="-225425">
              <a:defRPr>
                <a:solidFill>
                  <a:schemeClr val="tx1"/>
                </a:solidFill>
                <a:latin typeface="Palatino Linotype" pitchFamily="18" charset="0"/>
              </a:defRPr>
            </a:lvl3pPr>
            <a:lvl4pPr marL="1582738" indent="-225425">
              <a:defRPr>
                <a:solidFill>
                  <a:schemeClr val="tx1"/>
                </a:solidFill>
                <a:latin typeface="Palatino Linotype" pitchFamily="18" charset="0"/>
              </a:defRPr>
            </a:lvl4pPr>
            <a:lvl5pPr marL="2035175" indent="-225425">
              <a:defRPr>
                <a:solidFill>
                  <a:schemeClr val="tx1"/>
                </a:solidFill>
                <a:latin typeface="Palatino Linotype" pitchFamily="18" charset="0"/>
              </a:defRPr>
            </a:lvl5pPr>
            <a:lvl6pPr marL="2492375" indent="-225425" fontAlgn="base">
              <a:spcBef>
                <a:spcPct val="0"/>
              </a:spcBef>
              <a:spcAft>
                <a:spcPct val="0"/>
              </a:spcAft>
              <a:defRPr>
                <a:solidFill>
                  <a:schemeClr val="tx1"/>
                </a:solidFill>
                <a:latin typeface="Palatino Linotype" pitchFamily="18" charset="0"/>
              </a:defRPr>
            </a:lvl6pPr>
            <a:lvl7pPr marL="2949575" indent="-225425" fontAlgn="base">
              <a:spcBef>
                <a:spcPct val="0"/>
              </a:spcBef>
              <a:spcAft>
                <a:spcPct val="0"/>
              </a:spcAft>
              <a:defRPr>
                <a:solidFill>
                  <a:schemeClr val="tx1"/>
                </a:solidFill>
                <a:latin typeface="Palatino Linotype" pitchFamily="18" charset="0"/>
              </a:defRPr>
            </a:lvl7pPr>
            <a:lvl8pPr marL="3406775" indent="-225425" fontAlgn="base">
              <a:spcBef>
                <a:spcPct val="0"/>
              </a:spcBef>
              <a:spcAft>
                <a:spcPct val="0"/>
              </a:spcAft>
              <a:defRPr>
                <a:solidFill>
                  <a:schemeClr val="tx1"/>
                </a:solidFill>
                <a:latin typeface="Palatino Linotype" pitchFamily="18" charset="0"/>
              </a:defRPr>
            </a:lvl8pPr>
            <a:lvl9pPr marL="3863975" indent="-225425" fontAlgn="base">
              <a:spcBef>
                <a:spcPct val="0"/>
              </a:spcBef>
              <a:spcAft>
                <a:spcPct val="0"/>
              </a:spcAft>
              <a:defRPr>
                <a:solidFill>
                  <a:schemeClr val="tx1"/>
                </a:solidFill>
                <a:latin typeface="Palatino Linotype" pitchFamily="18"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D8F564D-55A3-4466-BD44-F16EE4E09AEB}" type="slidenum">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948132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many</a:t>
            </a:r>
            <a:r>
              <a:rPr lang="en-US" baseline="0" dirty="0"/>
              <a:t> people are familiar with Stradivarius?</a:t>
            </a:r>
          </a:p>
          <a:p>
            <a:pPr marL="628650" lvl="1" indent="-171450">
              <a:buFont typeface="Arial" panose="020B0604020202020204" pitchFamily="34" charset="0"/>
              <a:buChar char="•"/>
            </a:pPr>
            <a:r>
              <a:rPr lang="en-US" baseline="0" dirty="0"/>
              <a:t>Famous violin maker/luthier. Maybe the best.</a:t>
            </a:r>
          </a:p>
          <a:p>
            <a:pPr marL="628650" lvl="1" indent="-171450">
              <a:buFont typeface="Arial" panose="020B0604020202020204" pitchFamily="34" charset="0"/>
              <a:buChar char="•"/>
            </a:pPr>
            <a:r>
              <a:rPr lang="en-US" baseline="0" dirty="0"/>
              <a:t>Other famous makers: Amati, Guarneri</a:t>
            </a:r>
          </a:p>
          <a:p>
            <a:pPr marL="171450" lvl="0" indent="-171450">
              <a:buFont typeface="Arial" panose="020B0604020202020204" pitchFamily="34" charset="0"/>
              <a:buChar char="•"/>
            </a:pPr>
            <a:r>
              <a:rPr lang="en-US" baseline="0" dirty="0"/>
              <a:t>Why are Stradivarius violins so good? </a:t>
            </a:r>
          </a:p>
          <a:p>
            <a:pPr marL="171450" lvl="0" indent="-171450">
              <a:buFont typeface="Arial" panose="020B0604020202020204" pitchFamily="34" charset="0"/>
              <a:buChar char="•"/>
            </a:pPr>
            <a:r>
              <a:rPr lang="en-US" baseline="0" dirty="0"/>
              <a:t>People still study this. Is it the Varnish? Stradivarius made his own varnish. Is it the glue? Stradivarius made his own glue.</a:t>
            </a:r>
          </a:p>
          <a:p>
            <a:pPr marL="171450" lvl="0" indent="-171450">
              <a:buFont typeface="Arial" panose="020B0604020202020204" pitchFamily="34" charset="0"/>
              <a:buChar char="•"/>
            </a:pPr>
            <a:r>
              <a:rPr lang="en-US" baseline="0" dirty="0"/>
              <a:t>Stradivarius did not publish the formula for his varnish. Stradivarius did not publish the formula for his glue.</a:t>
            </a:r>
          </a:p>
          <a:p>
            <a:pPr marL="171450" lvl="0" indent="-171450">
              <a:buFont typeface="Arial" panose="020B0604020202020204" pitchFamily="34" charset="0"/>
              <a:buChar char="•"/>
            </a:pPr>
            <a:r>
              <a:rPr lang="en-US" baseline="0" dirty="0"/>
              <a:t>For good reason! These are closely-held secrets! Competitive edge. </a:t>
            </a:r>
          </a:p>
          <a:p>
            <a:pPr marL="171450" lvl="0" indent="-171450">
              <a:buFont typeface="Arial" panose="020B0604020202020204" pitchFamily="34" charset="0"/>
              <a:buChar char="•"/>
            </a:pPr>
            <a:r>
              <a:rPr lang="en-US" baseline="0" dirty="0"/>
              <a:t>Stradivarius methods are lost to the ages. </a:t>
            </a:r>
          </a:p>
          <a:p>
            <a:pPr marL="171450" lvl="0" indent="-171450">
              <a:buFont typeface="Arial" panose="020B0604020202020204" pitchFamily="34" charset="0"/>
              <a:buChar char="•"/>
            </a:pPr>
            <a:r>
              <a:rPr lang="en-US" baseline="0" dirty="0"/>
              <a:t>The patent system is really an attempt to prevent this kind of loss. The idea is to create an incentive to </a:t>
            </a:r>
            <a:r>
              <a:rPr lang="en-US" b="1" baseline="0" dirty="0"/>
              <a:t>publish</a:t>
            </a:r>
            <a:r>
              <a:rPr lang="en-US" b="0" baseline="0" dirty="0"/>
              <a:t>.</a:t>
            </a:r>
            <a:endParaRPr lang="en-US" baseline="0" dirty="0"/>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3</a:t>
            </a:fld>
            <a:endParaRPr lang="en-US" altLang="en-US" dirty="0"/>
          </a:p>
        </p:txBody>
      </p:sp>
    </p:spTree>
    <p:extLst>
      <p:ext uri="{BB962C8B-B14F-4D97-AF65-F5344CB8AC3E}">
        <p14:creationId xmlns:p14="http://schemas.microsoft.com/office/powerpoint/2010/main" val="2045793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patent authority is in the United</a:t>
            </a:r>
            <a:r>
              <a:rPr lang="en-US" baseline="0" dirty="0"/>
              <a:t> States Constitution, and this is in line with the rest of most of the world in what is called the </a:t>
            </a:r>
            <a:r>
              <a:rPr lang="en-US" b="1" baseline="0" dirty="0"/>
              <a:t>Patent Cooperation Treaty</a:t>
            </a:r>
          </a:p>
          <a:p>
            <a:pPr marL="171450" indent="-171450">
              <a:buFont typeface="Arial" panose="020B0604020202020204" pitchFamily="34" charset="0"/>
              <a:buChar char="•"/>
            </a:pPr>
            <a:r>
              <a:rPr lang="en-US" b="0" baseline="0" dirty="0"/>
              <a:t>“To promote the Progress of Science”</a:t>
            </a:r>
          </a:p>
          <a:p>
            <a:pPr marL="171450" indent="-171450">
              <a:buFont typeface="Arial" panose="020B0604020202020204" pitchFamily="34" charset="0"/>
              <a:buChar char="•"/>
            </a:pPr>
            <a:r>
              <a:rPr lang="en-US" b="0" baseline="0" dirty="0"/>
              <a:t>The key exchange at the core of the patent system is that the inventor is given property rights in exchange for disclosure.</a:t>
            </a:r>
          </a:p>
          <a:p>
            <a:pPr marL="171450" indent="-171450">
              <a:buFont typeface="Arial" panose="020B0604020202020204" pitchFamily="34" charset="0"/>
              <a:buChar char="•"/>
            </a:pPr>
            <a:r>
              <a:rPr lang="en-US" b="0" baseline="0" dirty="0"/>
              <a:t>Think of the property right like owning a house. You can invite your friends and family over. You can rent parts of the house out to tenants. Or, you could even let complete strangers stay there for free. It’s up to you. It’s your house. The difference is, the most you can own the patent is for 20 years. After that, it belongs to everyone— but you will always be the inventor and that never changes.</a:t>
            </a:r>
          </a:p>
          <a:p>
            <a:pPr marL="171450" indent="-171450">
              <a:buFont typeface="Arial" panose="020B0604020202020204" pitchFamily="34" charset="0"/>
              <a:buChar char="•"/>
            </a:pPr>
            <a:r>
              <a:rPr lang="en-US" b="0" baseline="0" dirty="0"/>
              <a:t>By disclosing, hopefully key technologies will </a:t>
            </a:r>
            <a:r>
              <a:rPr lang="en-US" b="1" baseline="0" dirty="0"/>
              <a:t>not</a:t>
            </a:r>
            <a:r>
              <a:rPr lang="en-US" b="0" baseline="0" dirty="0"/>
              <a:t> be lost to the ages.</a:t>
            </a:r>
          </a:p>
          <a:p>
            <a:pPr marL="171450" indent="-171450">
              <a:buFont typeface="Arial" panose="020B0604020202020204" pitchFamily="34" charset="0"/>
              <a:buChar char="•"/>
            </a:pPr>
            <a:endParaRPr lang="en-US" b="0" baseline="0" dirty="0"/>
          </a:p>
          <a:p>
            <a:pPr marL="171450" indent="-171450">
              <a:buFont typeface="Arial" panose="020B0604020202020204" pitchFamily="34" charset="0"/>
              <a:buChar char="•"/>
            </a:pPr>
            <a:r>
              <a:rPr lang="en-US" b="0" baseline="0" dirty="0"/>
              <a:t>Now, the violin example is not a perfect analogy. Trade secret is also a legally protected form of intellectual property. But this analogy works pretty well when it comes to technology.</a:t>
            </a:r>
            <a:endParaRPr lang="en-US" b="0" dirty="0"/>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4</a:t>
            </a:fld>
            <a:endParaRPr lang="en-US" altLang="en-US" dirty="0"/>
          </a:p>
        </p:txBody>
      </p:sp>
    </p:spTree>
    <p:extLst>
      <p:ext uri="{BB962C8B-B14F-4D97-AF65-F5344CB8AC3E}">
        <p14:creationId xmlns:p14="http://schemas.microsoft.com/office/powerpoint/2010/main" val="772536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a publication, the patent must</a:t>
            </a:r>
            <a:r>
              <a:rPr lang="en-US" baseline="0" dirty="0"/>
              <a:t> teach others how to practice your invention. It can’t be intentionally obscure!</a:t>
            </a:r>
          </a:p>
          <a:p>
            <a:pPr marL="171450" indent="-171450">
              <a:buFont typeface="Arial" panose="020B0604020202020204" pitchFamily="34" charset="0"/>
              <a:buChar char="•"/>
            </a:pPr>
            <a:r>
              <a:rPr lang="en-US" baseline="0" dirty="0"/>
              <a:t>These three criteria— novelty, non-obviousness, and utility, are what drive the patent process. </a:t>
            </a:r>
          </a:p>
          <a:p>
            <a:pPr marL="171450" indent="-171450">
              <a:buFont typeface="Arial" panose="020B0604020202020204" pitchFamily="34" charset="0"/>
              <a:buChar char="•"/>
            </a:pPr>
            <a:r>
              <a:rPr lang="en-US" baseline="0" dirty="0"/>
              <a:t>The patent laws and procedures could fill a large telephone book, but you don’t have to worry about that. That’s why you have a tech transfer office.</a:t>
            </a:r>
          </a:p>
          <a:p>
            <a:pPr marL="171450" indent="-171450">
              <a:buFont typeface="Arial" panose="020B0604020202020204" pitchFamily="34" charset="0"/>
              <a:buChar char="•"/>
            </a:pPr>
            <a:r>
              <a:rPr lang="en-US" baseline="0" dirty="0"/>
              <a:t>Really, the patent is a publication refereed to ensure it satisfies those specific conditions.</a:t>
            </a:r>
          </a:p>
          <a:p>
            <a:pPr marL="171450" indent="-171450">
              <a:buFont typeface="Arial" panose="020B0604020202020204" pitchFamily="34" charset="0"/>
              <a:buChar char="•"/>
            </a:pPr>
            <a:r>
              <a:rPr lang="en-US" baseline="0" dirty="0"/>
              <a:t>As a result, the patent demonstrates a certain level of proficiency and expertise.</a:t>
            </a:r>
            <a:endParaRPr lang="en-US" dirty="0"/>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5</a:t>
            </a:fld>
            <a:endParaRPr lang="en-US" altLang="en-US" dirty="0"/>
          </a:p>
        </p:txBody>
      </p:sp>
    </p:spTree>
    <p:extLst>
      <p:ext uri="{BB962C8B-B14F-4D97-AF65-F5344CB8AC3E}">
        <p14:creationId xmlns:p14="http://schemas.microsoft.com/office/powerpoint/2010/main" val="4094439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FB242A-DF67-43D0-8CC3-8806805DCC09}" type="slidenum">
              <a:rPr lang="en-US" altLang="en-US" smtClean="0"/>
              <a:pPr/>
              <a:t>6</a:t>
            </a:fld>
            <a:endParaRPr lang="en-US" altLang="en-US"/>
          </a:p>
        </p:txBody>
      </p:sp>
    </p:spTree>
    <p:extLst>
      <p:ext uri="{BB962C8B-B14F-4D97-AF65-F5344CB8AC3E}">
        <p14:creationId xmlns:p14="http://schemas.microsoft.com/office/powerpoint/2010/main" val="1043549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FB242A-DF67-43D0-8CC3-8806805DCC09}" type="slidenum">
              <a:rPr lang="en-US" altLang="en-US" smtClean="0"/>
              <a:pPr/>
              <a:t>7</a:t>
            </a:fld>
            <a:endParaRPr lang="en-US" altLang="en-US"/>
          </a:p>
        </p:txBody>
      </p:sp>
    </p:spTree>
    <p:extLst>
      <p:ext uri="{BB962C8B-B14F-4D97-AF65-F5344CB8AC3E}">
        <p14:creationId xmlns:p14="http://schemas.microsoft.com/office/powerpoint/2010/main" val="1367078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FB242A-DF67-43D0-8CC3-8806805DCC09}" type="slidenum">
              <a:rPr lang="en-US" altLang="en-US" smtClean="0"/>
              <a:pPr/>
              <a:t>8</a:t>
            </a:fld>
            <a:endParaRPr lang="en-US" altLang="en-US"/>
          </a:p>
        </p:txBody>
      </p:sp>
    </p:spTree>
    <p:extLst>
      <p:ext uri="{BB962C8B-B14F-4D97-AF65-F5344CB8AC3E}">
        <p14:creationId xmlns:p14="http://schemas.microsoft.com/office/powerpoint/2010/main" val="1440020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FB242A-DF67-43D0-8CC3-8806805DCC09}" type="slidenum">
              <a:rPr lang="en-US" altLang="en-US" smtClean="0"/>
              <a:pPr/>
              <a:t>9</a:t>
            </a:fld>
            <a:endParaRPr lang="en-US" altLang="en-US"/>
          </a:p>
        </p:txBody>
      </p:sp>
    </p:spTree>
    <p:extLst>
      <p:ext uri="{BB962C8B-B14F-4D97-AF65-F5344CB8AC3E}">
        <p14:creationId xmlns:p14="http://schemas.microsoft.com/office/powerpoint/2010/main" val="2977396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149350"/>
            <a:ext cx="32670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Tree>
    <p:extLst>
      <p:ext uri="{BB962C8B-B14F-4D97-AF65-F5344CB8AC3E}">
        <p14:creationId xmlns:p14="http://schemas.microsoft.com/office/powerpoint/2010/main" val="377353809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450013" y="6515100"/>
            <a:ext cx="1076325" cy="241300"/>
          </a:xfrm>
        </p:spPr>
        <p:txBody>
          <a:bodyPr/>
          <a:lstStyle>
            <a:lvl1pPr>
              <a:defRPr/>
            </a:lvl1pPr>
          </a:lstStyle>
          <a:p>
            <a:r>
              <a:rPr lang="en-US" altLang="en-US" dirty="0"/>
              <a:t>6/14/2016</a:t>
            </a:r>
          </a:p>
        </p:txBody>
      </p:sp>
      <p:sp>
        <p:nvSpPr>
          <p:cNvPr id="5" name="Footer Placeholder 4"/>
          <p:cNvSpPr>
            <a:spLocks noGrp="1"/>
          </p:cNvSpPr>
          <p:nvPr>
            <p:ph type="ftr" sz="quarter" idx="11"/>
          </p:nvPr>
        </p:nvSpPr>
        <p:spPr/>
        <p:txBody>
          <a:bodyPr/>
          <a:lstStyle>
            <a:lvl1pPr>
              <a:defRPr sz="900">
                <a:solidFill>
                  <a:srgbClr val="004C97"/>
                </a:solidFill>
              </a:defRPr>
            </a:lvl1pPr>
          </a:lstStyle>
          <a:p>
            <a:pPr>
              <a:defRPr/>
            </a:pPr>
            <a:r>
              <a:rPr lang="en-US" dirty="0"/>
              <a:t>Simulation of space-charge compensation at IOTA-FAST	</a:t>
            </a:r>
            <a:endParaRPr lang="en-US" b="1" dirty="0"/>
          </a:p>
        </p:txBody>
      </p:sp>
      <p:sp>
        <p:nvSpPr>
          <p:cNvPr id="6" name="Slide Number Placeholder 5"/>
          <p:cNvSpPr>
            <a:spLocks noGrp="1"/>
          </p:cNvSpPr>
          <p:nvPr>
            <p:ph type="sldNum" sz="quarter" idx="12"/>
          </p:nvPr>
        </p:nvSpPr>
        <p:spPr/>
        <p:txBody>
          <a:bodyPr/>
          <a:lstStyle>
            <a:lvl1pPr>
              <a:defRPr/>
            </a:lvl1pPr>
          </a:lstStyle>
          <a:p>
            <a:fld id="{BBFB9D8C-2882-41F9-92E5-94261C5AF937}" type="slidenum">
              <a:rPr lang="en-US" altLang="en-US"/>
              <a:pPr/>
              <a:t>‹#›</a:t>
            </a:fld>
            <a:endParaRPr lang="en-US" altLang="en-US"/>
          </a:p>
        </p:txBody>
      </p:sp>
    </p:spTree>
    <p:extLst>
      <p:ext uri="{BB962C8B-B14F-4D97-AF65-F5344CB8AC3E}">
        <p14:creationId xmlns:p14="http://schemas.microsoft.com/office/powerpoint/2010/main" val="2780750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7" name="Date Placeholder 3"/>
          <p:cNvSpPr>
            <a:spLocks noGrp="1"/>
          </p:cNvSpPr>
          <p:nvPr>
            <p:ph type="dt" sz="half" idx="19"/>
          </p:nvPr>
        </p:nvSpPr>
        <p:spPr/>
        <p:txBody>
          <a:bodyPr/>
          <a:lstStyle>
            <a:lvl1pPr>
              <a:defRPr/>
            </a:lvl1pPr>
          </a:lstStyle>
          <a:p>
            <a:r>
              <a:rPr lang="en-US" altLang="en-US"/>
              <a:t>7/16/2014</a:t>
            </a:r>
          </a:p>
        </p:txBody>
      </p:sp>
      <p:sp>
        <p:nvSpPr>
          <p:cNvPr id="8" name="Footer Placeholder 4"/>
          <p:cNvSpPr>
            <a:spLocks noGrp="1"/>
          </p:cNvSpPr>
          <p:nvPr>
            <p:ph type="ftr" sz="quarter" idx="20"/>
          </p:nvPr>
        </p:nvSpPr>
        <p:spPr/>
        <p:txBody>
          <a:bodyPr/>
          <a:lstStyle>
            <a:lvl1pPr>
              <a:defRPr/>
            </a:lvl1pPr>
          </a:lstStyle>
          <a:p>
            <a:pPr>
              <a:defRPr/>
            </a:pPr>
            <a:r>
              <a:rPr lang="en-US"/>
              <a:t>V. Shiltsev | SCC at IOTA - WG6</a:t>
            </a:r>
            <a:endParaRPr lang="en-US" b="1"/>
          </a:p>
        </p:txBody>
      </p:sp>
      <p:sp>
        <p:nvSpPr>
          <p:cNvPr id="9" name="Slide Number Placeholder 5"/>
          <p:cNvSpPr>
            <a:spLocks noGrp="1"/>
          </p:cNvSpPr>
          <p:nvPr>
            <p:ph type="sldNum" sz="quarter" idx="21"/>
          </p:nvPr>
        </p:nvSpPr>
        <p:spPr/>
        <p:txBody>
          <a:bodyPr/>
          <a:lstStyle>
            <a:lvl1pPr>
              <a:defRPr/>
            </a:lvl1pPr>
          </a:lstStyle>
          <a:p>
            <a:fld id="{A3A6F847-EEB2-4562-8922-6C1018EC1B99}" type="slidenum">
              <a:rPr lang="en-US" altLang="en-US"/>
              <a:pPr/>
              <a:t>‹#›</a:t>
            </a:fld>
            <a:endParaRPr lang="en-US" altLang="en-US"/>
          </a:p>
        </p:txBody>
      </p:sp>
    </p:spTree>
    <p:extLst>
      <p:ext uri="{BB962C8B-B14F-4D97-AF65-F5344CB8AC3E}">
        <p14:creationId xmlns:p14="http://schemas.microsoft.com/office/powerpoint/2010/main" val="218678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6"/>
          </p:nvPr>
        </p:nvSpPr>
        <p:spPr/>
        <p:txBody>
          <a:bodyPr/>
          <a:lstStyle>
            <a:lvl1pPr>
              <a:defRPr/>
            </a:lvl1pPr>
          </a:lstStyle>
          <a:p>
            <a:r>
              <a:rPr lang="en-US" altLang="en-US"/>
              <a:t>7/16/2014</a:t>
            </a:r>
          </a:p>
        </p:txBody>
      </p:sp>
      <p:sp>
        <p:nvSpPr>
          <p:cNvPr id="6" name="Footer Placeholder 4"/>
          <p:cNvSpPr>
            <a:spLocks noGrp="1"/>
          </p:cNvSpPr>
          <p:nvPr>
            <p:ph type="ftr" sz="quarter" idx="17"/>
          </p:nvPr>
        </p:nvSpPr>
        <p:spPr/>
        <p:txBody>
          <a:bodyPr/>
          <a:lstStyle>
            <a:lvl1pPr>
              <a:defRPr/>
            </a:lvl1pPr>
          </a:lstStyle>
          <a:p>
            <a:pPr>
              <a:defRPr/>
            </a:pPr>
            <a:r>
              <a:rPr lang="en-US"/>
              <a:t>V. Shiltsev | SCC at IOTA - WG6</a:t>
            </a:r>
            <a:endParaRPr lang="en-US" b="1"/>
          </a:p>
        </p:txBody>
      </p:sp>
      <p:sp>
        <p:nvSpPr>
          <p:cNvPr id="7" name="Slide Number Placeholder 5"/>
          <p:cNvSpPr>
            <a:spLocks noGrp="1"/>
          </p:cNvSpPr>
          <p:nvPr>
            <p:ph type="sldNum" sz="quarter" idx="18"/>
          </p:nvPr>
        </p:nvSpPr>
        <p:spPr/>
        <p:txBody>
          <a:bodyPr/>
          <a:lstStyle>
            <a:lvl1pPr>
              <a:defRPr/>
            </a:lvl1pPr>
          </a:lstStyle>
          <a:p>
            <a:fld id="{88FB5EF2-0A30-481B-A159-BB97A7C290AD}" type="slidenum">
              <a:rPr lang="en-US" altLang="en-US"/>
              <a:pPr/>
              <a:t>‹#›</a:t>
            </a:fld>
            <a:endParaRPr lang="en-US" altLang="en-US"/>
          </a:p>
        </p:txBody>
      </p:sp>
    </p:spTree>
    <p:extLst>
      <p:ext uri="{BB962C8B-B14F-4D97-AF65-F5344CB8AC3E}">
        <p14:creationId xmlns:p14="http://schemas.microsoft.com/office/powerpoint/2010/main" val="3313932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r>
              <a:rPr lang="en-US" altLang="en-US"/>
              <a:t>7/16/2014</a:t>
            </a:r>
          </a:p>
        </p:txBody>
      </p:sp>
      <p:sp>
        <p:nvSpPr>
          <p:cNvPr id="6" name="Footer Placeholder 4"/>
          <p:cNvSpPr>
            <a:spLocks noGrp="1"/>
          </p:cNvSpPr>
          <p:nvPr>
            <p:ph type="ftr" sz="quarter" idx="11"/>
          </p:nvPr>
        </p:nvSpPr>
        <p:spPr/>
        <p:txBody>
          <a:bodyPr/>
          <a:lstStyle>
            <a:lvl1pPr>
              <a:defRPr/>
            </a:lvl1pPr>
          </a:lstStyle>
          <a:p>
            <a:pPr>
              <a:defRPr/>
            </a:pPr>
            <a:r>
              <a:rPr lang="en-US"/>
              <a:t>V. Shiltsev | SCC at IOTA - WG6</a:t>
            </a:r>
            <a:endParaRPr lang="en-US" b="1"/>
          </a:p>
        </p:txBody>
      </p:sp>
      <p:sp>
        <p:nvSpPr>
          <p:cNvPr id="7" name="Slide Number Placeholder 5"/>
          <p:cNvSpPr>
            <a:spLocks noGrp="1"/>
          </p:cNvSpPr>
          <p:nvPr>
            <p:ph type="sldNum" sz="quarter" idx="12"/>
          </p:nvPr>
        </p:nvSpPr>
        <p:spPr/>
        <p:txBody>
          <a:bodyPr/>
          <a:lstStyle>
            <a:lvl1pPr>
              <a:defRPr/>
            </a:lvl1pPr>
          </a:lstStyle>
          <a:p>
            <a:fld id="{595A1D54-386B-438A-B35B-786A972FA1E9}" type="slidenum">
              <a:rPr lang="en-US" altLang="en-US"/>
              <a:pPr/>
              <a:t>‹#›</a:t>
            </a:fld>
            <a:endParaRPr lang="en-US" altLang="en-US"/>
          </a:p>
        </p:txBody>
      </p:sp>
    </p:spTree>
    <p:extLst>
      <p:ext uri="{BB962C8B-B14F-4D97-AF65-F5344CB8AC3E}">
        <p14:creationId xmlns:p14="http://schemas.microsoft.com/office/powerpoint/2010/main" val="1080129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ln/>
        </p:spPr>
        <p:txBody>
          <a:bodyPr/>
          <a:lstStyle>
            <a:lvl1pPr>
              <a:defRPr/>
            </a:lvl1pPr>
          </a:lstStyle>
          <a:p>
            <a:r>
              <a:rPr lang="en-US" altLang="en-US"/>
              <a:t>7/16/2014</a:t>
            </a:r>
          </a:p>
        </p:txBody>
      </p:sp>
      <p:sp>
        <p:nvSpPr>
          <p:cNvPr id="4" name="Footer Placeholder 4"/>
          <p:cNvSpPr>
            <a:spLocks noGrp="1"/>
          </p:cNvSpPr>
          <p:nvPr>
            <p:ph type="ftr" sz="quarter" idx="15"/>
          </p:nvPr>
        </p:nvSpPr>
        <p:spPr>
          <a:ln/>
        </p:spPr>
        <p:txBody>
          <a:bodyPr/>
          <a:lstStyle>
            <a:lvl1pPr>
              <a:defRPr/>
            </a:lvl1pPr>
          </a:lstStyle>
          <a:p>
            <a:pPr>
              <a:defRPr/>
            </a:pPr>
            <a:r>
              <a:rPr lang="en-US"/>
              <a:t>V. Shiltsev | SCC at IOTA - WG6</a:t>
            </a:r>
            <a:endParaRPr lang="en-US" b="1"/>
          </a:p>
        </p:txBody>
      </p:sp>
      <p:sp>
        <p:nvSpPr>
          <p:cNvPr id="5" name="Slide Number Placeholder 5"/>
          <p:cNvSpPr>
            <a:spLocks noGrp="1"/>
          </p:cNvSpPr>
          <p:nvPr>
            <p:ph type="sldNum" sz="quarter" idx="16"/>
          </p:nvPr>
        </p:nvSpPr>
        <p:spPr>
          <a:ln/>
        </p:spPr>
        <p:txBody>
          <a:bodyPr/>
          <a:lstStyle>
            <a:lvl1pPr>
              <a:defRPr/>
            </a:lvl1pPr>
          </a:lstStyle>
          <a:p>
            <a:fld id="{6408342B-3EEB-4356-B9ED-45883B1E3697}" type="slidenum">
              <a:rPr lang="en-US" altLang="en-US"/>
              <a:pPr/>
              <a:t>‹#›</a:t>
            </a:fld>
            <a:endParaRPr lang="en-US" altLang="en-US"/>
          </a:p>
        </p:txBody>
      </p:sp>
    </p:spTree>
    <p:extLst>
      <p:ext uri="{BB962C8B-B14F-4D97-AF65-F5344CB8AC3E}">
        <p14:creationId xmlns:p14="http://schemas.microsoft.com/office/powerpoint/2010/main" val="552423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4"/>
          </p:nvPr>
        </p:nvSpPr>
        <p:spPr>
          <a:ln/>
        </p:spPr>
        <p:txBody>
          <a:bodyPr/>
          <a:lstStyle>
            <a:lvl1pPr>
              <a:defRPr/>
            </a:lvl1pPr>
          </a:lstStyle>
          <a:p>
            <a:r>
              <a:rPr lang="en-US" altLang="en-US"/>
              <a:t>7/16/2014</a:t>
            </a:r>
          </a:p>
        </p:txBody>
      </p:sp>
      <p:sp>
        <p:nvSpPr>
          <p:cNvPr id="5" name="Footer Placeholder 4"/>
          <p:cNvSpPr>
            <a:spLocks noGrp="1"/>
          </p:cNvSpPr>
          <p:nvPr>
            <p:ph type="ftr" sz="quarter" idx="15"/>
          </p:nvPr>
        </p:nvSpPr>
        <p:spPr>
          <a:ln/>
        </p:spPr>
        <p:txBody>
          <a:bodyPr/>
          <a:lstStyle>
            <a:lvl1pPr>
              <a:defRPr/>
            </a:lvl1pPr>
          </a:lstStyle>
          <a:p>
            <a:pPr>
              <a:defRPr/>
            </a:pPr>
            <a:r>
              <a:rPr lang="en-US"/>
              <a:t>V. Shiltsev | SCC at IOTA - WG6</a:t>
            </a:r>
            <a:endParaRPr lang="en-US" b="1"/>
          </a:p>
        </p:txBody>
      </p:sp>
      <p:sp>
        <p:nvSpPr>
          <p:cNvPr id="6" name="Slide Number Placeholder 5"/>
          <p:cNvSpPr>
            <a:spLocks noGrp="1"/>
          </p:cNvSpPr>
          <p:nvPr>
            <p:ph type="sldNum" sz="quarter" idx="16"/>
          </p:nvPr>
        </p:nvSpPr>
        <p:spPr>
          <a:ln/>
        </p:spPr>
        <p:txBody>
          <a:bodyPr/>
          <a:lstStyle>
            <a:lvl1pPr>
              <a:defRPr/>
            </a:lvl1pPr>
          </a:lstStyle>
          <a:p>
            <a:fld id="{9AB6BCEC-84A3-42D1-A9FA-9CB73E2BEE7E}" type="slidenum">
              <a:rPr lang="en-US" altLang="en-US"/>
              <a:pPr/>
              <a:t>‹#›</a:t>
            </a:fld>
            <a:endParaRPr lang="en-US" altLang="en-US"/>
          </a:p>
        </p:txBody>
      </p:sp>
    </p:spTree>
    <p:extLst>
      <p:ext uri="{BB962C8B-B14F-4D97-AF65-F5344CB8AC3E}">
        <p14:creationId xmlns:p14="http://schemas.microsoft.com/office/powerpoint/2010/main" val="3138653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ln/>
        </p:spPr>
        <p:txBody>
          <a:bodyPr/>
          <a:lstStyle>
            <a:lvl1pPr>
              <a:defRPr/>
            </a:lvl1pPr>
          </a:lstStyle>
          <a:p>
            <a:r>
              <a:rPr lang="en-US" altLang="en-US"/>
              <a:t>7/16/2014</a:t>
            </a:r>
          </a:p>
        </p:txBody>
      </p:sp>
      <p:sp>
        <p:nvSpPr>
          <p:cNvPr id="5" name="Footer Placeholder 4"/>
          <p:cNvSpPr>
            <a:spLocks noGrp="1"/>
          </p:cNvSpPr>
          <p:nvPr>
            <p:ph type="ftr" sz="quarter" idx="11"/>
          </p:nvPr>
        </p:nvSpPr>
        <p:spPr>
          <a:ln/>
        </p:spPr>
        <p:txBody>
          <a:bodyPr/>
          <a:lstStyle>
            <a:lvl1pPr>
              <a:defRPr/>
            </a:lvl1pPr>
          </a:lstStyle>
          <a:p>
            <a:pPr>
              <a:defRPr/>
            </a:pPr>
            <a:r>
              <a:rPr lang="en-US"/>
              <a:t>V. Shiltsev | SCC at IOTA - WG6</a:t>
            </a:r>
            <a:endParaRPr lang="en-US" b="1"/>
          </a:p>
        </p:txBody>
      </p:sp>
      <p:sp>
        <p:nvSpPr>
          <p:cNvPr id="8" name="Slide Number Placeholder 5"/>
          <p:cNvSpPr>
            <a:spLocks noGrp="1"/>
          </p:cNvSpPr>
          <p:nvPr>
            <p:ph type="sldNum" sz="quarter" idx="12"/>
          </p:nvPr>
        </p:nvSpPr>
        <p:spPr>
          <a:ln/>
        </p:spPr>
        <p:txBody>
          <a:bodyPr/>
          <a:lstStyle>
            <a:lvl1pPr>
              <a:defRPr/>
            </a:lvl1pPr>
          </a:lstStyle>
          <a:p>
            <a:fld id="{59771366-A185-42D2-9506-4FA3B8FFBAF8}" type="slidenum">
              <a:rPr lang="en-US" altLang="en-US"/>
              <a:pPr/>
              <a:t>‹#›</a:t>
            </a:fld>
            <a:endParaRPr lang="en-US" altLang="en-US"/>
          </a:p>
        </p:txBody>
      </p:sp>
    </p:spTree>
    <p:extLst>
      <p:ext uri="{BB962C8B-B14F-4D97-AF65-F5344CB8AC3E}">
        <p14:creationId xmlns:p14="http://schemas.microsoft.com/office/powerpoint/2010/main" val="1992608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3"/>
          <p:cNvSpPr>
            <a:spLocks noGrp="1"/>
          </p:cNvSpPr>
          <p:nvPr>
            <p:ph type="dt" sz="half" idx="20"/>
          </p:nvPr>
        </p:nvSpPr>
        <p:spPr>
          <a:ln/>
        </p:spPr>
        <p:txBody>
          <a:bodyPr/>
          <a:lstStyle>
            <a:lvl1pPr>
              <a:defRPr/>
            </a:lvl1pPr>
          </a:lstStyle>
          <a:p>
            <a:r>
              <a:rPr lang="en-US" altLang="en-US"/>
              <a:t>7/16/2014</a:t>
            </a:r>
          </a:p>
        </p:txBody>
      </p:sp>
      <p:sp>
        <p:nvSpPr>
          <p:cNvPr id="11" name="Footer Placeholder 4"/>
          <p:cNvSpPr>
            <a:spLocks noGrp="1"/>
          </p:cNvSpPr>
          <p:nvPr>
            <p:ph type="ftr" sz="quarter" idx="21"/>
          </p:nvPr>
        </p:nvSpPr>
        <p:spPr>
          <a:ln/>
        </p:spPr>
        <p:txBody>
          <a:bodyPr/>
          <a:lstStyle>
            <a:lvl1pPr>
              <a:defRPr/>
            </a:lvl1pPr>
          </a:lstStyle>
          <a:p>
            <a:pPr>
              <a:defRPr/>
            </a:pPr>
            <a:r>
              <a:rPr lang="en-US"/>
              <a:t>V. Shiltsev | SCC at IOTA - WG6</a:t>
            </a:r>
            <a:endParaRPr lang="en-US" b="1"/>
          </a:p>
        </p:txBody>
      </p:sp>
      <p:sp>
        <p:nvSpPr>
          <p:cNvPr id="12" name="Slide Number Placeholder 5"/>
          <p:cNvSpPr>
            <a:spLocks noGrp="1"/>
          </p:cNvSpPr>
          <p:nvPr>
            <p:ph type="sldNum" sz="quarter" idx="22"/>
          </p:nvPr>
        </p:nvSpPr>
        <p:spPr>
          <a:ln/>
        </p:spPr>
        <p:txBody>
          <a:bodyPr/>
          <a:lstStyle>
            <a:lvl1pPr>
              <a:defRPr/>
            </a:lvl1pPr>
          </a:lstStyle>
          <a:p>
            <a:fld id="{040E120B-615F-461D-8A8C-89AC6BEB8A80}" type="slidenum">
              <a:rPr lang="en-US" altLang="en-US"/>
              <a:pPr/>
              <a:t>‹#›</a:t>
            </a:fld>
            <a:endParaRPr lang="en-US" altLang="en-US"/>
          </a:p>
        </p:txBody>
      </p:sp>
    </p:spTree>
    <p:extLst>
      <p:ext uri="{BB962C8B-B14F-4D97-AF65-F5344CB8AC3E}">
        <p14:creationId xmlns:p14="http://schemas.microsoft.com/office/powerpoint/2010/main" val="34529143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vert="horz" wrap="square" lIns="0" tIns="0" rIns="0" bIns="0" numCol="1" anchor="t" anchorCtr="0" compatLnSpc="1">
            <a:prstTxWarp prst="textNoShape">
              <a:avLst/>
            </a:prstTxWarp>
          </a:bodyPr>
          <a:lstStyle>
            <a:lvl1pPr algn="r">
              <a:defRPr sz="900">
                <a:solidFill>
                  <a:srgbClr val="004C97"/>
                </a:solidFill>
                <a:latin typeface="Helvetica" pitchFamily="124" charset="0"/>
              </a:defRPr>
            </a:lvl1pPr>
          </a:lstStyle>
          <a:p>
            <a:r>
              <a:rPr lang="en-US" altLang="en-US"/>
              <a:t>7/16/2014</a:t>
            </a:r>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V. Shiltsev | SCC at IOTA - WG6</a:t>
            </a:r>
            <a:endParaRPr lang="en-US" b="1"/>
          </a:p>
        </p:txBody>
      </p:sp>
      <p:sp>
        <p:nvSpPr>
          <p:cNvPr id="13" name="Slide Number Placeholder 5"/>
          <p:cNvSpPr>
            <a:spLocks noGrp="1"/>
          </p:cNvSpPr>
          <p:nvPr>
            <p:ph type="sldNum" sz="quarter" idx="4"/>
          </p:nvPr>
        </p:nvSpPr>
        <p:spPr>
          <a:xfrm>
            <a:off x="228600" y="6515100"/>
            <a:ext cx="447675" cy="241300"/>
          </a:xfrm>
          <a:prstGeom prst="rect">
            <a:avLst/>
          </a:prstGeom>
        </p:spPr>
        <p:txBody>
          <a:bodyPr vert="horz" wrap="square" lIns="0" tIns="0" rIns="0" bIns="0" numCol="1" anchor="t" anchorCtr="0" compatLnSpc="1">
            <a:prstTxWarp prst="textNoShape">
              <a:avLst/>
            </a:prstTxWarp>
          </a:bodyPr>
          <a:lstStyle>
            <a:lvl1pPr>
              <a:defRPr sz="900">
                <a:solidFill>
                  <a:srgbClr val="004C97"/>
                </a:solidFill>
                <a:latin typeface="Helvetica" pitchFamily="124" charset="0"/>
              </a:defRPr>
            </a:lvl1pPr>
          </a:lstStyle>
          <a:p>
            <a:fld id="{01D06E4C-6333-4DFD-BF5D-A50EA7E5D376}" type="slidenum">
              <a:rPr lang="en-US" altLang="en-US"/>
              <a:pPr/>
              <a:t>‹#›</a:t>
            </a:fld>
            <a:endParaRPr lang="en-US" altLang="en-US"/>
          </a:p>
        </p:txBody>
      </p:sp>
      <p:pic>
        <p:nvPicPr>
          <p:cNvPr id="1029" name="Picture 2" descr="HeaderFooter_006031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86" r:id="rId1"/>
    <p:sldLayoutId id="2147484087" r:id="rId2"/>
    <p:sldLayoutId id="2147484079" r:id="rId3"/>
    <p:sldLayoutId id="2147484080" r:id="rId4"/>
    <p:sldLayoutId id="2147484081" r:id="rId5"/>
  </p:sldLayoutIdLst>
  <p:hf hdr="0"/>
  <p:txStyles>
    <p:titleStyle>
      <a:lvl1pPr algn="l" defTabSz="457200" rtl="0" eaLnBrk="1" fontAlgn="base" hangingPunct="1">
        <a:spcBef>
          <a:spcPct val="0"/>
        </a:spcBef>
        <a:spcAft>
          <a:spcPct val="0"/>
        </a:spcAft>
        <a:defRPr sz="1700" b="1" kern="1200">
          <a:solidFill>
            <a:srgbClr val="074184"/>
          </a:solidFill>
          <a:latin typeface="Helvetica"/>
          <a:ea typeface="MS PGothic" pitchFamily="34" charset="-128"/>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kern="1200">
          <a:solidFill>
            <a:srgbClr val="595959"/>
          </a:solidFill>
          <a:latin typeface="Helvetica"/>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1600" kern="1200">
          <a:solidFill>
            <a:srgbClr val="595959"/>
          </a:solidFill>
          <a:latin typeface="Helvetica"/>
          <a:ea typeface="MS PGothic" pitchFamily="34" charset="-128"/>
          <a:cs typeface="ＭＳ Ｐゴシック" charset="0"/>
        </a:defRPr>
      </a:lvl2pPr>
      <a:lvl3pPr marL="1143000" indent="-228600" algn="l" defTabSz="457200" rtl="0" eaLnBrk="1" fontAlgn="base" hangingPunct="1">
        <a:spcBef>
          <a:spcPct val="20000"/>
        </a:spcBef>
        <a:spcAft>
          <a:spcPct val="0"/>
        </a:spcAft>
        <a:buFont typeface="Arial" pitchFamily="34" charset="0"/>
        <a:buChar char="•"/>
        <a:defRPr sz="1400" kern="1200">
          <a:solidFill>
            <a:srgbClr val="595959"/>
          </a:solidFill>
          <a:latin typeface="Helvetica"/>
          <a:ea typeface="MS PGothic" pitchFamily="34" charset="-128"/>
          <a:cs typeface="ＭＳ Ｐゴシック" charset="0"/>
        </a:defRPr>
      </a:lvl3pPr>
      <a:lvl4pPr marL="1600200" indent="-228600" algn="l" defTabSz="457200" rtl="0" eaLnBrk="1" fontAlgn="base" hangingPunct="1">
        <a:spcBef>
          <a:spcPct val="20000"/>
        </a:spcBef>
        <a:spcAft>
          <a:spcPct val="0"/>
        </a:spcAft>
        <a:buFont typeface="Arial" pitchFamily="34" charset="0"/>
        <a:buChar char="–"/>
        <a:defRPr sz="1200" kern="1200">
          <a:solidFill>
            <a:srgbClr val="595959"/>
          </a:solidFill>
          <a:latin typeface="Helvetica"/>
          <a:ea typeface="MS PGothic" pitchFamily="34" charset="-128"/>
          <a:cs typeface="ＭＳ Ｐゴシック" charset="0"/>
        </a:defRPr>
      </a:lvl4pPr>
      <a:lvl5pPr marL="2057400" indent="-228600" algn="l" defTabSz="457200" rtl="0" eaLnBrk="1" fontAlgn="base" hangingPunct="1">
        <a:spcBef>
          <a:spcPct val="20000"/>
        </a:spcBef>
        <a:spcAft>
          <a:spcPct val="0"/>
        </a:spcAft>
        <a:buFont typeface="Arial" pitchFamily="34" charset="0"/>
        <a:buChar char="»"/>
        <a:defRPr sz="1200" kern="1200">
          <a:solidFill>
            <a:srgbClr val="595959"/>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Helvetica" pitchFamily="124" charset="0"/>
              </a:defRPr>
            </a:lvl1pPr>
          </a:lstStyle>
          <a:p>
            <a:r>
              <a:rPr lang="en-US" altLang="en-US"/>
              <a:t>7/16/2014</a:t>
            </a:r>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charset="0"/>
                <a:ea typeface="ＭＳ Ｐゴシック" charset="0"/>
                <a:cs typeface="ＭＳ Ｐゴシック" charset="0"/>
              </a:defRPr>
            </a:lvl1pPr>
          </a:lstStyle>
          <a:p>
            <a:pPr>
              <a:defRPr/>
            </a:pPr>
            <a:r>
              <a:rPr lang="en-US"/>
              <a:t>V. Shiltsev | SCC at IOTA - WG6</a:t>
            </a:r>
            <a:endParaRPr lang="en-US" b="1"/>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pitchFamily="124" charset="0"/>
              </a:defRPr>
            </a:lvl1pPr>
          </a:lstStyle>
          <a:p>
            <a:fld id="{90515DF6-1CA5-421A-9AE8-13AD4A57D03A}" type="slidenum">
              <a:rPr lang="en-US" altLang="en-US"/>
              <a:pPr/>
              <a:t>‹#›</a:t>
            </a:fld>
            <a:endParaRPr lang="en-US" altLang="en-US"/>
          </a:p>
        </p:txBody>
      </p:sp>
      <p:pic>
        <p:nvPicPr>
          <p:cNvPr id="7173" name="Picture 1" descr="Footer_06031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Lst>
  <p:hf hdr="0"/>
  <p:txStyles>
    <p:titleStyle>
      <a:lvl1pPr algn="l" defTabSz="457200" rtl="0" eaLnBrk="0" fontAlgn="base" hangingPunct="0">
        <a:spcBef>
          <a:spcPct val="0"/>
        </a:spcBef>
        <a:spcAft>
          <a:spcPct val="0"/>
        </a:spcAft>
        <a:defRPr sz="1700" b="1" kern="1200">
          <a:solidFill>
            <a:srgbClr val="2E5286"/>
          </a:solidFill>
          <a:latin typeface="Helvetica"/>
          <a:ea typeface="MS PGothic" pitchFamily="34" charset="-128"/>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rgbClr val="7F7F7F"/>
          </a:solidFill>
          <a:latin typeface="Helvetica"/>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1600" kern="1200">
          <a:solidFill>
            <a:srgbClr val="7F7F7F"/>
          </a:solidFill>
          <a:latin typeface="Helvetica"/>
          <a:ea typeface="MS PGothic" pitchFamily="34" charset="-128"/>
          <a:cs typeface="ＭＳ Ｐゴシック" charset="0"/>
        </a:defRPr>
      </a:lvl2pPr>
      <a:lvl3pPr marL="1143000" indent="-228600" algn="l" defTabSz="457200" rtl="0" eaLnBrk="0" fontAlgn="base" hangingPunct="0">
        <a:spcBef>
          <a:spcPct val="20000"/>
        </a:spcBef>
        <a:spcAft>
          <a:spcPct val="0"/>
        </a:spcAft>
        <a:buFont typeface="Arial" pitchFamily="34" charset="0"/>
        <a:buChar char="•"/>
        <a:defRPr sz="1400" kern="1200">
          <a:solidFill>
            <a:srgbClr val="7F7F7F"/>
          </a:solidFill>
          <a:latin typeface="Helvetica"/>
          <a:ea typeface="MS PGothic" pitchFamily="34" charset="-128"/>
          <a:cs typeface="ＭＳ Ｐゴシック" charset="0"/>
        </a:defRPr>
      </a:lvl3pPr>
      <a:lvl4pPr marL="1600200" indent="-228600" algn="l" defTabSz="457200" rtl="0" eaLnBrk="0" fontAlgn="base" hangingPunct="0">
        <a:spcBef>
          <a:spcPct val="20000"/>
        </a:spcBef>
        <a:spcAft>
          <a:spcPct val="0"/>
        </a:spcAft>
        <a:buFont typeface="Arial" pitchFamily="34" charset="0"/>
        <a:buChar char="–"/>
        <a:defRPr sz="1200" kern="1200">
          <a:solidFill>
            <a:srgbClr val="7F7F7F"/>
          </a:solidFill>
          <a:latin typeface="Helvetica"/>
          <a:ea typeface="MS PGothic" pitchFamily="34" charset="-128"/>
          <a:cs typeface="ＭＳ Ｐゴシック" charset="0"/>
        </a:defRPr>
      </a:lvl4pPr>
      <a:lvl5pPr marL="2057400" indent="-228600" algn="l" defTabSz="457200" rtl="0" eaLnBrk="0" fontAlgn="base" hangingPunct="0">
        <a:spcBef>
          <a:spcPct val="20000"/>
        </a:spcBef>
        <a:spcAft>
          <a:spcPct val="0"/>
        </a:spcAft>
        <a:buFont typeface="Arial" pitchFamily="34" charset="0"/>
        <a:buChar char="»"/>
        <a:defRPr sz="1200" kern="1200">
          <a:solidFill>
            <a:srgbClr val="7F7F7F"/>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partnerships.fnal.gov/internal/gismo-for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asauers@fnal.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partnerships.fnal.gov/internal/gismo-for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60997" y="3569439"/>
            <a:ext cx="8606413" cy="685800"/>
          </a:xfrm>
        </p:spPr>
        <p:txBody>
          <a:bodyPr/>
          <a:lstStyle/>
          <a:p>
            <a:pPr algn="ctr" eaLnBrk="1" fontAlgn="auto" hangingPunct="1">
              <a:spcAft>
                <a:spcPts val="0"/>
              </a:spcAft>
              <a:defRPr/>
            </a:pPr>
            <a:r>
              <a:rPr lang="en-US" sz="4000" dirty="0"/>
              <a:t>Patenting Process at Fermilab</a:t>
            </a:r>
            <a:br>
              <a:rPr lang="en-US" sz="4000" dirty="0"/>
            </a:br>
            <a:br>
              <a:rPr lang="en-US" sz="4000" dirty="0"/>
            </a:br>
            <a:r>
              <a:rPr lang="en-US" sz="4000" dirty="0"/>
              <a:t>Aaron Sauers</a:t>
            </a:r>
          </a:p>
        </p:txBody>
      </p:sp>
      <p:sp>
        <p:nvSpPr>
          <p:cNvPr id="5" name="Slide Number Placeholder 4"/>
          <p:cNvSpPr>
            <a:spLocks noGrp="1"/>
          </p:cNvSpPr>
          <p:nvPr>
            <p:ph type="sldNum" sz="quarter" idx="12"/>
          </p:nvPr>
        </p:nvSpPr>
        <p:spPr/>
        <p:txBody>
          <a:bodyPr/>
          <a:lstStyle/>
          <a:p>
            <a:fld id="{BBFB9D8C-2882-41F9-92E5-94261C5AF937}" type="slidenum">
              <a:rPr lang="en-US" altLang="en-US" smtClean="0"/>
              <a:pPr/>
              <a:t>1</a:t>
            </a:fld>
            <a:endParaRPr lang="en-US" altLang="en-US"/>
          </a:p>
        </p:txBody>
      </p:sp>
    </p:spTree>
    <p:extLst>
      <p:ext uri="{BB962C8B-B14F-4D97-AF65-F5344CB8AC3E}">
        <p14:creationId xmlns:p14="http://schemas.microsoft.com/office/powerpoint/2010/main" val="1326211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Questions to Ask</a:t>
            </a:r>
          </a:p>
        </p:txBody>
      </p:sp>
      <p:sp>
        <p:nvSpPr>
          <p:cNvPr id="3" name="Content Placeholder 2"/>
          <p:cNvSpPr>
            <a:spLocks noGrp="1"/>
          </p:cNvSpPr>
          <p:nvPr>
            <p:ph idx="1"/>
          </p:nvPr>
        </p:nvSpPr>
        <p:spPr/>
        <p:txBody>
          <a:bodyPr/>
          <a:lstStyle/>
          <a:p>
            <a:r>
              <a:rPr lang="en-US" dirty="0"/>
              <a:t>Are “novel,” “unique,” or “technology,” keywords in your:</a:t>
            </a:r>
          </a:p>
          <a:p>
            <a:pPr lvl="1"/>
            <a:r>
              <a:rPr lang="en-US" dirty="0"/>
              <a:t>Proposals</a:t>
            </a:r>
          </a:p>
          <a:p>
            <a:pPr lvl="1"/>
            <a:r>
              <a:rPr lang="en-US" dirty="0"/>
              <a:t>Grant</a:t>
            </a:r>
          </a:p>
          <a:p>
            <a:pPr lvl="1"/>
            <a:r>
              <a:rPr lang="en-US" dirty="0"/>
              <a:t>Program reviews</a:t>
            </a:r>
          </a:p>
          <a:p>
            <a:pPr lvl="1"/>
            <a:r>
              <a:rPr lang="en-US" dirty="0"/>
              <a:t>Draft articles?</a:t>
            </a:r>
          </a:p>
          <a:p>
            <a:r>
              <a:rPr lang="en-US" dirty="0"/>
              <a:t>Is your program developing tools out of necessity? </a:t>
            </a:r>
          </a:p>
          <a:p>
            <a:r>
              <a:rPr lang="en-US" dirty="0"/>
              <a:t>Might these tools be useful in other domains?</a:t>
            </a:r>
          </a:p>
        </p:txBody>
      </p:sp>
      <p:sp>
        <p:nvSpPr>
          <p:cNvPr id="6" name="Slide Number Placeholder 5"/>
          <p:cNvSpPr>
            <a:spLocks noGrp="1"/>
          </p:cNvSpPr>
          <p:nvPr>
            <p:ph type="sldNum" sz="quarter" idx="12"/>
          </p:nvPr>
        </p:nvSpPr>
        <p:spPr/>
        <p:txBody>
          <a:bodyPr/>
          <a:lstStyle/>
          <a:p>
            <a:fld id="{9976B5BD-F211-4750-B06C-52193944EA18}" type="slidenum">
              <a:rPr lang="en-US" altLang="en-US" smtClean="0"/>
              <a:pPr/>
              <a:t>10</a:t>
            </a:fld>
            <a:endParaRPr lang="en-US" altLang="en-US"/>
          </a:p>
        </p:txBody>
      </p:sp>
    </p:spTree>
    <p:extLst>
      <p:ext uri="{BB962C8B-B14F-4D97-AF65-F5344CB8AC3E}">
        <p14:creationId xmlns:p14="http://schemas.microsoft.com/office/powerpoint/2010/main" val="650407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Monetary Benefits</a:t>
            </a:r>
          </a:p>
        </p:txBody>
      </p:sp>
      <p:sp>
        <p:nvSpPr>
          <p:cNvPr id="3" name="Content Placeholder 2"/>
          <p:cNvSpPr>
            <a:spLocks noGrp="1"/>
          </p:cNvSpPr>
          <p:nvPr>
            <p:ph idx="1"/>
          </p:nvPr>
        </p:nvSpPr>
        <p:spPr/>
        <p:txBody>
          <a:bodyPr/>
          <a:lstStyle/>
          <a:p>
            <a:r>
              <a:rPr lang="en-US" dirty="0"/>
              <a:t>Licensing of IP can generate a royalty stream.</a:t>
            </a:r>
          </a:p>
          <a:p>
            <a:r>
              <a:rPr lang="en-US" dirty="0"/>
              <a:t>FRA employees currently share 50% of the net royalties (after direct expenses) for the first $10,000, and 25% of the net royalties in excess of $10,000.</a:t>
            </a:r>
          </a:p>
          <a:p>
            <a:r>
              <a:rPr lang="en-US" dirty="0"/>
              <a:t>DOE doesn’t tell us how to spend royalties</a:t>
            </a:r>
          </a:p>
          <a:p>
            <a:r>
              <a:rPr lang="en-US" dirty="0"/>
              <a:t>As a result, royalties can be a flexible source of funding for any of our mission responsibilities (purchase equipment, roll funds over to next year, use on new programs, etc.)</a:t>
            </a:r>
          </a:p>
          <a:p>
            <a:pPr marL="0" indent="0">
              <a:buNone/>
            </a:pPr>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p>
        </p:txBody>
      </p:sp>
      <p:sp>
        <p:nvSpPr>
          <p:cNvPr id="6" name="Slide Number Placeholder 5"/>
          <p:cNvSpPr>
            <a:spLocks noGrp="1"/>
          </p:cNvSpPr>
          <p:nvPr>
            <p:ph type="sldNum" sz="quarter" idx="12"/>
          </p:nvPr>
        </p:nvSpPr>
        <p:spPr/>
        <p:txBody>
          <a:bodyPr/>
          <a:lstStyle/>
          <a:p>
            <a:fld id="{9976B5BD-F211-4750-B06C-52193944EA18}" type="slidenum">
              <a:rPr lang="en-US" altLang="en-US" smtClean="0"/>
              <a:pPr/>
              <a:t>11</a:t>
            </a:fld>
            <a:endParaRPr lang="en-US" altLang="en-US"/>
          </a:p>
        </p:txBody>
      </p:sp>
    </p:spTree>
    <p:extLst>
      <p:ext uri="{BB962C8B-B14F-4D97-AF65-F5344CB8AC3E}">
        <p14:creationId xmlns:p14="http://schemas.microsoft.com/office/powerpoint/2010/main" val="571403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Recognition</a:t>
            </a:r>
          </a:p>
        </p:txBody>
      </p:sp>
      <p:sp>
        <p:nvSpPr>
          <p:cNvPr id="3" name="Content Placeholder 2"/>
          <p:cNvSpPr>
            <a:spLocks noGrp="1"/>
          </p:cNvSpPr>
          <p:nvPr>
            <p:ph idx="1"/>
          </p:nvPr>
        </p:nvSpPr>
        <p:spPr/>
        <p:txBody>
          <a:bodyPr/>
          <a:lstStyle/>
          <a:p>
            <a:r>
              <a:rPr lang="en-US" dirty="0"/>
              <a:t>IP protection and licensing can provide positive recognition to your staff, group, and the Laboratory.</a:t>
            </a:r>
          </a:p>
          <a:p>
            <a:r>
              <a:rPr lang="en-US" dirty="0"/>
              <a:t>Building an IP portfolio within a specific patent space can help you expand a recognized Laboratory capability around the work you do.</a:t>
            </a:r>
          </a:p>
          <a:p>
            <a:r>
              <a:rPr lang="en-US" dirty="0"/>
              <a:t>IP can help to attract business in the form of SPPs, CRADAs, and government sponsorship in areas for which Fermilab has demonstrated IP-based competencies.</a:t>
            </a:r>
          </a:p>
          <a:p>
            <a:r>
              <a:rPr lang="en-US" dirty="0"/>
              <a:t>Staff members get patent and publication on resume, and increasing interest in entrepreneurial pursuits</a:t>
            </a:r>
          </a:p>
          <a:p>
            <a:r>
              <a:rPr lang="en-US" dirty="0">
                <a:hlinkClick r:id="rId3"/>
              </a:rPr>
              <a:t>http://partnerships.fnal.gov/internal/gismo-form/</a:t>
            </a:r>
            <a:r>
              <a:rPr lang="en-US" dirty="0"/>
              <a:t> </a:t>
            </a:r>
          </a:p>
          <a:p>
            <a:endParaRPr lang="en-US" dirty="0"/>
          </a:p>
          <a:p>
            <a:endParaRPr lang="en-US" dirty="0"/>
          </a:p>
        </p:txBody>
      </p:sp>
      <p:sp>
        <p:nvSpPr>
          <p:cNvPr id="6" name="Slide Number Placeholder 5"/>
          <p:cNvSpPr>
            <a:spLocks noGrp="1"/>
          </p:cNvSpPr>
          <p:nvPr>
            <p:ph type="sldNum" sz="quarter" idx="12"/>
          </p:nvPr>
        </p:nvSpPr>
        <p:spPr/>
        <p:txBody>
          <a:bodyPr/>
          <a:lstStyle/>
          <a:p>
            <a:fld id="{9976B5BD-F211-4750-B06C-52193944EA18}" type="slidenum">
              <a:rPr lang="en-US" altLang="en-US" smtClean="0"/>
              <a:pPr/>
              <a:t>12</a:t>
            </a:fld>
            <a:endParaRPr lang="en-US" altLang="en-US"/>
          </a:p>
        </p:txBody>
      </p:sp>
    </p:spTree>
    <p:extLst>
      <p:ext uri="{BB962C8B-B14F-4D97-AF65-F5344CB8AC3E}">
        <p14:creationId xmlns:p14="http://schemas.microsoft.com/office/powerpoint/2010/main" val="418629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0387" y="76200"/>
            <a:ext cx="8606413" cy="685800"/>
          </a:xfrm>
        </p:spPr>
        <p:txBody>
          <a:bodyPr/>
          <a:lstStyle/>
          <a:p>
            <a:pPr eaLnBrk="1" fontAlgn="auto" hangingPunct="1">
              <a:spcAft>
                <a:spcPts val="0"/>
              </a:spcAft>
              <a:defRPr/>
            </a:pPr>
            <a:r>
              <a:rPr lang="en-US" sz="4000" dirty="0"/>
              <a:t>Contact</a:t>
            </a:r>
          </a:p>
        </p:txBody>
      </p:sp>
      <p:sp>
        <p:nvSpPr>
          <p:cNvPr id="40964" name="Rectangle 3"/>
          <p:cNvSpPr>
            <a:spLocks noGrp="1" noChangeArrowheads="1"/>
          </p:cNvSpPr>
          <p:nvPr>
            <p:ph type="body" idx="1"/>
          </p:nvPr>
        </p:nvSpPr>
        <p:spPr>
          <a:xfrm>
            <a:off x="228600" y="1040629"/>
            <a:ext cx="8639978" cy="5254961"/>
          </a:xfrm>
          <a:solidFill>
            <a:schemeClr val="bg1"/>
          </a:solidFill>
        </p:spPr>
        <p:txBody>
          <a:bodyPr rtlCol="0"/>
          <a:lstStyle/>
          <a:p>
            <a:pPr eaLnBrk="1" fontAlgn="auto" hangingPunct="1">
              <a:lnSpc>
                <a:spcPct val="90000"/>
              </a:lnSpc>
              <a:spcAft>
                <a:spcPts val="0"/>
              </a:spcAft>
              <a:defRPr/>
            </a:pPr>
            <a:endParaRPr lang="en-US" dirty="0"/>
          </a:p>
          <a:p>
            <a:pPr marL="0" indent="0" algn="ctr" eaLnBrk="1" fontAlgn="auto" hangingPunct="1">
              <a:lnSpc>
                <a:spcPct val="90000"/>
              </a:lnSpc>
              <a:spcAft>
                <a:spcPts val="0"/>
              </a:spcAft>
              <a:buNone/>
              <a:defRPr/>
            </a:pPr>
            <a:endParaRPr lang="en-US" dirty="0"/>
          </a:p>
          <a:p>
            <a:pPr marL="0" indent="0" algn="ctr" eaLnBrk="1" fontAlgn="auto" hangingPunct="1">
              <a:lnSpc>
                <a:spcPct val="90000"/>
              </a:lnSpc>
              <a:spcAft>
                <a:spcPts val="0"/>
              </a:spcAft>
              <a:buNone/>
              <a:defRPr/>
            </a:pPr>
            <a:endParaRPr lang="en-US" dirty="0"/>
          </a:p>
          <a:p>
            <a:pPr marL="0" indent="0" algn="ctr" eaLnBrk="1" fontAlgn="auto" hangingPunct="1">
              <a:lnSpc>
                <a:spcPct val="90000"/>
              </a:lnSpc>
              <a:spcAft>
                <a:spcPts val="0"/>
              </a:spcAft>
              <a:buNone/>
              <a:defRPr/>
            </a:pPr>
            <a:endParaRPr lang="en-US" dirty="0"/>
          </a:p>
          <a:p>
            <a:pPr marL="0" indent="0" algn="ctr" eaLnBrk="1" fontAlgn="auto" hangingPunct="1">
              <a:lnSpc>
                <a:spcPct val="90000"/>
              </a:lnSpc>
              <a:spcAft>
                <a:spcPts val="0"/>
              </a:spcAft>
              <a:buNone/>
              <a:defRPr/>
            </a:pPr>
            <a:endParaRPr lang="en-US" dirty="0"/>
          </a:p>
          <a:p>
            <a:pPr marL="0" indent="0" algn="ctr" eaLnBrk="1" fontAlgn="auto" hangingPunct="1">
              <a:lnSpc>
                <a:spcPct val="90000"/>
              </a:lnSpc>
              <a:spcAft>
                <a:spcPts val="0"/>
              </a:spcAft>
              <a:buNone/>
              <a:defRPr/>
            </a:pPr>
            <a:r>
              <a:rPr lang="en-US" dirty="0"/>
              <a:t>Aaron Sauers</a:t>
            </a:r>
          </a:p>
          <a:p>
            <a:pPr marL="0" indent="0" algn="ctr" eaLnBrk="1" fontAlgn="auto" hangingPunct="1">
              <a:lnSpc>
                <a:spcPct val="90000"/>
              </a:lnSpc>
              <a:spcAft>
                <a:spcPts val="0"/>
              </a:spcAft>
              <a:buNone/>
              <a:defRPr/>
            </a:pPr>
            <a:r>
              <a:rPr lang="en-US" dirty="0">
                <a:hlinkClick r:id="rId3"/>
              </a:rPr>
              <a:t>asauers@fnal.gov</a:t>
            </a:r>
            <a:endParaRPr lang="en-US" dirty="0"/>
          </a:p>
          <a:p>
            <a:pPr marL="0" indent="0" algn="ctr" eaLnBrk="1" fontAlgn="auto" hangingPunct="1">
              <a:lnSpc>
                <a:spcPct val="90000"/>
              </a:lnSpc>
              <a:spcAft>
                <a:spcPts val="0"/>
              </a:spcAft>
              <a:buNone/>
              <a:defRPr/>
            </a:pPr>
            <a:r>
              <a:rPr lang="en-US" dirty="0"/>
              <a:t>630-840-4432</a:t>
            </a:r>
          </a:p>
          <a:p>
            <a:pPr marL="0" indent="0" algn="ctr" fontAlgn="auto">
              <a:lnSpc>
                <a:spcPct val="90000"/>
              </a:lnSpc>
              <a:spcAft>
                <a:spcPts val="0"/>
              </a:spcAft>
              <a:buNone/>
              <a:defRPr/>
            </a:pPr>
            <a:r>
              <a:rPr lang="en-US" dirty="0">
                <a:hlinkClick r:id="rId4"/>
              </a:rPr>
              <a:t>http://partnerships.fnal.gov/internal/gismo-form/</a:t>
            </a:r>
            <a:r>
              <a:rPr lang="en-US" dirty="0"/>
              <a:t> </a:t>
            </a:r>
          </a:p>
          <a:p>
            <a:pPr fontAlgn="auto">
              <a:lnSpc>
                <a:spcPct val="90000"/>
              </a:lnSpc>
              <a:spcAft>
                <a:spcPts val="0"/>
              </a:spcAft>
              <a:defRPr/>
            </a:pPr>
            <a:endParaRPr lang="en-US" dirty="0"/>
          </a:p>
          <a:p>
            <a:pPr fontAlgn="auto">
              <a:lnSpc>
                <a:spcPct val="90000"/>
              </a:lnSpc>
              <a:spcAft>
                <a:spcPts val="0"/>
              </a:spcAft>
              <a:defRPr/>
            </a:pPr>
            <a:endParaRPr lang="en-US" dirty="0"/>
          </a:p>
          <a:p>
            <a:pPr fontAlgn="auto">
              <a:lnSpc>
                <a:spcPct val="90000"/>
              </a:lnSpc>
              <a:spcAft>
                <a:spcPts val="0"/>
              </a:spcAft>
              <a:defRPr/>
            </a:pPr>
            <a:endParaRPr lang="en-US" dirty="0"/>
          </a:p>
          <a:p>
            <a:pPr fontAlgn="auto">
              <a:lnSpc>
                <a:spcPct val="90000"/>
              </a:lnSpc>
              <a:spcAft>
                <a:spcPts val="0"/>
              </a:spcAft>
              <a:defRPr/>
            </a:pPr>
            <a:endParaRPr lang="en-US" dirty="0"/>
          </a:p>
          <a:p>
            <a:pPr fontAlgn="auto">
              <a:lnSpc>
                <a:spcPct val="90000"/>
              </a:lnSpc>
              <a:spcAft>
                <a:spcPts val="0"/>
              </a:spcAft>
              <a:defRPr/>
            </a:pPr>
            <a:endParaRPr lang="en-US" dirty="0">
              <a:solidFill>
                <a:srgbClr val="7030A0"/>
              </a:solidFill>
              <a:sym typeface="Wingdings" pitchFamily="2" charset="2"/>
            </a:endParaRPr>
          </a:p>
          <a:p>
            <a:pPr marL="0" indent="0" fontAlgn="auto">
              <a:lnSpc>
                <a:spcPct val="90000"/>
              </a:lnSpc>
              <a:spcAft>
                <a:spcPts val="0"/>
              </a:spcAft>
              <a:buNone/>
              <a:defRPr/>
            </a:pPr>
            <a:r>
              <a:rPr lang="en-US" dirty="0">
                <a:solidFill>
                  <a:srgbClr val="000000"/>
                </a:solidFill>
                <a:sym typeface="Wingdings" pitchFamily="2" charset="2"/>
              </a:rPr>
              <a:t> </a:t>
            </a:r>
            <a:endParaRPr lang="en-US" sz="3200" dirty="0">
              <a:solidFill>
                <a:srgbClr val="C00000"/>
              </a:solidFill>
            </a:endParaRPr>
          </a:p>
          <a:p>
            <a:pPr fontAlgn="auto">
              <a:lnSpc>
                <a:spcPct val="90000"/>
              </a:lnSpc>
              <a:spcAft>
                <a:spcPts val="0"/>
              </a:spcAft>
              <a:defRPr/>
            </a:pPr>
            <a:endParaRPr lang="en-US" dirty="0">
              <a:solidFill>
                <a:srgbClr val="7030A0"/>
              </a:solidFill>
              <a:sym typeface="Wingdings" pitchFamily="2" charset="2"/>
            </a:endParaRPr>
          </a:p>
        </p:txBody>
      </p:sp>
    </p:spTree>
    <p:extLst>
      <p:ext uri="{BB962C8B-B14F-4D97-AF65-F5344CB8AC3E}">
        <p14:creationId xmlns:p14="http://schemas.microsoft.com/office/powerpoint/2010/main" val="68986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64">
                                            <p:txEl>
                                              <p:pRg st="14" end="14"/>
                                            </p:txEl>
                                          </p:spTgt>
                                        </p:tgtEl>
                                        <p:attrNameLst>
                                          <p:attrName>style.visibility</p:attrName>
                                        </p:attrNameLst>
                                      </p:cBhvr>
                                      <p:to>
                                        <p:strVal val="visible"/>
                                      </p:to>
                                    </p:set>
                                    <p:anim calcmode="lin" valueType="num">
                                      <p:cBhvr additive="base">
                                        <p:cTn id="7" dur="500" fill="hold"/>
                                        <p:tgtEl>
                                          <p:spTgt spid="40964">
                                            <p:txEl>
                                              <p:pRg st="14" end="1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4">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3"/>
          <p:cNvSpPr>
            <a:spLocks noGrp="1" noChangeArrowheads="1"/>
          </p:cNvSpPr>
          <p:nvPr>
            <p:ph type="body" idx="1"/>
          </p:nvPr>
        </p:nvSpPr>
        <p:spPr>
          <a:xfrm>
            <a:off x="228600" y="956600"/>
            <a:ext cx="8639978" cy="5254961"/>
          </a:xfrm>
          <a:solidFill>
            <a:schemeClr val="bg1"/>
          </a:solidFill>
        </p:spPr>
        <p:txBody>
          <a:bodyPr rtlCol="0"/>
          <a:lstStyle/>
          <a:p>
            <a:pPr fontAlgn="auto">
              <a:lnSpc>
                <a:spcPct val="90000"/>
              </a:lnSpc>
              <a:spcAft>
                <a:spcPts val="0"/>
              </a:spcAft>
              <a:defRPr/>
            </a:pPr>
            <a:r>
              <a:rPr lang="en-US" dirty="0">
                <a:solidFill>
                  <a:schemeClr val="accent6"/>
                </a:solidFill>
                <a:latin typeface="+mn-lt"/>
              </a:rPr>
              <a:t>Intellectual Property (IP)</a:t>
            </a:r>
          </a:p>
          <a:p>
            <a:pPr lvl="1" fontAlgn="auto">
              <a:lnSpc>
                <a:spcPct val="90000"/>
              </a:lnSpc>
              <a:spcAft>
                <a:spcPts val="0"/>
              </a:spcAft>
              <a:defRPr/>
            </a:pPr>
            <a:r>
              <a:rPr lang="en-US" sz="2400" dirty="0">
                <a:solidFill>
                  <a:schemeClr val="accent6"/>
                </a:solidFill>
                <a:latin typeface="+mn-lt"/>
              </a:rPr>
              <a:t>Patents</a:t>
            </a:r>
          </a:p>
          <a:p>
            <a:pPr lvl="1" fontAlgn="auto">
              <a:lnSpc>
                <a:spcPct val="90000"/>
              </a:lnSpc>
              <a:spcAft>
                <a:spcPts val="0"/>
              </a:spcAft>
              <a:defRPr/>
            </a:pPr>
            <a:r>
              <a:rPr lang="en-US" sz="2400" dirty="0">
                <a:solidFill>
                  <a:schemeClr val="accent6"/>
                </a:solidFill>
                <a:latin typeface="+mn-lt"/>
              </a:rPr>
              <a:t>Copyrights</a:t>
            </a:r>
          </a:p>
          <a:p>
            <a:pPr lvl="1" fontAlgn="auto">
              <a:lnSpc>
                <a:spcPct val="90000"/>
              </a:lnSpc>
              <a:spcAft>
                <a:spcPts val="0"/>
              </a:spcAft>
              <a:defRPr/>
            </a:pPr>
            <a:r>
              <a:rPr lang="en-US" sz="2400" dirty="0">
                <a:solidFill>
                  <a:schemeClr val="accent6"/>
                </a:solidFill>
                <a:latin typeface="+mn-lt"/>
              </a:rPr>
              <a:t>Trademarks</a:t>
            </a:r>
          </a:p>
          <a:p>
            <a:pPr fontAlgn="auto">
              <a:lnSpc>
                <a:spcPct val="90000"/>
              </a:lnSpc>
              <a:spcAft>
                <a:spcPts val="0"/>
              </a:spcAft>
              <a:defRPr/>
            </a:pPr>
            <a:r>
              <a:rPr lang="en-US" dirty="0">
                <a:solidFill>
                  <a:schemeClr val="accent6"/>
                </a:solidFill>
                <a:latin typeface="+mn-lt"/>
              </a:rPr>
              <a:t>Licensing</a:t>
            </a:r>
          </a:p>
          <a:p>
            <a:pPr lvl="1" fontAlgn="auto">
              <a:lnSpc>
                <a:spcPct val="90000"/>
              </a:lnSpc>
              <a:spcAft>
                <a:spcPts val="0"/>
              </a:spcAft>
              <a:defRPr/>
            </a:pPr>
            <a:r>
              <a:rPr lang="en-US" sz="2400" dirty="0">
                <a:solidFill>
                  <a:schemeClr val="accent6"/>
                </a:solidFill>
                <a:latin typeface="+mn-lt"/>
              </a:rPr>
              <a:t>Open Source Software</a:t>
            </a:r>
          </a:p>
          <a:p>
            <a:pPr lvl="1" fontAlgn="auto">
              <a:lnSpc>
                <a:spcPct val="90000"/>
              </a:lnSpc>
              <a:spcAft>
                <a:spcPts val="0"/>
              </a:spcAft>
              <a:defRPr/>
            </a:pPr>
            <a:r>
              <a:rPr lang="en-US" sz="2400" dirty="0">
                <a:solidFill>
                  <a:schemeClr val="accent6"/>
                </a:solidFill>
                <a:latin typeface="+mn-lt"/>
              </a:rPr>
              <a:t>Commercial Licensing</a:t>
            </a:r>
          </a:p>
          <a:p>
            <a:pPr lvl="1" fontAlgn="auto">
              <a:lnSpc>
                <a:spcPct val="90000"/>
              </a:lnSpc>
              <a:spcAft>
                <a:spcPts val="0"/>
              </a:spcAft>
              <a:defRPr/>
            </a:pPr>
            <a:r>
              <a:rPr lang="en-US" sz="2400" dirty="0">
                <a:solidFill>
                  <a:schemeClr val="accent6"/>
                </a:solidFill>
                <a:latin typeface="+mn-lt"/>
              </a:rPr>
              <a:t>Academic Distribution</a:t>
            </a:r>
          </a:p>
          <a:p>
            <a:pPr fontAlgn="auto">
              <a:lnSpc>
                <a:spcPct val="90000"/>
              </a:lnSpc>
              <a:spcAft>
                <a:spcPts val="0"/>
              </a:spcAft>
              <a:defRPr/>
            </a:pPr>
            <a:r>
              <a:rPr lang="en-US" dirty="0">
                <a:solidFill>
                  <a:schemeClr val="accent6"/>
                </a:solidFill>
                <a:latin typeface="+mn-lt"/>
              </a:rPr>
              <a:t>Sponsored Research</a:t>
            </a:r>
          </a:p>
          <a:p>
            <a:pPr lvl="1" fontAlgn="auto">
              <a:lnSpc>
                <a:spcPct val="90000"/>
              </a:lnSpc>
              <a:spcAft>
                <a:spcPts val="0"/>
              </a:spcAft>
              <a:defRPr/>
            </a:pPr>
            <a:r>
              <a:rPr lang="en-US" sz="2400" dirty="0">
                <a:solidFill>
                  <a:schemeClr val="accent6"/>
                </a:solidFill>
                <a:latin typeface="+mn-lt"/>
              </a:rPr>
              <a:t>Strategic Partnerships Program (SPP)</a:t>
            </a:r>
          </a:p>
          <a:p>
            <a:pPr lvl="1" fontAlgn="auto">
              <a:lnSpc>
                <a:spcPct val="90000"/>
              </a:lnSpc>
              <a:spcAft>
                <a:spcPts val="0"/>
              </a:spcAft>
              <a:defRPr/>
            </a:pPr>
            <a:r>
              <a:rPr lang="en-US" sz="2400" dirty="0">
                <a:solidFill>
                  <a:schemeClr val="accent6"/>
                </a:solidFill>
                <a:latin typeface="+mn-lt"/>
              </a:rPr>
              <a:t>Cooperative Research &amp; Development Agreements (CRADAs)</a:t>
            </a:r>
          </a:p>
          <a:p>
            <a:pPr fontAlgn="auto">
              <a:lnSpc>
                <a:spcPct val="90000"/>
              </a:lnSpc>
              <a:spcAft>
                <a:spcPts val="0"/>
              </a:spcAft>
              <a:defRPr/>
            </a:pPr>
            <a:r>
              <a:rPr lang="en-US" sz="2600" dirty="0">
                <a:solidFill>
                  <a:schemeClr val="accent6"/>
                </a:solidFill>
                <a:latin typeface="+mn-lt"/>
              </a:rPr>
              <a:t>Proposals / Funding (NIH, NSF, NASA, etc.)</a:t>
            </a:r>
          </a:p>
          <a:p>
            <a:pPr fontAlgn="auto">
              <a:lnSpc>
                <a:spcPct val="90000"/>
              </a:lnSpc>
              <a:spcAft>
                <a:spcPts val="0"/>
              </a:spcAft>
              <a:defRPr/>
            </a:pPr>
            <a:endParaRPr lang="en-US" sz="2000" dirty="0">
              <a:solidFill>
                <a:srgbClr val="7030A0"/>
              </a:solidFill>
              <a:latin typeface="+mn-lt"/>
              <a:sym typeface="Wingdings" pitchFamily="2" charset="2"/>
            </a:endParaRPr>
          </a:p>
        </p:txBody>
      </p:sp>
      <p:sp>
        <p:nvSpPr>
          <p:cNvPr id="37890" name="Rectangle 2"/>
          <p:cNvSpPr>
            <a:spLocks noGrp="1" noChangeArrowheads="1"/>
          </p:cNvSpPr>
          <p:nvPr>
            <p:ph type="title"/>
          </p:nvPr>
        </p:nvSpPr>
        <p:spPr>
          <a:xfrm>
            <a:off x="80387" y="76200"/>
            <a:ext cx="8606413" cy="685800"/>
          </a:xfrm>
        </p:spPr>
        <p:txBody>
          <a:bodyPr/>
          <a:lstStyle/>
          <a:p>
            <a:pPr eaLnBrk="1" fontAlgn="auto" hangingPunct="1">
              <a:spcAft>
                <a:spcPts val="0"/>
              </a:spcAft>
              <a:defRPr/>
            </a:pPr>
            <a:r>
              <a:rPr lang="en-US" sz="4000" dirty="0"/>
              <a:t>OPTT Activities</a:t>
            </a:r>
          </a:p>
        </p:txBody>
      </p:sp>
      <p:sp>
        <p:nvSpPr>
          <p:cNvPr id="2" name="Oval 1">
            <a:extLst>
              <a:ext uri="{FF2B5EF4-FFF2-40B4-BE49-F238E27FC236}">
                <a16:creationId xmlns:a16="http://schemas.microsoft.com/office/drawing/2014/main" id="{E3AAB95F-4465-4986-978A-11FD8151097F}"/>
              </a:ext>
            </a:extLst>
          </p:cNvPr>
          <p:cNvSpPr/>
          <p:nvPr/>
        </p:nvSpPr>
        <p:spPr>
          <a:xfrm>
            <a:off x="429208" y="1343608"/>
            <a:ext cx="2006082" cy="345233"/>
          </a:xfrm>
          <a:prstGeom prst="ellipse">
            <a:avLst/>
          </a:prstGeom>
          <a:gradFill>
            <a:gsLst>
              <a:gs pos="0">
                <a:schemeClr val="accent1">
                  <a:tint val="100000"/>
                  <a:shade val="100000"/>
                  <a:satMod val="130000"/>
                  <a:alpha val="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382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Patent?</a:t>
            </a: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160825"/>
            <a:ext cx="9144000" cy="5697175"/>
          </a:xfrm>
        </p:spPr>
      </p:pic>
    </p:spTree>
    <p:extLst>
      <p:ext uri="{BB962C8B-B14F-4D97-AF65-F5344CB8AC3E}">
        <p14:creationId xmlns:p14="http://schemas.microsoft.com/office/powerpoint/2010/main" val="2224452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Patent?</a:t>
            </a:r>
          </a:p>
        </p:txBody>
      </p:sp>
      <p:sp>
        <p:nvSpPr>
          <p:cNvPr id="3" name="Content Placeholder 2"/>
          <p:cNvSpPr>
            <a:spLocks noGrp="1"/>
          </p:cNvSpPr>
          <p:nvPr>
            <p:ph idx="1"/>
          </p:nvPr>
        </p:nvSpPr>
        <p:spPr/>
        <p:txBody>
          <a:bodyPr/>
          <a:lstStyle/>
          <a:p>
            <a:pPr marL="0" indent="0">
              <a:buNone/>
            </a:pPr>
            <a:r>
              <a:rPr lang="en-US" b="1" dirty="0"/>
              <a:t>United States Constitution </a:t>
            </a:r>
          </a:p>
          <a:p>
            <a:pPr marL="0" indent="0">
              <a:buNone/>
            </a:pPr>
            <a:r>
              <a:rPr lang="en-US" b="1" dirty="0"/>
              <a:t>Article 1, Section 8</a:t>
            </a:r>
          </a:p>
          <a:p>
            <a:pPr marL="0" indent="0">
              <a:buNone/>
            </a:pPr>
            <a:endParaRPr lang="en-US" b="1" dirty="0"/>
          </a:p>
          <a:p>
            <a:pPr marL="0" indent="0">
              <a:buNone/>
            </a:pPr>
            <a:r>
              <a:rPr lang="en-US" i="1" dirty="0"/>
              <a:t>“The Congress shall have Power…</a:t>
            </a:r>
          </a:p>
          <a:p>
            <a:pPr marL="0" indent="0">
              <a:buNone/>
            </a:pPr>
            <a:endParaRPr lang="en-US" i="1" dirty="0"/>
          </a:p>
          <a:p>
            <a:pPr marL="0" indent="0">
              <a:buNone/>
            </a:pPr>
            <a:r>
              <a:rPr lang="en-US" i="1" dirty="0"/>
              <a:t>To promote the Progress of Science and useful Arts, by securing for limited Times to Authors and Inventors the exclusive Right to their respective Writings and Discoveries;”</a:t>
            </a:r>
          </a:p>
          <a:p>
            <a:pPr marL="0" indent="0">
              <a:buNone/>
            </a:pPr>
            <a:endParaRPr lang="en-US" dirty="0"/>
          </a:p>
          <a:p>
            <a:pPr marL="0" indent="0">
              <a:buNone/>
            </a:pPr>
            <a:r>
              <a:rPr lang="en-US" dirty="0"/>
              <a:t>The Patent Act seeks to accomplish this goal by granting to the inventor property rights in the idea </a:t>
            </a:r>
            <a:r>
              <a:rPr lang="en-US" i="1" u="sng" dirty="0"/>
              <a:t>in exchange for disclosure</a:t>
            </a:r>
            <a:r>
              <a:rPr lang="en-US" dirty="0"/>
              <a:t>.</a:t>
            </a:r>
          </a:p>
          <a:p>
            <a:pPr marL="0" indent="0">
              <a:buNone/>
            </a:pPr>
            <a:endParaRPr lang="en-US" dirty="0"/>
          </a:p>
        </p:txBody>
      </p:sp>
    </p:spTree>
    <p:extLst>
      <p:ext uri="{BB962C8B-B14F-4D97-AF65-F5344CB8AC3E}">
        <p14:creationId xmlns:p14="http://schemas.microsoft.com/office/powerpoint/2010/main" val="683631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3">
            <a:extLst>
              <a:ext uri="{28A0092B-C50C-407E-A947-70E740481C1C}">
                <a14:useLocalDpi xmlns:a14="http://schemas.microsoft.com/office/drawing/2010/main" val="0"/>
              </a:ext>
            </a:extLst>
          </a:blip>
          <a:srcRect l="9231" t="10362" r="22418" b="8546"/>
          <a:stretch/>
        </p:blipFill>
        <p:spPr>
          <a:xfrm>
            <a:off x="5913408" y="944744"/>
            <a:ext cx="3001992" cy="5231768"/>
          </a:xfrm>
        </p:spPr>
      </p:pic>
      <p:sp>
        <p:nvSpPr>
          <p:cNvPr id="2" name="Title 1"/>
          <p:cNvSpPr>
            <a:spLocks noGrp="1"/>
          </p:cNvSpPr>
          <p:nvPr>
            <p:ph type="title"/>
          </p:nvPr>
        </p:nvSpPr>
        <p:spPr/>
        <p:txBody>
          <a:bodyPr/>
          <a:lstStyle/>
          <a:p>
            <a:r>
              <a:rPr lang="en-US" dirty="0"/>
              <a:t>What is a Patent?</a:t>
            </a:r>
          </a:p>
        </p:txBody>
      </p:sp>
      <p:sp>
        <p:nvSpPr>
          <p:cNvPr id="10" name="Content Placeholder 2"/>
          <p:cNvSpPr txBox="1">
            <a:spLocks/>
          </p:cNvSpPr>
          <p:nvPr/>
        </p:nvSpPr>
        <p:spPr>
          <a:xfrm>
            <a:off x="228601" y="1043046"/>
            <a:ext cx="4886863" cy="4987867"/>
          </a:xfrm>
          <a:prstGeom prst="rect">
            <a:avLst/>
          </a:prstGeom>
        </p:spPr>
        <p:txBody>
          <a:bodyPr lIns="0" tIns="0" rIns="0" bIns="0"/>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rgbClr val="404040"/>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404040"/>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a:p>
            <a:r>
              <a:rPr lang="en-US" u="sng" dirty="0"/>
              <a:t>A patent is a publication</a:t>
            </a:r>
          </a:p>
          <a:p>
            <a:endParaRPr lang="en-US" u="sng" dirty="0"/>
          </a:p>
          <a:p>
            <a:r>
              <a:rPr lang="en-US" dirty="0"/>
              <a:t>A patent teaches others how to practice your invention</a:t>
            </a:r>
          </a:p>
          <a:p>
            <a:endParaRPr lang="en-US" dirty="0"/>
          </a:p>
          <a:p>
            <a:r>
              <a:rPr lang="en-US" dirty="0"/>
              <a:t>A patent must be</a:t>
            </a:r>
          </a:p>
          <a:p>
            <a:pPr lvl="1"/>
            <a:r>
              <a:rPr lang="en-US" dirty="0"/>
              <a:t>New</a:t>
            </a:r>
          </a:p>
          <a:p>
            <a:pPr lvl="1"/>
            <a:r>
              <a:rPr lang="en-US" dirty="0"/>
              <a:t>Non-obvious</a:t>
            </a:r>
          </a:p>
          <a:p>
            <a:pPr lvl="1"/>
            <a:r>
              <a:rPr lang="en-US" dirty="0"/>
              <a:t>Useful</a:t>
            </a:r>
          </a:p>
        </p:txBody>
      </p:sp>
    </p:spTree>
    <p:extLst>
      <p:ext uri="{BB962C8B-B14F-4D97-AF65-F5344CB8AC3E}">
        <p14:creationId xmlns:p14="http://schemas.microsoft.com/office/powerpoint/2010/main" val="3318597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Prime Contract Requirements</a:t>
            </a:r>
          </a:p>
        </p:txBody>
      </p:sp>
      <p:sp>
        <p:nvSpPr>
          <p:cNvPr id="3" name="Content Placeholder 2"/>
          <p:cNvSpPr>
            <a:spLocks noGrp="1"/>
          </p:cNvSpPr>
          <p:nvPr>
            <p:ph idx="1"/>
          </p:nvPr>
        </p:nvSpPr>
        <p:spPr/>
        <p:txBody>
          <a:bodyPr/>
          <a:lstStyle/>
          <a:p>
            <a:r>
              <a:rPr lang="en-US" dirty="0"/>
              <a:t>Employees are required to disclose information on any invention, discovery, creation, or improvement arising from or related to work at Fermilab that is conceived while employed by the laboratory that may have potential commercial value. </a:t>
            </a:r>
          </a:p>
          <a:p>
            <a:r>
              <a:rPr lang="en-US" dirty="0"/>
              <a:t>FRA must disclose each invention to the DOE Patent Counsel within 2 months after the inventor discloses it in writing to OPTT.</a:t>
            </a:r>
          </a:p>
          <a:p>
            <a:r>
              <a:rPr lang="en-US" dirty="0"/>
              <a:t>OPTT must make election decisions within 2 years of disclosure and notify DOE of these decisions.</a:t>
            </a:r>
          </a:p>
          <a:p>
            <a:endParaRPr lang="en-US" dirty="0"/>
          </a:p>
          <a:p>
            <a:endParaRPr lang="en-US" dirty="0"/>
          </a:p>
          <a:p>
            <a:endParaRPr lang="en-US" dirty="0"/>
          </a:p>
        </p:txBody>
      </p:sp>
      <p:sp>
        <p:nvSpPr>
          <p:cNvPr id="6" name="Slide Number Placeholder 5"/>
          <p:cNvSpPr>
            <a:spLocks noGrp="1"/>
          </p:cNvSpPr>
          <p:nvPr>
            <p:ph type="sldNum" sz="quarter" idx="12"/>
          </p:nvPr>
        </p:nvSpPr>
        <p:spPr/>
        <p:txBody>
          <a:bodyPr/>
          <a:lstStyle/>
          <a:p>
            <a:fld id="{9976B5BD-F211-4750-B06C-52193944EA18}" type="slidenum">
              <a:rPr lang="en-US" altLang="en-US" smtClean="0"/>
              <a:pPr/>
              <a:t>6</a:t>
            </a:fld>
            <a:endParaRPr lang="en-US" altLang="en-US"/>
          </a:p>
        </p:txBody>
      </p:sp>
    </p:spTree>
    <p:extLst>
      <p:ext uri="{BB962C8B-B14F-4D97-AF65-F5344CB8AC3E}">
        <p14:creationId xmlns:p14="http://schemas.microsoft.com/office/powerpoint/2010/main" val="3024923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Publication Requirements and Patent Reviews</a:t>
            </a:r>
          </a:p>
        </p:txBody>
      </p:sp>
      <p:sp>
        <p:nvSpPr>
          <p:cNvPr id="3" name="Content Placeholder 2"/>
          <p:cNvSpPr>
            <a:spLocks noGrp="1"/>
          </p:cNvSpPr>
          <p:nvPr>
            <p:ph idx="1"/>
          </p:nvPr>
        </p:nvSpPr>
        <p:spPr/>
        <p:txBody>
          <a:bodyPr/>
          <a:lstStyle/>
          <a:p>
            <a:endParaRPr lang="en-US" dirty="0"/>
          </a:p>
          <a:p>
            <a:r>
              <a:rPr lang="en-US" dirty="0"/>
              <a:t>Publication can affect the Laboratory’s ability to protect its Intellectual Property (IP)</a:t>
            </a:r>
          </a:p>
          <a:p>
            <a:r>
              <a:rPr lang="en-US" dirty="0"/>
              <a:t>In order to ensure that publication will not adversely affect the patent interest of DOE or FRA, the Prime Contract stipulates approval for publication must be secured from OPTT prior to release.</a:t>
            </a:r>
          </a:p>
          <a:p>
            <a:endParaRPr lang="en-US" dirty="0"/>
          </a:p>
        </p:txBody>
      </p:sp>
      <p:sp>
        <p:nvSpPr>
          <p:cNvPr id="6" name="Slide Number Placeholder 5"/>
          <p:cNvSpPr>
            <a:spLocks noGrp="1"/>
          </p:cNvSpPr>
          <p:nvPr>
            <p:ph type="sldNum" sz="quarter" idx="12"/>
          </p:nvPr>
        </p:nvSpPr>
        <p:spPr/>
        <p:txBody>
          <a:bodyPr/>
          <a:lstStyle/>
          <a:p>
            <a:fld id="{9976B5BD-F211-4750-B06C-52193944EA18}" type="slidenum">
              <a:rPr lang="en-US" altLang="en-US" smtClean="0"/>
              <a:pPr/>
              <a:t>7</a:t>
            </a:fld>
            <a:endParaRPr lang="en-US" altLang="en-US"/>
          </a:p>
        </p:txBody>
      </p:sp>
    </p:spTree>
    <p:extLst>
      <p:ext uri="{BB962C8B-B14F-4D97-AF65-F5344CB8AC3E}">
        <p14:creationId xmlns:p14="http://schemas.microsoft.com/office/powerpoint/2010/main" val="4238759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Intellectual Property Policy</a:t>
            </a:r>
          </a:p>
        </p:txBody>
      </p:sp>
      <p:sp>
        <p:nvSpPr>
          <p:cNvPr id="3" name="Content Placeholder 2"/>
          <p:cNvSpPr>
            <a:spLocks noGrp="1"/>
          </p:cNvSpPr>
          <p:nvPr>
            <p:ph idx="1"/>
          </p:nvPr>
        </p:nvSpPr>
        <p:spPr/>
        <p:txBody>
          <a:bodyPr/>
          <a:lstStyle/>
          <a:p>
            <a:r>
              <a:rPr lang="en-US" dirty="0"/>
              <a:t>Employees are required to disclose information on any invention, discovery, creation, or improvement arising from or related to work at Fermilab that is conceived while employed by the laboratory that may have potential commercial value.  </a:t>
            </a:r>
          </a:p>
          <a:p>
            <a:r>
              <a:rPr lang="en-US" dirty="0"/>
              <a:t>Employees will not disclose or publicly display Proprietary Information belonging to Partners with whom we do business that is subject to a signed non-disclosure agreement or which has been marked clearly as proprietary.</a:t>
            </a:r>
          </a:p>
          <a:p>
            <a:r>
              <a:rPr lang="en-US" dirty="0"/>
              <a:t>Employees and Partners will not disclose any information that has been marked Protected CRADA Information.</a:t>
            </a:r>
          </a:p>
        </p:txBody>
      </p:sp>
      <p:sp>
        <p:nvSpPr>
          <p:cNvPr id="6" name="Slide Number Placeholder 5"/>
          <p:cNvSpPr>
            <a:spLocks noGrp="1"/>
          </p:cNvSpPr>
          <p:nvPr>
            <p:ph type="sldNum" sz="quarter" idx="12"/>
          </p:nvPr>
        </p:nvSpPr>
        <p:spPr/>
        <p:txBody>
          <a:bodyPr/>
          <a:lstStyle/>
          <a:p>
            <a:fld id="{9976B5BD-F211-4750-B06C-52193944EA18}" type="slidenum">
              <a:rPr lang="en-US" altLang="en-US" smtClean="0"/>
              <a:pPr/>
              <a:t>8</a:t>
            </a:fld>
            <a:endParaRPr lang="en-US" altLang="en-US"/>
          </a:p>
        </p:txBody>
      </p:sp>
    </p:spTree>
    <p:extLst>
      <p:ext uri="{BB962C8B-B14F-4D97-AF65-F5344CB8AC3E}">
        <p14:creationId xmlns:p14="http://schemas.microsoft.com/office/powerpoint/2010/main" val="1013746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Invention Disclosure Committee</a:t>
            </a:r>
          </a:p>
        </p:txBody>
      </p:sp>
      <p:sp>
        <p:nvSpPr>
          <p:cNvPr id="3" name="Content Placeholder 2"/>
          <p:cNvSpPr>
            <a:spLocks noGrp="1"/>
          </p:cNvSpPr>
          <p:nvPr>
            <p:ph idx="1"/>
          </p:nvPr>
        </p:nvSpPr>
        <p:spPr/>
        <p:txBody>
          <a:bodyPr/>
          <a:lstStyle/>
          <a:p>
            <a:r>
              <a:rPr lang="en-US" dirty="0"/>
              <a:t>OPTT convenes an Invention Disclosure Committee (IDC) Meeting as needed to review ROI/FAA packages and IP-related decisions.</a:t>
            </a:r>
          </a:p>
          <a:p>
            <a:r>
              <a:rPr lang="en-US" dirty="0"/>
              <a:t>OPTT consolidates input/responses from IDC and obtains additional input from inventor(s) if necessary. </a:t>
            </a:r>
          </a:p>
          <a:p>
            <a:r>
              <a:rPr lang="en-US" dirty="0"/>
              <a:t>OPTT informs Inventor(s), D/S/C/ head(s), and Legal, and updates FAA to include election decision and DOE response.</a:t>
            </a:r>
          </a:p>
          <a:p>
            <a:endParaRPr lang="en-US" dirty="0"/>
          </a:p>
        </p:txBody>
      </p:sp>
      <p:sp>
        <p:nvSpPr>
          <p:cNvPr id="6" name="Slide Number Placeholder 5"/>
          <p:cNvSpPr>
            <a:spLocks noGrp="1"/>
          </p:cNvSpPr>
          <p:nvPr>
            <p:ph type="sldNum" sz="quarter" idx="12"/>
          </p:nvPr>
        </p:nvSpPr>
        <p:spPr/>
        <p:txBody>
          <a:bodyPr/>
          <a:lstStyle/>
          <a:p>
            <a:fld id="{9976B5BD-F211-4750-B06C-52193944EA18}" type="slidenum">
              <a:rPr lang="en-US" altLang="en-US" smtClean="0"/>
              <a:pPr/>
              <a:t>9</a:t>
            </a:fld>
            <a:endParaRPr lang="en-US" altLang="en-US"/>
          </a:p>
        </p:txBody>
      </p:sp>
    </p:spTree>
    <p:extLst>
      <p:ext uri="{BB962C8B-B14F-4D97-AF65-F5344CB8AC3E}">
        <p14:creationId xmlns:p14="http://schemas.microsoft.com/office/powerpoint/2010/main" val="269181104"/>
      </p:ext>
    </p:extLst>
  </p:cSld>
  <p:clrMapOvr>
    <a:masterClrMapping/>
  </p:clrMapOvr>
</p:sld>
</file>

<file path=ppt/theme/theme1.xml><?xml version="1.0" encoding="utf-8"?>
<a:theme xmlns:a="http://schemas.openxmlformats.org/drawingml/2006/main" name="FNAL_TemplatePC_060514">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FNAL_TemplatePC_060514</Template>
  <TotalTime>12205</TotalTime>
  <Words>1148</Words>
  <Application>Microsoft Office PowerPoint</Application>
  <PresentationFormat>On-screen Show (4:3)</PresentationFormat>
  <Paragraphs>130</Paragraphs>
  <Slides>13</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MS PGothic</vt:lpstr>
      <vt:lpstr>MS PGothic</vt:lpstr>
      <vt:lpstr>Arial</vt:lpstr>
      <vt:lpstr>Calibri</vt:lpstr>
      <vt:lpstr>Geneva</vt:lpstr>
      <vt:lpstr>Helvetica</vt:lpstr>
      <vt:lpstr>Times New Roman</vt:lpstr>
      <vt:lpstr>Wingdings</vt:lpstr>
      <vt:lpstr>FNAL_TemplatePC_060514</vt:lpstr>
      <vt:lpstr>Fermilab: Footer Only</vt:lpstr>
      <vt:lpstr>Patenting Process at Fermilab  Aaron Sauers</vt:lpstr>
      <vt:lpstr>OPTT Activities</vt:lpstr>
      <vt:lpstr>What is a Patent?</vt:lpstr>
      <vt:lpstr>What is a Patent?</vt:lpstr>
      <vt:lpstr>What is a Patent?</vt:lpstr>
      <vt:lpstr>Prime Contract Requirements</vt:lpstr>
      <vt:lpstr>Publication Requirements and Patent Reviews</vt:lpstr>
      <vt:lpstr>Intellectual Property Policy</vt:lpstr>
      <vt:lpstr>Invention Disclosure Committee</vt:lpstr>
      <vt:lpstr>Some Questions to Ask</vt:lpstr>
      <vt:lpstr>Monetary Benefits</vt:lpstr>
      <vt:lpstr>Recognition</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Heads meeting (new PowerPoint template…)</dc:title>
  <dc:creator>nsergei</dc:creator>
  <cp:lastModifiedBy>Aaron Sauers x 30410N</cp:lastModifiedBy>
  <cp:revision>144</cp:revision>
  <cp:lastPrinted>2014-01-20T19:40:21Z</cp:lastPrinted>
  <dcterms:created xsi:type="dcterms:W3CDTF">2014-06-19T15:29:50Z</dcterms:created>
  <dcterms:modified xsi:type="dcterms:W3CDTF">2018-02-18T22:09:04Z</dcterms:modified>
</cp:coreProperties>
</file>