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5"/>
  </p:sldMasterIdLst>
  <p:notesMasterIdLst>
    <p:notesMasterId r:id="rId12"/>
  </p:notesMasterIdLst>
  <p:handoutMasterIdLst>
    <p:handoutMasterId r:id="rId13"/>
  </p:handoutMasterIdLst>
  <p:sldIdLst>
    <p:sldId id="383" r:id="rId6"/>
    <p:sldId id="565" r:id="rId7"/>
    <p:sldId id="586" r:id="rId8"/>
    <p:sldId id="537" r:id="rId9"/>
    <p:sldId id="588" r:id="rId10"/>
    <p:sldId id="589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504" userDrawn="1">
          <p15:clr>
            <a:srgbClr val="A4A3A4"/>
          </p15:clr>
        </p15:guide>
        <p15:guide id="3" orient="horz" pos="2016" userDrawn="1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1944" userDrawn="1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27" autoAdjust="0"/>
    <p:restoredTop sz="93979" autoAdjust="0"/>
  </p:normalViewPr>
  <p:slideViewPr>
    <p:cSldViewPr snapToGrid="0" snapToObjects="1" showGuides="1">
      <p:cViewPr varScale="1">
        <p:scale>
          <a:sx n="61" d="100"/>
          <a:sy n="61" d="100"/>
        </p:scale>
        <p:origin x="1252" y="60"/>
      </p:cViewPr>
      <p:guideLst>
        <p:guide orient="horz" pos="4142"/>
        <p:guide orient="horz" pos="3504"/>
        <p:guide orient="horz" pos="2016"/>
        <p:guide orient="horz" pos="152"/>
        <p:guide orient="horz" pos="2790"/>
        <p:guide orient="horz" pos="604"/>
        <p:guide pos="5616"/>
        <p:guide pos="136"/>
        <p:guide pos="1944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-38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9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25168" y="4453365"/>
            <a:ext cx="8773610" cy="1003049"/>
          </a:xfrm>
        </p:spPr>
        <p:txBody>
          <a:bodyPr>
            <a:noAutofit/>
          </a:bodyPr>
          <a:lstStyle/>
          <a:p>
            <a:r>
              <a:rPr lang="en-US" sz="3600" dirty="0"/>
              <a:t>Welcome to the </a:t>
            </a:r>
            <a:br>
              <a:rPr lang="en-US" sz="3600" dirty="0"/>
            </a:br>
            <a:r>
              <a:rPr lang="en-US" sz="3600" dirty="0"/>
              <a:t>All Engineers Retreat!</a:t>
            </a:r>
          </a:p>
          <a:p>
            <a:endParaRPr lang="en-US" dirty="0"/>
          </a:p>
          <a:p>
            <a:r>
              <a:rPr lang="en-US" sz="2800" dirty="0"/>
              <a:t>20 February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FD32C-1833-4EFA-976E-95428884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3954757"/>
            <a:ext cx="32194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Exits</a:t>
            </a:r>
          </a:p>
          <a:p>
            <a:r>
              <a:rPr lang="en-US" dirty="0"/>
              <a:t>Nearest tornado shelter</a:t>
            </a:r>
          </a:p>
          <a:p>
            <a:r>
              <a:rPr lang="en-US" dirty="0"/>
              <a:t>Building assembly area – edge of east parking lot</a:t>
            </a:r>
          </a:p>
          <a:p>
            <a:r>
              <a:rPr lang="en-US" dirty="0"/>
              <a:t>In event of an emergency, call x3131 or 630-840-3131</a:t>
            </a:r>
          </a:p>
          <a:p>
            <a:r>
              <a:rPr lang="en-US" dirty="0"/>
              <a:t>Restrooms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Reminders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7122"/>
            <a:ext cx="8672513" cy="5059363"/>
          </a:xfrm>
        </p:spPr>
        <p:txBody>
          <a:bodyPr/>
          <a:lstStyle/>
          <a:p>
            <a:r>
              <a:rPr lang="en-US" dirty="0"/>
              <a:t>Provide a chance for the engineering professionals at the lab to come together as a community</a:t>
            </a:r>
          </a:p>
          <a:p>
            <a:pPr lvl="1"/>
            <a:r>
              <a:rPr lang="en-US" dirty="0"/>
              <a:t>Celebrate accomplishments of engineering community in support of </a:t>
            </a:r>
            <a:r>
              <a:rPr lang="en-US" dirty="0" err="1"/>
              <a:t>Fermilab’s</a:t>
            </a:r>
            <a:r>
              <a:rPr lang="en-US" dirty="0"/>
              <a:t> science mission!</a:t>
            </a:r>
          </a:p>
          <a:p>
            <a:pPr lvl="1"/>
            <a:r>
              <a:rPr lang="en-US" dirty="0"/>
              <a:t>Discuss what engineers do across the lab!</a:t>
            </a:r>
          </a:p>
          <a:p>
            <a:pPr lvl="1"/>
            <a:r>
              <a:rPr lang="en-US" dirty="0"/>
              <a:t>Identify and talk about issues that affect the engineering community (succession planning… promotions… professional development… and more)!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some info on lab-wide initiatives of particular interest to the engineering community.  Ask questions.</a:t>
            </a:r>
          </a:p>
          <a:p>
            <a:endParaRPr lang="en-US" dirty="0"/>
          </a:p>
          <a:p>
            <a:r>
              <a:rPr lang="en-US" dirty="0"/>
              <a:t>Have some pizza and a beer!  Or wine.  Check out the posters!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Retreat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41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11D9DF-7946-41F6-A4FA-CAB7F15B8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B3A212-D9B0-40E3-87D1-D311C444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>
                <a:latin typeface="Helvetica"/>
                <a:cs typeface="Helvetica"/>
              </a:rPr>
              <a:t>Chris Mossey | Engineer Retreat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z="1200" smtClean="0">
                <a:latin typeface="Helvetica"/>
                <a:cs typeface="Helvetica"/>
              </a:rPr>
              <a:pPr>
                <a:defRPr/>
              </a:pPr>
              <a:t>4</a:t>
            </a:fld>
            <a:endParaRPr lang="en-US" sz="1200" dirty="0"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1D0D9A-83BF-4F8A-8732-01F43C1A5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5"/>
            <a:ext cx="8920716" cy="63228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3F6D71C-F282-4AFA-854F-DFC4DED13EC4}"/>
              </a:ext>
            </a:extLst>
          </p:cNvPr>
          <p:cNvSpPr txBox="1">
            <a:spLocks/>
          </p:cNvSpPr>
          <p:nvPr/>
        </p:nvSpPr>
        <p:spPr>
          <a:xfrm>
            <a:off x="1715390" y="51682"/>
            <a:ext cx="7111409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dirty="0"/>
              <a:t> A  Very Ambitious and Full Agenda!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D1DF8A1-26C4-40E0-8DCF-F1FC69D5B463}"/>
              </a:ext>
            </a:extLst>
          </p:cNvPr>
          <p:cNvSpPr/>
          <p:nvPr/>
        </p:nvSpPr>
        <p:spPr>
          <a:xfrm>
            <a:off x="6110067" y="2398980"/>
            <a:ext cx="2902688" cy="1818168"/>
          </a:xfrm>
          <a:prstGeom prst="cloudCallout">
            <a:avLst>
              <a:gd name="adj1" fmla="val -104905"/>
              <a:gd name="adj2" fmla="val 1614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4C97"/>
              </a:solidFill>
            </a:endParaRPr>
          </a:p>
          <a:p>
            <a:pPr algn="ctr"/>
            <a:r>
              <a:rPr lang="en-US" dirty="0">
                <a:solidFill>
                  <a:srgbClr val="004C97"/>
                </a:solidFill>
              </a:rPr>
              <a:t>Bus transport available to WH from 12p to 1p</a:t>
            </a:r>
          </a:p>
          <a:p>
            <a:pPr algn="ctr"/>
            <a:endParaRPr lang="en-US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0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8E8D8D-09A6-48FA-A844-61B44F15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251752"/>
            <a:ext cx="8963246" cy="427877"/>
          </a:xfrm>
        </p:spPr>
        <p:txBody>
          <a:bodyPr/>
          <a:lstStyle/>
          <a:p>
            <a:r>
              <a:rPr lang="en-US" dirty="0"/>
              <a:t>Afternoon…shift to Wilson Hall for Keynote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>
                <a:latin typeface="Helvetica"/>
                <a:cs typeface="Helvetica"/>
              </a:rPr>
              <a:t>Chris Mossey | Engineer Retreat</a:t>
            </a:r>
            <a:endParaRPr lang="en-US" sz="1200" b="1" dirty="0">
              <a:latin typeface="Helvetica"/>
              <a:cs typeface="Helvetic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z="1200" smtClean="0">
                <a:latin typeface="Helvetica"/>
                <a:cs typeface="Helvetica"/>
              </a:rPr>
              <a:pPr>
                <a:defRPr/>
              </a:pPr>
              <a:t>5</a:t>
            </a:fld>
            <a:endParaRPr lang="en-US" sz="1200" dirty="0">
              <a:latin typeface="Helvetica"/>
              <a:cs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235B3-1C06-42B8-8511-1632E195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150"/>
            <a:ext cx="9144000" cy="42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2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EC5D9A-B83C-40DC-B250-6D0B9F49A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Thursday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Social event at 4 pm at the User’s Center</a:t>
            </a:r>
          </a:p>
          <a:p>
            <a:pPr lvl="1"/>
            <a:r>
              <a:rPr lang="en-US" dirty="0"/>
              <a:t>Sponsored by:</a:t>
            </a:r>
          </a:p>
          <a:p>
            <a:pPr lvl="2"/>
            <a:r>
              <a:rPr lang="en-US" dirty="0" err="1"/>
              <a:t>fSWE</a:t>
            </a:r>
            <a:r>
              <a:rPr lang="en-US" dirty="0"/>
              <a:t> (Society of Women Engineers, Fermi Chapter)</a:t>
            </a:r>
          </a:p>
          <a:p>
            <a:pPr lvl="2"/>
            <a:r>
              <a:rPr lang="en-US" dirty="0" err="1"/>
              <a:t>fSHPE</a:t>
            </a:r>
            <a:r>
              <a:rPr lang="en-US" dirty="0"/>
              <a:t> (Fermi Society of Hispanic Professional Engineers), and</a:t>
            </a:r>
          </a:p>
          <a:p>
            <a:pPr lvl="2"/>
            <a:r>
              <a:rPr lang="en-US" dirty="0"/>
              <a:t>Nascent </a:t>
            </a:r>
            <a:r>
              <a:rPr lang="en-US" dirty="0" err="1"/>
              <a:t>fNSBE</a:t>
            </a:r>
            <a:r>
              <a:rPr lang="en-US" dirty="0"/>
              <a:t> (National Society of Black Engineers)</a:t>
            </a:r>
          </a:p>
          <a:p>
            <a:r>
              <a:rPr lang="en-US" b="1" dirty="0"/>
              <a:t>Friday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</a:t>
            </a:r>
            <a:r>
              <a:rPr lang="en-US" dirty="0" err="1"/>
              <a:t>fEngineering</a:t>
            </a:r>
            <a:r>
              <a:rPr lang="en-US" dirty="0"/>
              <a:t> Symposium at 2 pm at One West</a:t>
            </a:r>
          </a:p>
          <a:p>
            <a:pPr lvl="1"/>
            <a:r>
              <a:rPr lang="en-US" dirty="0"/>
              <a:t>Featuring Bradly Verdant, a former Fermilab engineer who now works for Elon Musk’s SpaceX Aerospace company</a:t>
            </a:r>
          </a:p>
          <a:p>
            <a:pPr lvl="1"/>
            <a:r>
              <a:rPr lang="en-US" dirty="0"/>
              <a:t>Talk about “Making Humanity an Interplanetary Species” and in particular the rockets and rocket systems they’re developing to enable interplanetary transport.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BE398-8D8E-4220-86CC-11492D98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Engineer </a:t>
            </a:r>
            <a:r>
              <a:rPr lang="en-US" i="1" dirty="0"/>
              <a:t>Week… </a:t>
            </a:r>
            <a:r>
              <a:rPr lang="en-US" dirty="0"/>
              <a:t>Other Events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A5887-5EE1-4E64-B93B-9612F7462E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2/20/18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5FEA0-7630-4E80-BEA5-B530FF90C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 Mossey | Engineer Retreat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71826-862D-4833-B3B2-17C8D1680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3546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40491ab1-5c37-4d1d-98bc-8c2456e3f49b" xsi:nil="true"/>
    <_dlc_DocId xmlns="6101342f-aaa4-4b6a-82b3-1fc58de0d44d">-703-452</_dlc_DocId>
    <_dlc_DocIdUrl xmlns="6101342f-aaa4-4b6a-82b3-1fc58de0d44d">
      <Url>https://fermipoint.fnal.gov/organization/ocoo/ocom/_layouts/15/DocIdRedir.aspx?ID=-703-452</Url>
      <Description>-703-452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05CBA35C4D743B3FBAF1881E84F79" ma:contentTypeVersion="4" ma:contentTypeDescription="Create a new document." ma:contentTypeScope="" ma:versionID="ffef6c485a763cbcfb7767b45c2c93dc">
  <xsd:schema xmlns:xsd="http://www.w3.org/2001/XMLSchema" xmlns:xs="http://www.w3.org/2001/XMLSchema" xmlns:p="http://schemas.microsoft.com/office/2006/metadata/properties" xmlns:ns2="6101342f-aaa4-4b6a-82b3-1fc58de0d44d" xmlns:ns3="40491ab1-5c37-4d1d-98bc-8c2456e3f49b" targetNamespace="http://schemas.microsoft.com/office/2006/metadata/properties" ma:root="true" ma:fieldsID="9b5245419d53c74e366eded5d295319f" ns2:_="" ns3:_="">
    <xsd:import namespace="6101342f-aaa4-4b6a-82b3-1fc58de0d44d"/>
    <xsd:import namespace="40491ab1-5c37-4d1d-98bc-8c2456e3f4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1342f-aaa4-4b6a-82b3-1fc58de0d4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1ab1-5c37-4d1d-98bc-8c2456e3f49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Category" ma:format="Dropdown" ma:internalName="Document_x0020_type">
      <xsd:simpleType>
        <xsd:union memberTypes="dms:Text">
          <xsd:simpleType>
            <xsd:restriction base="dms:Choice">
              <xsd:enumeration value="2015 Peer Review"/>
              <xsd:enumeration value="Communication Strategy"/>
              <xsd:enumeration value="Events"/>
              <xsd:enumeration value="Flags"/>
              <xsd:enumeration value="Humane League"/>
              <xsd:enumeration value="Policies (current and approved)"/>
              <xsd:enumeration value="Policies (draft)"/>
              <xsd:enumeration value="Procedures (current and approved)"/>
              <xsd:enumeration value="VIP visits"/>
              <xsd:enumeration value="Weekly report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B7DC19-BA0A-4C3F-8537-FF0D1A24FF8F}">
  <ds:schemaRefs>
    <ds:schemaRef ds:uri="http://schemas.microsoft.com/office/2006/documentManagement/types"/>
    <ds:schemaRef ds:uri="6101342f-aaa4-4b6a-82b3-1fc58de0d44d"/>
    <ds:schemaRef ds:uri="40491ab1-5c37-4d1d-98bc-8c2456e3f49b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07EB1D-D208-4052-92F1-24974B3C9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1342f-aaa4-4b6a-82b3-1fc58de0d44d"/>
    <ds:schemaRef ds:uri="40491ab1-5c37-4d1d-98bc-8c2456e3f4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BD94A-77AC-4EA9-AA88-0DDD4899139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1DF3960-7C98-4C76-A3D9-2A3E9D94EC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Fermilab.potx</Template>
  <TotalTime>11903</TotalTime>
  <Words>286</Words>
  <Application>Microsoft Office PowerPoint</Application>
  <PresentationFormat>On-screen Show (4:3)</PresentationFormat>
  <Paragraphs>49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Fermilab</vt:lpstr>
      <vt:lpstr>PowerPoint Presentation</vt:lpstr>
      <vt:lpstr>Safety Reminders</vt:lpstr>
      <vt:lpstr>Purpose of Today’s Retreat</vt:lpstr>
      <vt:lpstr>PowerPoint Presentation</vt:lpstr>
      <vt:lpstr>Afternoon…shift to Wilson Hall for Keynote Address</vt:lpstr>
      <vt:lpstr>National Engineer Week… Other Events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Christopher J. Mossey x 31867N</cp:lastModifiedBy>
  <cp:revision>672</cp:revision>
  <cp:lastPrinted>2016-09-15T17:50:12Z</cp:lastPrinted>
  <dcterms:created xsi:type="dcterms:W3CDTF">2014-01-03T20:18:13Z</dcterms:created>
  <dcterms:modified xsi:type="dcterms:W3CDTF">2018-02-19T22:21:23Z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0x01010066905CBA35C4D743B3FBAF1881E84F79</vt:lpwstr>
  </property>
  <property fmtid="{D5CDD505-2E9C-101B-9397-08002B2CF9AE}" pid="3" name="_dlc_DocIdItemGuid">
    <vt:lpwstr>c96b3510-1bfa-4a03-a62c-d574524b2353</vt:lpwstr>
  </property>
</Properties>
</file>