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40"/>
  </p:notesMasterIdLst>
  <p:handoutMasterIdLst>
    <p:handoutMasterId r:id="rId41"/>
  </p:handoutMasterIdLst>
  <p:sldIdLst>
    <p:sldId id="265" r:id="rId3"/>
    <p:sldId id="266" r:id="rId4"/>
    <p:sldId id="279" r:id="rId5"/>
    <p:sldId id="281" r:id="rId6"/>
    <p:sldId id="282" r:id="rId7"/>
    <p:sldId id="284" r:id="rId8"/>
    <p:sldId id="285" r:id="rId9"/>
    <p:sldId id="286" r:id="rId10"/>
    <p:sldId id="287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8" r:id="rId21"/>
    <p:sldId id="289" r:id="rId22"/>
    <p:sldId id="292" r:id="rId23"/>
    <p:sldId id="291" r:id="rId24"/>
    <p:sldId id="293" r:id="rId25"/>
    <p:sldId id="295" r:id="rId26"/>
    <p:sldId id="294" r:id="rId27"/>
    <p:sldId id="296" r:id="rId28"/>
    <p:sldId id="297" r:id="rId29"/>
    <p:sldId id="298" r:id="rId30"/>
    <p:sldId id="299" r:id="rId31"/>
    <p:sldId id="290" r:id="rId32"/>
    <p:sldId id="300" r:id="rId33"/>
    <p:sldId id="301" r:id="rId34"/>
    <p:sldId id="302" r:id="rId35"/>
    <p:sldId id="304" r:id="rId36"/>
    <p:sldId id="305" r:id="rId37"/>
    <p:sldId id="306" r:id="rId38"/>
    <p:sldId id="307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2/19/2018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2/19/2018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CCE7C5-1953-44C6-B700-482BBDF5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06B484-B178-4DD9-BCE9-DB0B8F746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Jonathan Lewis | PPD Engineering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0360C-D204-4DBD-88E3-7575534C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Jonathan Lewis | PPD Engineering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Jonathan Lewis | PPD Engineering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Jonathan Lewis | PPD Engineering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Jonathan Lewis | PPD Engineering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Jonathan Lewis | PPD Engineering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Jonathan Lewis | PPD Engineering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Jonathan Lewis | PPD Engineering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Jonathan Lewis | PPD Engineering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Jonathan Lewis | PPD Engineering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cid:38d74d8c-b524-4ce1-97b1-cecf66554438@namprd09.prod.outlook.com" TargetMode="External"/><Relationship Id="rId7" Type="http://schemas.openxmlformats.org/officeDocument/2006/relationships/image" Target="cid:ba34761a-3fe0-4893-988c-5adc9fba5680@namprd09.prod.outlook.com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cid:7df597e8-ccb2-441f-bb93-be0bd03cbe18@namprd09.prod.outlook.com" TargetMode="Externa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cid:6579725e-eb90-47d0-950d-a692243ea879@namprd09.prod.outlook.com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Particle Physics Division Engineering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Jonathan Lewis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Engineers’ Retreat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20 February 2018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Engineering:  Fluids and Thermal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Heat transfer, fluids and gas systems integrated with detector elements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97" y="1890712"/>
            <a:ext cx="5852941" cy="39068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6182" y="1890712"/>
            <a:ext cx="2723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g-2 Experiment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Superconducting magnets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Vacuum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Gas systems</a:t>
            </a:r>
          </a:p>
        </p:txBody>
      </p:sp>
    </p:spTree>
    <p:extLst>
      <p:ext uri="{BB962C8B-B14F-4D97-AF65-F5344CB8AC3E}">
        <p14:creationId xmlns:p14="http://schemas.microsoft.com/office/powerpoint/2010/main" val="3541245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Engineering:  Engineering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Finite element analysis and computational fluid dynamics, magneto statics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1110308" y="2233449"/>
            <a:ext cx="2543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latin typeface="Helvetica" panose="020B0604020202020204" pitchFamily="34" charset="0"/>
                <a:ea typeface="Geneva" pitchFamily="121" charset="-128"/>
              </a:rPr>
              <a:t>Horn B thermal model</a:t>
            </a:r>
            <a:endParaRPr lang="en-US" sz="2800" b="1" dirty="0"/>
          </a:p>
        </p:txBody>
      </p:sp>
      <p:pic>
        <p:nvPicPr>
          <p:cNvPr id="9" name="Content Placeholder 6"/>
          <p:cNvPicPr>
            <a:picLocks noGr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034" y="1590675"/>
            <a:ext cx="5213041" cy="199835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7"/>
          <p:cNvSpPr txBox="1"/>
          <p:nvPr/>
        </p:nvSpPr>
        <p:spPr>
          <a:xfrm>
            <a:off x="3334909" y="5890376"/>
            <a:ext cx="535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Calibri" charset="0"/>
              </a:rPr>
              <a:t>Steady state temperature (C) 1.2 MW</a:t>
            </a: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96" y="3886677"/>
            <a:ext cx="6181079" cy="18760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0AAC30-45A8-43B6-975D-ADF434416EE7}"/>
              </a:ext>
            </a:extLst>
          </p:cNvPr>
          <p:cNvSpPr txBox="1"/>
          <p:nvPr/>
        </p:nvSpPr>
        <p:spPr>
          <a:xfrm>
            <a:off x="228600" y="3839352"/>
            <a:ext cx="1614948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Bob Wands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Ingrid Fang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Ang Lee</a:t>
            </a:r>
          </a:p>
          <a:p>
            <a:r>
              <a:rPr lang="en-US" sz="2000" b="1" dirty="0" err="1">
                <a:solidFill>
                  <a:srgbClr val="FF0000"/>
                </a:solidFill>
              </a:rPr>
              <a:t>Zhijing</a:t>
            </a:r>
            <a:r>
              <a:rPr lang="en-US" sz="2000" b="1" dirty="0">
                <a:solidFill>
                  <a:srgbClr val="FF0000"/>
                </a:solidFill>
              </a:rPr>
              <a:t> Tang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Erik </a:t>
            </a:r>
            <a:r>
              <a:rPr lang="en-US" sz="2000" b="1" dirty="0" err="1">
                <a:solidFill>
                  <a:srgbClr val="FF0000"/>
                </a:solidFill>
              </a:rPr>
              <a:t>Voirin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63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Engineering:  Engineering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Finite element analysis and computational fluid dynamics, magneto statics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7" name="Vorte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8840" y="1602995"/>
            <a:ext cx="5596527" cy="41977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604111" y="2363032"/>
            <a:ext cx="20017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u="sng" dirty="0">
                <a:latin typeface="Helvetica" panose="020B0604020202020204" pitchFamily="34" charset="0"/>
                <a:ea typeface="Geneva" pitchFamily="121" charset="-128"/>
              </a:rPr>
              <a:t>SBN</a:t>
            </a:r>
            <a:br>
              <a:rPr lang="en-US" altLang="en-US" b="1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b="1" dirty="0">
                <a:latin typeface="Helvetica" panose="020B0604020202020204" pitchFamily="34" charset="0"/>
                <a:ea typeface="Geneva" pitchFamily="121" charset="-128"/>
              </a:rPr>
              <a:t>TPC Wire Forces and Vortex Induced Motion from </a:t>
            </a:r>
            <a:r>
              <a:rPr lang="en-US" altLang="en-US" b="1" dirty="0" err="1">
                <a:latin typeface="Helvetica" panose="020B0604020202020204" pitchFamily="34" charset="0"/>
                <a:ea typeface="Geneva" pitchFamily="121" charset="-128"/>
              </a:rPr>
              <a:t>LAr</a:t>
            </a:r>
            <a:r>
              <a:rPr lang="en-US" altLang="en-US" b="1" dirty="0">
                <a:latin typeface="Helvetica" panose="020B0604020202020204" pitchFamily="34" charset="0"/>
                <a:ea typeface="Geneva" pitchFamily="121" charset="-128"/>
              </a:rPr>
              <a:t> Flow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695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Engineering:  Engineering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Finite element analysis and computational fluid dynamics, magneto statics, vibration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806450" y="4677001"/>
            <a:ext cx="3394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u="sng" dirty="0">
                <a:latin typeface="Helvetica" panose="020B0604020202020204" pitchFamily="34" charset="0"/>
                <a:ea typeface="Geneva" pitchFamily="121" charset="-128"/>
              </a:rPr>
              <a:t>SCDMS</a:t>
            </a:r>
            <a:br>
              <a:rPr lang="en-US" altLang="en-US" sz="2800" b="1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sz="2800" b="1" dirty="0">
                <a:latin typeface="Helvetica" panose="020B0604020202020204" pitchFamily="34" charset="0"/>
                <a:ea typeface="Geneva" pitchFamily="121" charset="-128"/>
              </a:rPr>
              <a:t>Seismic Base Analysis</a:t>
            </a:r>
            <a:endParaRPr lang="en-US" sz="2800" b="1" dirty="0"/>
          </a:p>
        </p:txBody>
      </p:sp>
      <p:pic>
        <p:nvPicPr>
          <p:cNvPr id="9" name="Content Placeholder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310" y="1763849"/>
            <a:ext cx="2657712" cy="2127649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94" y="1989301"/>
            <a:ext cx="3350419" cy="27187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0017" y="3694701"/>
            <a:ext cx="1111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0.97 Hz</a:t>
            </a: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5" y="3951714"/>
            <a:ext cx="3620293" cy="231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0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Engineering:  Process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 Control systems design and implementation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9375" t="5167" r="27188" b="35500"/>
          <a:stretch/>
        </p:blipFill>
        <p:spPr>
          <a:xfrm>
            <a:off x="228601" y="1664445"/>
            <a:ext cx="6515100" cy="380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5751929"/>
            <a:ext cx="791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User Interface to access Controls For Experiments</a:t>
            </a:r>
          </a:p>
        </p:txBody>
      </p:sp>
      <p:sp>
        <p:nvSpPr>
          <p:cNvPr id="10" name="Left Brace 9"/>
          <p:cNvSpPr/>
          <p:nvPr/>
        </p:nvSpPr>
        <p:spPr>
          <a:xfrm>
            <a:off x="1552575" y="1654591"/>
            <a:ext cx="266700" cy="409733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959143-D439-4D48-83AE-8BD87D39EB52}"/>
              </a:ext>
            </a:extLst>
          </p:cNvPr>
          <p:cNvSpPr txBox="1"/>
          <p:nvPr/>
        </p:nvSpPr>
        <p:spPr>
          <a:xfrm>
            <a:off x="6866634" y="2025878"/>
            <a:ext cx="204876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Daniel Markley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Roberto Davila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Timothy Martin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Kim </a:t>
            </a:r>
            <a:r>
              <a:rPr lang="en-US" sz="2000" b="1" dirty="0" err="1">
                <a:solidFill>
                  <a:srgbClr val="FF0000"/>
                </a:solidFill>
              </a:rPr>
              <a:t>Overhage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Shreya </a:t>
            </a:r>
            <a:r>
              <a:rPr lang="en-US" sz="2000" b="1" dirty="0" err="1">
                <a:solidFill>
                  <a:srgbClr val="FF0000"/>
                </a:solidFill>
              </a:rPr>
              <a:t>Ranpariya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Michael </a:t>
            </a:r>
            <a:r>
              <a:rPr lang="en-US" sz="2000" b="1" dirty="0" err="1">
                <a:solidFill>
                  <a:srgbClr val="FF0000"/>
                </a:solidFill>
              </a:rPr>
              <a:t>Sarychev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Ian Young</a:t>
            </a:r>
          </a:p>
        </p:txBody>
      </p:sp>
    </p:spTree>
    <p:extLst>
      <p:ext uri="{BB962C8B-B14F-4D97-AF65-F5344CB8AC3E}">
        <p14:creationId xmlns:p14="http://schemas.microsoft.com/office/powerpoint/2010/main" val="2116834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Engineering:  Process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 Control systems design and implementation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1553131"/>
            <a:ext cx="7517483" cy="459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17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Engineering:  Process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 Control systems design and implementation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58603"/>
            <a:ext cx="7315199" cy="41147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36811" y="5800080"/>
            <a:ext cx="398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g-2 process controls racks</a:t>
            </a:r>
          </a:p>
        </p:txBody>
      </p:sp>
    </p:spTree>
    <p:extLst>
      <p:ext uri="{BB962C8B-B14F-4D97-AF65-F5344CB8AC3E}">
        <p14:creationId xmlns:p14="http://schemas.microsoft.com/office/powerpoint/2010/main" val="4059943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Engineering:  Process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 Control systems design and implementation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119105" y="5658623"/>
            <a:ext cx="689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Programmable Logic Controller programming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1" y="1654144"/>
            <a:ext cx="7981950" cy="38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90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Engineering:  Design and Drafting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Designer 3D modeling, detail drawing, and P&amp;ID drafting services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150" y="1741960"/>
            <a:ext cx="25717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13503" y="2097740"/>
            <a:ext cx="127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Mu2e Feedbox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D3374-4143-4BBE-B6BA-279E0371DB08}"/>
              </a:ext>
            </a:extLst>
          </p:cNvPr>
          <p:cNvSpPr txBox="1"/>
          <p:nvPr/>
        </p:nvSpPr>
        <p:spPr>
          <a:xfrm>
            <a:off x="424647" y="3536979"/>
            <a:ext cx="1827231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John Rauch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Bill </a:t>
            </a:r>
            <a:r>
              <a:rPr lang="en-US" sz="2000" b="1" dirty="0" err="1">
                <a:solidFill>
                  <a:srgbClr val="FF0000"/>
                </a:solidFill>
              </a:rPr>
              <a:t>Cyko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Brian Ellison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Don Friend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Richard Reinert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Sean </a:t>
            </a:r>
            <a:r>
              <a:rPr lang="en-US" sz="2000" b="1" dirty="0" err="1">
                <a:solidFill>
                  <a:srgbClr val="FF0000"/>
                </a:solidFill>
              </a:rPr>
              <a:t>Sellberg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Gary Smith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Tom Sperry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4C486-6CC5-4AE2-95DB-448F3E960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966" y="1543194"/>
            <a:ext cx="3183147" cy="3557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4ADCAF-5761-4071-969D-EB48E5D4B190}"/>
              </a:ext>
            </a:extLst>
          </p:cNvPr>
          <p:cNvSpPr txBox="1"/>
          <p:nvPr/>
        </p:nvSpPr>
        <p:spPr>
          <a:xfrm>
            <a:off x="6349799" y="4857889"/>
            <a:ext cx="1522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Mu2e Protection Collimator</a:t>
            </a:r>
          </a:p>
        </p:txBody>
      </p:sp>
    </p:spTree>
    <p:extLst>
      <p:ext uri="{BB962C8B-B14F-4D97-AF65-F5344CB8AC3E}">
        <p14:creationId xmlns:p14="http://schemas.microsoft.com/office/powerpoint/2010/main" val="2266108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09C17-8C41-47C5-912A-479C4D966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A30C9-C604-41FD-A4CA-6A13126D3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PPD/EED provides support for a wide variety of High Energy Physics, Astrophysics and other basic science experiments. </a:t>
            </a:r>
          </a:p>
          <a:p>
            <a:r>
              <a:rPr lang="en-US" dirty="0"/>
              <a:t>Our work is far-ranging and our products can be found at Fermilab, CERN, the top of a mountain in Chile,  and many other locations. </a:t>
            </a:r>
          </a:p>
          <a:p>
            <a:r>
              <a:rPr lang="en-US" dirty="0"/>
              <a:t>Support is available for new experiments in terms of consulting and infrastructure design. Long-term support is available for any operating experiments. </a:t>
            </a:r>
          </a:p>
          <a:p>
            <a:r>
              <a:rPr lang="en-US" dirty="0"/>
              <a:t>Many design and support disciplines are available within EED.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A9872-36D3-4D8A-8679-54C73F40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6CDF8-9FAE-49A8-846E-418AE0195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7FB7E-093A-47AF-BE79-7D2B0E13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1A3A75-7D2B-412A-9070-0243B159F065}"/>
              </a:ext>
            </a:extLst>
          </p:cNvPr>
          <p:cNvSpPr txBox="1"/>
          <p:nvPr/>
        </p:nvSpPr>
        <p:spPr>
          <a:xfrm>
            <a:off x="5790774" y="193700"/>
            <a:ext cx="31103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Dept. Head: Terri Shaw</a:t>
            </a:r>
          </a:p>
        </p:txBody>
      </p:sp>
    </p:spTree>
    <p:extLst>
      <p:ext uri="{BB962C8B-B14F-4D97-AF65-F5344CB8AC3E}">
        <p14:creationId xmlns:p14="http://schemas.microsoft.com/office/powerpoint/2010/main" val="2447734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Overview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PPD Engineers work closely with scientists through all phases of an experiment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Detector R&amp;D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Design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Construction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Operation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Decommissioning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Engineers driving technology innovations to expand horizons of science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6450013" y="6515100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t>2/20/2018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Jonathan Lewis | PPD Engineering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28600" y="6515100"/>
            <a:ext cx="44767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0A5B-2D0A-45BA-B43E-3BA30A04A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Engineering: 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EB324-0A84-46B1-BF9B-B7541EB2E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28746"/>
            <a:ext cx="5114924" cy="4987867"/>
          </a:xfrm>
        </p:spPr>
        <p:txBody>
          <a:bodyPr/>
          <a:lstStyle/>
          <a:p>
            <a:r>
              <a:rPr lang="en-US" sz="2000" dirty="0"/>
              <a:t>Leading US ASIC group in HEP</a:t>
            </a:r>
          </a:p>
          <a:p>
            <a:r>
              <a:rPr lang="en-US" sz="2000" dirty="0"/>
              <a:t>Driving innovative technology</a:t>
            </a:r>
          </a:p>
          <a:p>
            <a:pPr lvl="1"/>
            <a:r>
              <a:rPr lang="en-US" sz="2000" dirty="0"/>
              <a:t>3D chips for triggers, X-ray cameras</a:t>
            </a:r>
          </a:p>
          <a:p>
            <a:pPr lvl="1"/>
            <a:r>
              <a:rPr lang="en-US" sz="2000" dirty="0"/>
              <a:t>Cold electronics for DUNE</a:t>
            </a:r>
          </a:p>
          <a:p>
            <a:r>
              <a:rPr lang="en-US" sz="2000" dirty="0"/>
              <a:t>Past success leads to new innovation</a:t>
            </a:r>
          </a:p>
          <a:p>
            <a:pPr lvl="1"/>
            <a:r>
              <a:rPr lang="en-US" sz="2000" dirty="0"/>
              <a:t>QIE:  a multi‐decade development effort in high dynamic range floating‐point readout chips for HEP</a:t>
            </a:r>
          </a:p>
          <a:p>
            <a:pPr lvl="1"/>
            <a:r>
              <a:rPr lang="en-US" sz="2000" dirty="0"/>
              <a:t>Translate QIE experience to a dense pixel array application</a:t>
            </a:r>
          </a:p>
          <a:p>
            <a:pPr lvl="1"/>
            <a:r>
              <a:rPr lang="en-US" sz="2000" dirty="0"/>
              <a:t>FASPAX: a wafer scale X‐ray camera of small pixels with unprecedented dynamic range</a:t>
            </a:r>
          </a:p>
          <a:p>
            <a:pPr lvl="2"/>
            <a:r>
              <a:rPr lang="en-US" sz="1800" dirty="0"/>
              <a:t>100u X 100u pixels </a:t>
            </a:r>
          </a:p>
          <a:p>
            <a:pPr lvl="2"/>
            <a:r>
              <a:rPr lang="en-US" sz="1800" dirty="0"/>
              <a:t>Multi‐range device </a:t>
            </a:r>
          </a:p>
          <a:p>
            <a:pPr lvl="2"/>
            <a:r>
              <a:rPr lang="en-US" sz="1800" dirty="0"/>
              <a:t>Dynamic range:  1.4 </a:t>
            </a:r>
            <a:r>
              <a:rPr lang="en-US" sz="1800" dirty="0" err="1"/>
              <a:t>fC</a:t>
            </a:r>
            <a:r>
              <a:rPr lang="en-US" sz="1800" dirty="0"/>
              <a:t> to 30 </a:t>
            </a:r>
            <a:r>
              <a:rPr lang="en-US" sz="1800" dirty="0" err="1"/>
              <a:t>pC</a:t>
            </a:r>
            <a:endParaRPr lang="en-US" sz="1800" dirty="0"/>
          </a:p>
          <a:p>
            <a:pPr lvl="1"/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5B961-DEB0-4948-A3E1-F9E899799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7A85D-5FB0-4038-AC24-47AE38344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6FECB-691D-4F0F-AFA8-92A2E84C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EB29E6-60AA-4D3B-BA87-38C30441EA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60" y="3199546"/>
            <a:ext cx="2456251" cy="1386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A379F3-417D-4580-A790-F0BC9E31C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82" y="2383663"/>
            <a:ext cx="1502029" cy="15280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1B05D3-D87B-4324-976F-E37399BE33A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29"/>
          <a:stretch>
            <a:fillRect/>
          </a:stretch>
        </p:blipFill>
        <p:spPr bwMode="auto">
          <a:xfrm>
            <a:off x="5759538" y="4958335"/>
            <a:ext cx="3265515" cy="87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ADE2AC9E-72BB-4ACF-A732-840A6CE682CF}"/>
              </a:ext>
            </a:extLst>
          </p:cNvPr>
          <p:cNvSpPr/>
          <p:nvPr/>
        </p:nvSpPr>
        <p:spPr>
          <a:xfrm>
            <a:off x="5367018" y="4142453"/>
            <a:ext cx="813120" cy="1078090"/>
          </a:xfrm>
          <a:prstGeom prst="curvedRightArrow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0C443-BB33-4FF6-A9B1-D1A6CD76900A}"/>
              </a:ext>
            </a:extLst>
          </p:cNvPr>
          <p:cNvSpPr txBox="1"/>
          <p:nvPr/>
        </p:nvSpPr>
        <p:spPr>
          <a:xfrm>
            <a:off x="5214938" y="171802"/>
            <a:ext cx="3735444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Grzegorz Deptuch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Al </a:t>
            </a:r>
            <a:r>
              <a:rPr lang="en-US" sz="2000" b="1" dirty="0" err="1">
                <a:solidFill>
                  <a:srgbClr val="FF0000"/>
                </a:solidFill>
              </a:rPr>
              <a:t>Baumbaugh</a:t>
            </a:r>
            <a:r>
              <a:rPr lang="en-US" sz="2000" b="1" dirty="0">
                <a:solidFill>
                  <a:srgbClr val="FF0000"/>
                </a:solidFill>
              </a:rPr>
              <a:t>, Davide Braga,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Lou Dal Monte, Farah Fahim,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Jim Hoff, Scott Holm,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Sandeep </a:t>
            </a:r>
            <a:r>
              <a:rPr lang="en-US" sz="2000" b="1" dirty="0" err="1">
                <a:solidFill>
                  <a:srgbClr val="FF0000"/>
                </a:solidFill>
              </a:rPr>
              <a:t>Miryala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Alpana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Shenai</a:t>
            </a:r>
            <a:r>
              <a:rPr lang="en-US" sz="2000" b="1" dirty="0">
                <a:solidFill>
                  <a:srgbClr val="FF0000"/>
                </a:solidFill>
              </a:rPr>
              <a:t>,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Tom Zimmerman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7896EA-62BC-4B2B-AF65-56A538181540}"/>
              </a:ext>
            </a:extLst>
          </p:cNvPr>
          <p:cNvSpPr/>
          <p:nvPr/>
        </p:nvSpPr>
        <p:spPr>
          <a:xfrm>
            <a:off x="6487928" y="5737536"/>
            <a:ext cx="2489626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D4F94C-1788-468F-A7C3-AC36D8B1B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28" y="5749893"/>
            <a:ext cx="2400300" cy="9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1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75E7-AE06-42BE-A009-9CE9A49C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Engineering: 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06275-C6A6-429D-8F82-EF2E8D2C5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900171"/>
            <a:ext cx="8672513" cy="428567"/>
          </a:xfrm>
        </p:spPr>
        <p:txBody>
          <a:bodyPr/>
          <a:lstStyle/>
          <a:p>
            <a:r>
              <a:rPr lang="en-US" dirty="0"/>
              <a:t>DUNE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5C278-12D8-457B-9F3D-D8A5670C2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0A893-0682-44DB-9851-97D5C6B2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E1AB6-FFFB-4577-83A3-AA3F0BAE7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2497FD-2E27-4BBF-8665-DF29DE359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44" b="12171"/>
          <a:stretch/>
        </p:blipFill>
        <p:spPr>
          <a:xfrm>
            <a:off x="242887" y="2955925"/>
            <a:ext cx="8721988" cy="3800475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D9E75F32-F902-4640-AF83-66531A280D17}"/>
              </a:ext>
            </a:extLst>
          </p:cNvPr>
          <p:cNvSpPr/>
          <p:nvPr/>
        </p:nvSpPr>
        <p:spPr>
          <a:xfrm>
            <a:off x="130770" y="1333500"/>
            <a:ext cx="174759" cy="1066800"/>
          </a:xfrm>
          <a:custGeom>
            <a:avLst/>
            <a:gdLst/>
            <a:ahLst/>
            <a:cxnLst/>
            <a:rect l="l" t="t" r="r" b="b"/>
            <a:pathLst>
              <a:path w="149859" h="826769">
                <a:moveTo>
                  <a:pt x="79248" y="56388"/>
                </a:moveTo>
                <a:lnTo>
                  <a:pt x="79248" y="28194"/>
                </a:lnTo>
                <a:lnTo>
                  <a:pt x="6096" y="28194"/>
                </a:lnTo>
                <a:lnTo>
                  <a:pt x="0" y="34290"/>
                </a:lnTo>
                <a:lnTo>
                  <a:pt x="0" y="792480"/>
                </a:lnTo>
                <a:lnTo>
                  <a:pt x="6096" y="798576"/>
                </a:lnTo>
                <a:lnTo>
                  <a:pt x="13716" y="798576"/>
                </a:lnTo>
                <a:lnTo>
                  <a:pt x="13716" y="56388"/>
                </a:lnTo>
                <a:lnTo>
                  <a:pt x="28194" y="41910"/>
                </a:lnTo>
                <a:lnTo>
                  <a:pt x="28194" y="56388"/>
                </a:lnTo>
                <a:lnTo>
                  <a:pt x="79248" y="56388"/>
                </a:lnTo>
                <a:close/>
              </a:path>
              <a:path w="149859" h="826769">
                <a:moveTo>
                  <a:pt x="28194" y="56388"/>
                </a:moveTo>
                <a:lnTo>
                  <a:pt x="28194" y="41910"/>
                </a:lnTo>
                <a:lnTo>
                  <a:pt x="13716" y="56388"/>
                </a:lnTo>
                <a:lnTo>
                  <a:pt x="28194" y="56388"/>
                </a:lnTo>
                <a:close/>
              </a:path>
              <a:path w="149859" h="826769">
                <a:moveTo>
                  <a:pt x="28194" y="770382"/>
                </a:moveTo>
                <a:lnTo>
                  <a:pt x="28194" y="56388"/>
                </a:lnTo>
                <a:lnTo>
                  <a:pt x="13716" y="56388"/>
                </a:lnTo>
                <a:lnTo>
                  <a:pt x="13716" y="770382"/>
                </a:lnTo>
                <a:lnTo>
                  <a:pt x="28194" y="770382"/>
                </a:lnTo>
                <a:close/>
              </a:path>
              <a:path w="149859" h="826769">
                <a:moveTo>
                  <a:pt x="65532" y="798576"/>
                </a:moveTo>
                <a:lnTo>
                  <a:pt x="65532" y="770382"/>
                </a:lnTo>
                <a:lnTo>
                  <a:pt x="13716" y="770382"/>
                </a:lnTo>
                <a:lnTo>
                  <a:pt x="28194" y="784860"/>
                </a:lnTo>
                <a:lnTo>
                  <a:pt x="28194" y="798576"/>
                </a:lnTo>
                <a:lnTo>
                  <a:pt x="65532" y="798576"/>
                </a:lnTo>
                <a:close/>
              </a:path>
              <a:path w="149859" h="826769">
                <a:moveTo>
                  <a:pt x="28194" y="798576"/>
                </a:moveTo>
                <a:lnTo>
                  <a:pt x="28194" y="784860"/>
                </a:lnTo>
                <a:lnTo>
                  <a:pt x="13716" y="770382"/>
                </a:lnTo>
                <a:lnTo>
                  <a:pt x="13716" y="798576"/>
                </a:lnTo>
                <a:lnTo>
                  <a:pt x="28194" y="798576"/>
                </a:lnTo>
                <a:close/>
              </a:path>
              <a:path w="149859" h="826769">
                <a:moveTo>
                  <a:pt x="135636" y="784860"/>
                </a:moveTo>
                <a:lnTo>
                  <a:pt x="51816" y="742950"/>
                </a:lnTo>
                <a:lnTo>
                  <a:pt x="51816" y="770382"/>
                </a:lnTo>
                <a:lnTo>
                  <a:pt x="65532" y="770382"/>
                </a:lnTo>
                <a:lnTo>
                  <a:pt x="65532" y="819912"/>
                </a:lnTo>
                <a:lnTo>
                  <a:pt x="135636" y="784860"/>
                </a:lnTo>
                <a:close/>
              </a:path>
              <a:path w="149859" h="826769">
                <a:moveTo>
                  <a:pt x="65532" y="819912"/>
                </a:moveTo>
                <a:lnTo>
                  <a:pt x="65532" y="798576"/>
                </a:lnTo>
                <a:lnTo>
                  <a:pt x="51816" y="798576"/>
                </a:lnTo>
                <a:lnTo>
                  <a:pt x="51816" y="826770"/>
                </a:lnTo>
                <a:lnTo>
                  <a:pt x="65532" y="819912"/>
                </a:lnTo>
                <a:close/>
              </a:path>
              <a:path w="149859" h="826769">
                <a:moveTo>
                  <a:pt x="149352" y="41910"/>
                </a:moveTo>
                <a:lnTo>
                  <a:pt x="65532" y="0"/>
                </a:lnTo>
                <a:lnTo>
                  <a:pt x="65532" y="28194"/>
                </a:lnTo>
                <a:lnTo>
                  <a:pt x="79248" y="28194"/>
                </a:lnTo>
                <a:lnTo>
                  <a:pt x="79248" y="76962"/>
                </a:lnTo>
                <a:lnTo>
                  <a:pt x="149352" y="41910"/>
                </a:lnTo>
                <a:close/>
              </a:path>
              <a:path w="149859" h="826769">
                <a:moveTo>
                  <a:pt x="79248" y="76962"/>
                </a:moveTo>
                <a:lnTo>
                  <a:pt x="79248" y="56388"/>
                </a:lnTo>
                <a:lnTo>
                  <a:pt x="65532" y="56388"/>
                </a:lnTo>
                <a:lnTo>
                  <a:pt x="65532" y="83820"/>
                </a:lnTo>
                <a:lnTo>
                  <a:pt x="79248" y="76962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B1D127C6-7908-4331-8B0A-8C53F22C0F7D}"/>
              </a:ext>
            </a:extLst>
          </p:cNvPr>
          <p:cNvSpPr txBox="1"/>
          <p:nvPr/>
        </p:nvSpPr>
        <p:spPr>
          <a:xfrm>
            <a:off x="305529" y="1227613"/>
            <a:ext cx="8721988" cy="1812676"/>
          </a:xfrm>
          <a:prstGeom prst="rect">
            <a:avLst/>
          </a:prstGeom>
          <a:noFill/>
        </p:spPr>
        <p:txBody>
          <a:bodyPr vert="horz" wrap="square" lIns="0" tIns="14605" rIns="0" bIns="0" rtlCol="0">
            <a:spAutoFit/>
          </a:bodyPr>
          <a:lstStyle/>
          <a:p>
            <a:pPr marL="20956">
              <a:spcBef>
                <a:spcPts val="50"/>
              </a:spcBef>
              <a:spcAft>
                <a:spcPts val="0"/>
              </a:spcAft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COLDATA: COL</a:t>
            </a:r>
            <a:r>
              <a:rPr sz="1800" b="1" dirty="0">
                <a:solidFill>
                  <a:srgbClr val="004C97"/>
                </a:solidFill>
                <a:latin typeface="Arial"/>
                <a:cs typeface="Arial"/>
              </a:rPr>
              <a:t>d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DA</a:t>
            </a:r>
            <a:r>
              <a:rPr sz="1800" b="1" dirty="0">
                <a:solidFill>
                  <a:srgbClr val="004C97"/>
                </a:solidFill>
                <a:latin typeface="Arial"/>
                <a:cs typeface="Arial"/>
              </a:rPr>
              <a:t>ta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800" b="1" dirty="0">
                <a:solidFill>
                  <a:srgbClr val="004C97"/>
                </a:solidFill>
                <a:latin typeface="Arial"/>
                <a:cs typeface="Arial"/>
              </a:rPr>
              <a:t>ransmission ASIC for</a:t>
            </a:r>
            <a:r>
              <a:rPr sz="1800" b="1" spc="10" dirty="0">
                <a:solidFill>
                  <a:srgbClr val="004C97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4C97"/>
                </a:solidFill>
                <a:latin typeface="Arial"/>
                <a:cs typeface="Arial"/>
              </a:rPr>
              <a:t>DUNE</a:t>
            </a:r>
            <a:r>
              <a:rPr lang="pl-PL" sz="1800" b="1" dirty="0">
                <a:solidFill>
                  <a:srgbClr val="004C97"/>
                </a:solidFill>
                <a:latin typeface="Arial"/>
                <a:cs typeface="Arial"/>
              </a:rPr>
              <a:t> </a:t>
            </a:r>
            <a:r>
              <a:rPr lang="pl-PL" sz="1400" b="1" dirty="0">
                <a:solidFill>
                  <a:srgbClr val="004C97"/>
                </a:solidFill>
                <a:latin typeface="Arial"/>
                <a:cs typeface="Arial"/>
              </a:rPr>
              <a:t>(CDP1 prototype under tests - OK) </a:t>
            </a:r>
            <a:r>
              <a:rPr sz="1600" spc="-10" dirty="0">
                <a:solidFill>
                  <a:srgbClr val="00339A"/>
                </a:solidFill>
                <a:latin typeface="Arial"/>
                <a:cs typeface="Arial"/>
              </a:rPr>
              <a:t>Data </a:t>
            </a:r>
            <a:r>
              <a:rPr sz="1600" spc="-5" dirty="0">
                <a:solidFill>
                  <a:srgbClr val="00339A"/>
                </a:solidFill>
                <a:latin typeface="Arial"/>
                <a:cs typeface="Arial"/>
              </a:rPr>
              <a:t>transmission from cryostat to </a:t>
            </a:r>
            <a:r>
              <a:rPr sz="1600" spc="-10" dirty="0">
                <a:solidFill>
                  <a:srgbClr val="00339A"/>
                </a:solidFill>
                <a:latin typeface="Arial"/>
                <a:cs typeface="Arial"/>
              </a:rPr>
              <a:t>warm </a:t>
            </a:r>
            <a:r>
              <a:rPr sz="1600" spc="-5" dirty="0">
                <a:solidFill>
                  <a:srgbClr val="00339A"/>
                </a:solidFill>
                <a:latin typeface="Arial"/>
                <a:cs typeface="Arial"/>
              </a:rPr>
              <a:t>side </a:t>
            </a:r>
            <a:r>
              <a:rPr sz="1600" spc="-10" dirty="0">
                <a:solidFill>
                  <a:srgbClr val="00339A"/>
                </a:solidFill>
                <a:latin typeface="Arial"/>
                <a:cs typeface="Arial"/>
              </a:rPr>
              <a:t>at 1.2Gbps over up </a:t>
            </a:r>
            <a:r>
              <a:rPr sz="1600" spc="-5" dirty="0">
                <a:solidFill>
                  <a:srgbClr val="00339A"/>
                </a:solidFill>
                <a:latin typeface="Arial"/>
                <a:cs typeface="Arial"/>
              </a:rPr>
              <a:t>to </a:t>
            </a:r>
            <a:r>
              <a:rPr sz="1600" spc="-10" dirty="0">
                <a:solidFill>
                  <a:srgbClr val="00339A"/>
                </a:solidFill>
                <a:latin typeface="Arial"/>
                <a:cs typeface="Arial"/>
              </a:rPr>
              <a:t>30m of Cu links and </a:t>
            </a:r>
            <a:r>
              <a:rPr sz="1600" spc="-5" dirty="0">
                <a:solidFill>
                  <a:srgbClr val="00339A"/>
                </a:solidFill>
                <a:latin typeface="Arial"/>
                <a:cs typeface="Arial"/>
              </a:rPr>
              <a:t>for control </a:t>
            </a:r>
            <a:r>
              <a:rPr sz="1600" spc="-10" dirty="0">
                <a:solidFill>
                  <a:srgbClr val="00339A"/>
                </a:solidFill>
                <a:latin typeface="Arial"/>
                <a:cs typeface="Arial"/>
              </a:rPr>
              <a:t>of </a:t>
            </a:r>
            <a:r>
              <a:rPr sz="1600" spc="-5" dirty="0">
                <a:solidFill>
                  <a:srgbClr val="00339A"/>
                </a:solidFill>
                <a:latin typeface="Arial"/>
                <a:cs typeface="Arial"/>
              </a:rPr>
              <a:t>Front-  End </a:t>
            </a:r>
            <a:r>
              <a:rPr sz="1600" spc="-10" dirty="0">
                <a:solidFill>
                  <a:srgbClr val="00339A"/>
                </a:solidFill>
                <a:latin typeface="Arial"/>
                <a:cs typeface="Arial"/>
              </a:rPr>
              <a:t>and ADC </a:t>
            </a:r>
            <a:r>
              <a:rPr sz="1600" spc="-5" dirty="0">
                <a:solidFill>
                  <a:srgbClr val="00339A"/>
                </a:solidFill>
                <a:latin typeface="Arial"/>
                <a:cs typeface="Arial"/>
              </a:rPr>
              <a:t>chips, </a:t>
            </a:r>
            <a:r>
              <a:rPr lang="pl-PL" sz="1600" spc="-5" dirty="0">
                <a:solidFill>
                  <a:srgbClr val="00339A"/>
                </a:solidFill>
                <a:latin typeface="Arial"/>
                <a:cs typeface="Arial"/>
              </a:rPr>
              <a:t>TSMC 65nm, </a:t>
            </a:r>
            <a:r>
              <a:rPr lang="pl-PL" sz="1600" spc="-5" dirty="0" err="1">
                <a:solidFill>
                  <a:srgbClr val="00339A"/>
                </a:solidFill>
                <a:latin typeface="Arial"/>
                <a:cs typeface="Arial"/>
              </a:rPr>
              <a:t>cold</a:t>
            </a:r>
            <a:r>
              <a:rPr lang="pl-PL" sz="1600" spc="-5" dirty="0">
                <a:solidFill>
                  <a:srgbClr val="00339A"/>
                </a:solidFill>
                <a:latin typeface="Arial"/>
                <a:cs typeface="Arial"/>
              </a:rPr>
              <a:t> </a:t>
            </a:r>
            <a:r>
              <a:rPr lang="pl-PL" sz="1600" spc="-5" dirty="0" err="1">
                <a:solidFill>
                  <a:srgbClr val="00339A"/>
                </a:solidFill>
                <a:latin typeface="Arial"/>
                <a:cs typeface="Arial"/>
              </a:rPr>
              <a:t>models</a:t>
            </a:r>
            <a:r>
              <a:rPr lang="pl-PL" sz="1600" spc="-5" dirty="0">
                <a:solidFill>
                  <a:srgbClr val="00339A"/>
                </a:solidFill>
                <a:latin typeface="Arial"/>
                <a:cs typeface="Arial"/>
              </a:rPr>
              <a:t> and </a:t>
            </a:r>
            <a:r>
              <a:rPr lang="pl-PL" sz="1600" spc="-5" dirty="0" err="1">
                <a:solidFill>
                  <a:srgbClr val="00339A"/>
                </a:solidFill>
                <a:latin typeface="Arial"/>
                <a:cs typeface="Arial"/>
              </a:rPr>
              <a:t>digital</a:t>
            </a:r>
            <a:r>
              <a:rPr lang="pl-PL" sz="1600" spc="-5" dirty="0">
                <a:solidFill>
                  <a:srgbClr val="00339A"/>
                </a:solidFill>
                <a:latin typeface="Arial"/>
                <a:cs typeface="Arial"/>
              </a:rPr>
              <a:t> </a:t>
            </a:r>
            <a:r>
              <a:rPr lang="pl-PL" sz="1600" spc="-5" dirty="0" err="1">
                <a:solidFill>
                  <a:srgbClr val="00339A"/>
                </a:solidFill>
                <a:latin typeface="Arial"/>
                <a:cs typeface="Arial"/>
              </a:rPr>
              <a:t>libraries</a:t>
            </a:r>
            <a:r>
              <a:rPr lang="pl-PL" sz="1600" spc="-5" dirty="0">
                <a:solidFill>
                  <a:srgbClr val="00339A"/>
                </a:solidFill>
                <a:latin typeface="Arial"/>
                <a:cs typeface="Arial"/>
              </a:rPr>
              <a:t> </a:t>
            </a:r>
            <a:r>
              <a:rPr lang="pl-PL" sz="1600" spc="-5" dirty="0" err="1">
                <a:solidFill>
                  <a:srgbClr val="00339A"/>
                </a:solidFill>
                <a:latin typeface="Arial"/>
                <a:cs typeface="Arial"/>
              </a:rPr>
              <a:t>developed</a:t>
            </a:r>
            <a:r>
              <a:rPr lang="pl-PL" sz="1600" spc="-5" dirty="0">
                <a:solidFill>
                  <a:srgbClr val="00339A"/>
                </a:solidFill>
                <a:latin typeface="Arial"/>
                <a:cs typeface="Arial"/>
              </a:rPr>
              <a:t>, </a:t>
            </a:r>
            <a:r>
              <a:rPr sz="1600" spc="-5" dirty="0" err="1">
                <a:solidFill>
                  <a:srgbClr val="00339A"/>
                </a:solidFill>
                <a:latin typeface="Arial"/>
                <a:cs typeface="Arial"/>
              </a:rPr>
              <a:t>collab</a:t>
            </a:r>
            <a:r>
              <a:rPr sz="1600" spc="-5" dirty="0">
                <a:solidFill>
                  <a:srgbClr val="00339A"/>
                </a:solidFill>
                <a:latin typeface="Arial"/>
                <a:cs typeface="Arial"/>
              </a:rPr>
              <a:t>. </a:t>
            </a:r>
            <a:r>
              <a:rPr sz="1600" spc="-10" dirty="0">
                <a:solidFill>
                  <a:srgbClr val="00339A"/>
                </a:solidFill>
                <a:latin typeface="Arial"/>
                <a:cs typeface="Arial"/>
              </a:rPr>
              <a:t>with SMU and</a:t>
            </a:r>
            <a:r>
              <a:rPr sz="1600" spc="-55" dirty="0">
                <a:solidFill>
                  <a:srgbClr val="00339A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339A"/>
                </a:solidFill>
                <a:latin typeface="Arial"/>
                <a:cs typeface="Arial"/>
              </a:rPr>
              <a:t>BNL</a:t>
            </a:r>
            <a:endParaRPr lang="en-US" sz="1600" spc="-10" dirty="0">
              <a:latin typeface="Arial"/>
              <a:cs typeface="Arial"/>
            </a:endParaRPr>
          </a:p>
          <a:p>
            <a:pPr marL="20956" marR="245743">
              <a:spcBef>
                <a:spcPts val="85"/>
              </a:spcBef>
              <a:spcAft>
                <a:spcPts val="0"/>
              </a:spcAft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COLD ADC: </a:t>
            </a:r>
            <a:r>
              <a:rPr sz="1800" b="1" dirty="0">
                <a:solidFill>
                  <a:srgbClr val="004C97"/>
                </a:solidFill>
                <a:latin typeface="Arial"/>
                <a:cs typeface="Arial"/>
              </a:rPr>
              <a:t>for</a:t>
            </a:r>
            <a:r>
              <a:rPr sz="1800" b="1" spc="-50" dirty="0">
                <a:solidFill>
                  <a:srgbClr val="004C97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4C97"/>
                </a:solidFill>
                <a:latin typeface="Arial"/>
                <a:cs typeface="Arial"/>
              </a:rPr>
              <a:t>DUNE</a:t>
            </a:r>
            <a:r>
              <a:rPr lang="pl-PL" sz="1800" b="1" dirty="0">
                <a:solidFill>
                  <a:srgbClr val="004C97"/>
                </a:solidFill>
                <a:latin typeface="Arial"/>
                <a:cs typeface="Arial"/>
              </a:rPr>
              <a:t> </a:t>
            </a:r>
            <a:r>
              <a:rPr lang="pl-PL" sz="1400" b="1" dirty="0">
                <a:solidFill>
                  <a:srgbClr val="004C97"/>
                </a:solidFill>
                <a:latin typeface="Arial"/>
                <a:cs typeface="Arial"/>
              </a:rPr>
              <a:t>(start with LBL </a:t>
            </a:r>
            <a:r>
              <a:rPr lang="en-US" sz="1400" b="1" dirty="0">
                <a:solidFill>
                  <a:srgbClr val="004C97"/>
                </a:solidFill>
                <a:latin typeface="Arial"/>
                <a:cs typeface="Arial"/>
              </a:rPr>
              <a:t>l</a:t>
            </a:r>
            <a:r>
              <a:rPr lang="pl-PL" sz="1400" b="1" dirty="0">
                <a:solidFill>
                  <a:srgbClr val="004C97"/>
                </a:solidFill>
                <a:latin typeface="Arial"/>
                <a:cs typeface="Arial"/>
              </a:rPr>
              <a:t>ead, digital back-end Fermilab)</a:t>
            </a:r>
            <a:endParaRPr sz="1400" dirty="0">
              <a:solidFill>
                <a:srgbClr val="7030A0"/>
              </a:solidFill>
              <a:latin typeface="Arial"/>
              <a:cs typeface="Arial"/>
            </a:endParaRPr>
          </a:p>
          <a:p>
            <a:pPr marL="12701">
              <a:spcAft>
                <a:spcPts val="1200"/>
              </a:spcAft>
            </a:pPr>
            <a:r>
              <a:rPr sz="1600" spc="-5" dirty="0">
                <a:solidFill>
                  <a:srgbClr val="00339A"/>
                </a:solidFill>
                <a:latin typeface="Arial"/>
                <a:cs typeface="Arial"/>
              </a:rPr>
              <a:t>12b, 2Msps </a:t>
            </a:r>
            <a:r>
              <a:rPr sz="1600" spc="-10" dirty="0">
                <a:solidFill>
                  <a:srgbClr val="00339A"/>
                </a:solidFill>
                <a:latin typeface="Arial"/>
                <a:cs typeface="Arial"/>
              </a:rPr>
              <a:t>ADC </a:t>
            </a:r>
            <a:r>
              <a:rPr sz="1600" spc="-5" dirty="0">
                <a:solidFill>
                  <a:srgbClr val="00339A"/>
                </a:solidFill>
                <a:latin typeface="Arial"/>
                <a:cs typeface="Arial"/>
              </a:rPr>
              <a:t>for </a:t>
            </a:r>
            <a:r>
              <a:rPr sz="1600" spc="-10" dirty="0">
                <a:solidFill>
                  <a:srgbClr val="00339A"/>
                </a:solidFill>
                <a:latin typeface="Arial"/>
                <a:cs typeface="Arial"/>
              </a:rPr>
              <a:t>DUNE </a:t>
            </a:r>
            <a:r>
              <a:rPr sz="1600" spc="-5" dirty="0">
                <a:solidFill>
                  <a:srgbClr val="00339A"/>
                </a:solidFill>
                <a:latin typeface="Arial"/>
                <a:cs typeface="Arial"/>
              </a:rPr>
              <a:t>liquid </a:t>
            </a:r>
            <a:r>
              <a:rPr sz="1600" spc="-10" dirty="0">
                <a:solidFill>
                  <a:srgbClr val="00339A"/>
                </a:solidFill>
                <a:latin typeface="Arial"/>
                <a:cs typeface="Arial"/>
              </a:rPr>
              <a:t>Ar TPC, </a:t>
            </a:r>
            <a:r>
              <a:rPr lang="pl-PL" sz="1600" spc="-10" dirty="0" err="1">
                <a:solidFill>
                  <a:srgbClr val="00339A"/>
                </a:solidFill>
                <a:latin typeface="Arial"/>
                <a:cs typeface="Arial"/>
              </a:rPr>
              <a:t>pipeline</a:t>
            </a:r>
            <a:r>
              <a:rPr lang="pl-PL" sz="1600" spc="-10" dirty="0">
                <a:solidFill>
                  <a:srgbClr val="00339A"/>
                </a:solidFill>
                <a:latin typeface="Arial"/>
                <a:cs typeface="Arial"/>
              </a:rPr>
              <a:t> with auto-</a:t>
            </a:r>
            <a:r>
              <a:rPr lang="pl-PL" sz="1600" spc="-10" dirty="0" err="1">
                <a:solidFill>
                  <a:srgbClr val="00339A"/>
                </a:solidFill>
                <a:latin typeface="Arial"/>
                <a:cs typeface="Arial"/>
              </a:rPr>
              <a:t>calibration</a:t>
            </a:r>
            <a:r>
              <a:rPr lang="pl-PL" sz="1600" spc="-10" dirty="0">
                <a:solidFill>
                  <a:srgbClr val="00339A"/>
                </a:solidFill>
                <a:latin typeface="Arial"/>
                <a:cs typeface="Arial"/>
              </a:rPr>
              <a:t>, TSMC 65nm, </a:t>
            </a:r>
            <a:r>
              <a:rPr sz="1600" spc="-10" dirty="0" err="1">
                <a:solidFill>
                  <a:srgbClr val="00339A"/>
                </a:solidFill>
                <a:latin typeface="Arial"/>
                <a:cs typeface="Arial"/>
              </a:rPr>
              <a:t>collab</a:t>
            </a:r>
            <a:r>
              <a:rPr lang="pl-PL" sz="1600" spc="-10" dirty="0">
                <a:solidFill>
                  <a:srgbClr val="00339A"/>
                </a:solidFill>
                <a:latin typeface="Arial"/>
                <a:cs typeface="Arial"/>
              </a:rPr>
              <a:t>.</a:t>
            </a:r>
            <a:r>
              <a:rPr sz="1600" spc="-10" dirty="0">
                <a:solidFill>
                  <a:srgbClr val="00339A"/>
                </a:solidFill>
                <a:latin typeface="Arial"/>
                <a:cs typeface="Arial"/>
              </a:rPr>
              <a:t> with LBL,</a:t>
            </a:r>
            <a:r>
              <a:rPr sz="1600" spc="-15" dirty="0">
                <a:solidFill>
                  <a:srgbClr val="00339A"/>
                </a:solidFill>
                <a:latin typeface="Arial"/>
                <a:cs typeface="Arial"/>
              </a:rPr>
              <a:t> BNL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002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A8527-F6FD-4FC0-A282-8D96E05D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Engineering: 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F8042-19A3-4DEC-8756-33C8DA27C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53525"/>
          </a:xfrm>
        </p:spPr>
        <p:txBody>
          <a:bodyPr/>
          <a:lstStyle/>
          <a:p>
            <a:r>
              <a:rPr lang="en-US" dirty="0"/>
              <a:t>CMS HL-LHC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C8A13-BF4A-4066-95B7-E6E2D3A8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AF4E3-257C-4248-A25B-1F401646C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72C22-F09E-4597-AA69-95BF2607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B93D06-3C48-476E-A9AF-B9F9ECDD0867}"/>
              </a:ext>
            </a:extLst>
          </p:cNvPr>
          <p:cNvSpPr txBox="1"/>
          <p:nvPr/>
        </p:nvSpPr>
        <p:spPr>
          <a:xfrm>
            <a:off x="228601" y="1408100"/>
            <a:ext cx="445769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ECON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ndcap </a:t>
            </a:r>
            <a:r>
              <a:rPr lang="en-US" dirty="0" err="1">
                <a:solidFill>
                  <a:srgbClr val="FF0000"/>
                </a:solidFill>
              </a:rPr>
              <a:t>CON</a:t>
            </a:r>
            <a:r>
              <a:rPr lang="en-US" dirty="0" err="1"/>
              <a:t>centrator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Concentrates data for two paths: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Trigger Path: Consistent data quantity grabbed every beam crossing to be captured, processed, and relayed via four 10Gbps outputs. 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DAQ Path: variable data quantity; variable data rate; data must be captured, processed, and relayed via 8 x1.28Gbps </a:t>
            </a:r>
            <a:r>
              <a:rPr lang="en-US" sz="1800" dirty="0" err="1"/>
              <a:t>eLink</a:t>
            </a:r>
            <a:r>
              <a:rPr lang="en-US" sz="1800" dirty="0"/>
              <a:t> outputs.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7B8AD-1943-4D28-B71F-BDEBCFEC2920}"/>
              </a:ext>
            </a:extLst>
          </p:cNvPr>
          <p:cNvSpPr txBox="1"/>
          <p:nvPr/>
        </p:nvSpPr>
        <p:spPr>
          <a:xfrm>
            <a:off x="4900387" y="2708531"/>
            <a:ext cx="396421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FanTastIC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/>
              <a:t>ast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iming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ntegrated 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ircuit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~20ps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Synchronization and clock distribution challenging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Large pixels (1 x 3 mm)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Low power (~</a:t>
            </a:r>
            <a:r>
              <a:rPr lang="en-US" sz="1800" dirty="0" err="1"/>
              <a:t>mW</a:t>
            </a:r>
            <a:r>
              <a:rPr lang="en-US" sz="1800" dirty="0"/>
              <a:t>/channel) but fast readout of large pixels •	Radiation hard (~200Mrad)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Collaborating TD-SRS for 3D EM studies of transmission line effects on global routing</a:t>
            </a:r>
          </a:p>
        </p:txBody>
      </p:sp>
      <p:pic>
        <p:nvPicPr>
          <p:cNvPr id="11" name="Picture 10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B4DE2C66-FD56-48E2-958C-88DE872BA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12167" r="10519"/>
          <a:stretch/>
        </p:blipFill>
        <p:spPr>
          <a:xfrm>
            <a:off x="806450" y="4615874"/>
            <a:ext cx="3237139" cy="20961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6CE374-A7AB-4B4D-A7F6-89C196EE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75"/>
          <a:stretch/>
        </p:blipFill>
        <p:spPr>
          <a:xfrm>
            <a:off x="5522261" y="104234"/>
            <a:ext cx="2807048" cy="260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61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E335A-C55A-4793-A1C9-D4D73C3D4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Engineering: 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61821-34B5-4BE6-ADB5-589942FCA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871517"/>
            <a:ext cx="8672513" cy="428566"/>
          </a:xfrm>
        </p:spPr>
        <p:txBody>
          <a:bodyPr/>
          <a:lstStyle/>
          <a:p>
            <a:r>
              <a:rPr lang="en-US" dirty="0"/>
              <a:t>Readout for cameras at X-ray light sources (BES)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C2822-5E0C-4BCD-8DC9-F03CB6B43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5B17F-44A1-490C-ACDA-65C1EDFA0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3371-4CED-4EEE-BA4C-E81D0E93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B8915A-7D25-4009-B25A-0C8ADB7B3695}"/>
              </a:ext>
            </a:extLst>
          </p:cNvPr>
          <p:cNvSpPr txBox="1"/>
          <p:nvPr/>
        </p:nvSpPr>
        <p:spPr>
          <a:xfrm>
            <a:off x="228600" y="1300084"/>
            <a:ext cx="577215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FLORA: F</a:t>
            </a:r>
            <a:r>
              <a:rPr lang="en-US" sz="2000" dirty="0"/>
              <a:t>ermilab</a:t>
            </a:r>
            <a:r>
              <a:rPr lang="en-US" sz="2000" b="1" dirty="0"/>
              <a:t>-L</a:t>
            </a:r>
            <a:r>
              <a:rPr lang="en-US" sz="2000" dirty="0"/>
              <a:t>CLS CM</a:t>
            </a:r>
            <a:r>
              <a:rPr lang="en-US" sz="2000" b="1" dirty="0"/>
              <a:t>O</a:t>
            </a:r>
            <a:r>
              <a:rPr lang="en-US" sz="2000" dirty="0"/>
              <a:t>S 3D-integ</a:t>
            </a:r>
            <a:r>
              <a:rPr lang="en-US" sz="2000" b="1" dirty="0"/>
              <a:t>R</a:t>
            </a:r>
            <a:r>
              <a:rPr lang="en-US" sz="2000" dirty="0"/>
              <a:t>ated detector with </a:t>
            </a:r>
            <a:r>
              <a:rPr lang="en-US" sz="2000" b="1" dirty="0"/>
              <a:t>A</a:t>
            </a:r>
            <a:r>
              <a:rPr lang="en-US" sz="2000" dirty="0"/>
              <a:t>utogain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50 um× 50 um pixel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High QE in the soft X-ray range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0.25-2.0 </a:t>
            </a:r>
            <a:r>
              <a:rPr lang="en-US" sz="1800" dirty="0" err="1"/>
              <a:t>keV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Single photon sensitivity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Low noise: ~ 10 e- </a:t>
            </a:r>
            <a:r>
              <a:rPr lang="en-US" sz="1800" dirty="0" err="1"/>
              <a:t>r.m.s</a:t>
            </a:r>
            <a:r>
              <a:rPr lang="en-US" sz="1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Large dynamic range:  max.  ~500 </a:t>
            </a:r>
            <a:r>
              <a:rPr lang="en-US" sz="1800" dirty="0" err="1"/>
              <a:t>keV</a:t>
            </a:r>
            <a:r>
              <a:rPr lang="en-US" sz="1800" dirty="0"/>
              <a:t> /pixel/pulse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1800" dirty="0"/>
              <a:t>Fast frame readout &gt;10 kHz</a:t>
            </a:r>
          </a:p>
          <a:p>
            <a:r>
              <a:rPr lang="en-US" sz="2000" b="1" dirty="0"/>
              <a:t>VIPIC-L</a:t>
            </a:r>
            <a:r>
              <a:rPr lang="en-US" sz="2000" dirty="0"/>
              <a:t>: </a:t>
            </a:r>
            <a:r>
              <a:rPr lang="en-US" sz="2000" b="1" dirty="0"/>
              <a:t>V</a:t>
            </a:r>
            <a:r>
              <a:rPr lang="en-US" sz="2000" dirty="0"/>
              <a:t>ertically-</a:t>
            </a:r>
            <a:r>
              <a:rPr lang="en-US" sz="2000" b="1" dirty="0"/>
              <a:t>I</a:t>
            </a:r>
            <a:r>
              <a:rPr lang="en-US" sz="2000" dirty="0"/>
              <a:t>ntegrated </a:t>
            </a:r>
            <a:r>
              <a:rPr lang="en-US" sz="2000" b="1" dirty="0"/>
              <a:t>P</a:t>
            </a:r>
            <a:r>
              <a:rPr lang="en-US" sz="2000" dirty="0"/>
              <a:t>hoton </a:t>
            </a:r>
            <a:r>
              <a:rPr lang="en-US" sz="2000" b="1" dirty="0"/>
              <a:t>I</a:t>
            </a:r>
            <a:r>
              <a:rPr lang="en-US" sz="2000" dirty="0"/>
              <a:t>maging        </a:t>
            </a:r>
            <a:r>
              <a:rPr lang="en-US" sz="2000" b="1" dirty="0"/>
              <a:t>C</a:t>
            </a:r>
            <a:r>
              <a:rPr lang="en-US" sz="2000" dirty="0"/>
              <a:t>hip – </a:t>
            </a:r>
            <a:r>
              <a:rPr lang="en-US" sz="2000" b="1" dirty="0"/>
              <a:t>L</a:t>
            </a:r>
            <a:r>
              <a:rPr lang="en-US" sz="2000" dirty="0"/>
              <a:t>arge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1.3 M‐pixel, single module camera for Timing X‐ray Photon Correlation Spectroscopy, 8‐12 </a:t>
            </a:r>
            <a:r>
              <a:rPr lang="en-US" sz="2000" dirty="0" err="1"/>
              <a:t>keV</a:t>
            </a:r>
            <a:r>
              <a:rPr lang="en-US" sz="2000" dirty="0"/>
              <a:t> X‐rays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ASIC is a two tier 3D ASIC of 65μm pixel pitch configurable in zero suppression or imaging mode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747C15-ED4A-4708-B138-838CDC1F3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027" y="1426197"/>
            <a:ext cx="3525973" cy="2620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F12B8F-5AF5-476B-82AB-650ADE32E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4" t="13079" r="9953" b="-35"/>
          <a:stretch/>
        </p:blipFill>
        <p:spPr>
          <a:xfrm>
            <a:off x="5965816" y="4446558"/>
            <a:ext cx="3140094" cy="159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53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0751C-5656-4F2A-BCDF-D2AE05BD7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Engineering: Detector Electronics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98916-B472-469A-A1A2-10C11172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109F7-B548-4BC4-A12B-4C6EC8B4B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E5320-376C-418F-8595-CED6BD4CF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83CDE4-A0C8-4DFA-929D-A167F8289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628" y="911198"/>
            <a:ext cx="2826142" cy="1958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AA5F27-8889-49E6-A6C3-B47B19517856}"/>
              </a:ext>
            </a:extLst>
          </p:cNvPr>
          <p:cNvSpPr txBox="1"/>
          <p:nvPr/>
        </p:nvSpPr>
        <p:spPr>
          <a:xfrm>
            <a:off x="5330827" y="2864673"/>
            <a:ext cx="3698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CCD characterization for Astrophysics experiments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D81015-F184-444D-9F86-302B726F5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238" y="912940"/>
            <a:ext cx="2592572" cy="1704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240E96-4F81-4AA7-998C-FE035E8533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434" y="3840272"/>
            <a:ext cx="2900180" cy="19119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368332-15F2-438B-BFE5-56DA829CC19D}"/>
              </a:ext>
            </a:extLst>
          </p:cNvPr>
          <p:cNvSpPr txBox="1"/>
          <p:nvPr/>
        </p:nvSpPr>
        <p:spPr>
          <a:xfrm>
            <a:off x="1456434" y="5777539"/>
            <a:ext cx="2208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Silicon Muon Scanner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EA8F5B-F6F4-4A5E-A306-BB20C6F47DE4}"/>
              </a:ext>
            </a:extLst>
          </p:cNvPr>
          <p:cNvSpPr txBox="1"/>
          <p:nvPr/>
        </p:nvSpPr>
        <p:spPr>
          <a:xfrm>
            <a:off x="1764042" y="2589078"/>
            <a:ext cx="2592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Mu2e Cosmic Ray Veto front end boards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D64578-29FC-478D-8F7C-EE226B4559B8}"/>
              </a:ext>
            </a:extLst>
          </p:cNvPr>
          <p:cNvSpPr txBox="1"/>
          <p:nvPr/>
        </p:nvSpPr>
        <p:spPr>
          <a:xfrm>
            <a:off x="6049363" y="3679458"/>
            <a:ext cx="1896673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 Jamieson Olsen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Cristinel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Gingu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Sten</a:t>
            </a:r>
            <a:r>
              <a:rPr lang="en-US" sz="2000" b="1" dirty="0">
                <a:solidFill>
                  <a:srgbClr val="FF0000"/>
                </a:solidFill>
              </a:rPr>
              <a:t> Hansen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Terry </a:t>
            </a:r>
            <a:r>
              <a:rPr lang="en-US" sz="2000" b="1" dirty="0" err="1">
                <a:solidFill>
                  <a:srgbClr val="FF0000"/>
                </a:solidFill>
              </a:rPr>
              <a:t>Kiper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 Sergey Los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Paul </a:t>
            </a:r>
            <a:r>
              <a:rPr lang="en-US" sz="2000" b="1" dirty="0" err="1">
                <a:solidFill>
                  <a:srgbClr val="FF0000"/>
                </a:solidFill>
              </a:rPr>
              <a:t>Rubinov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 Michael Utes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Jin</a:t>
            </a:r>
            <a:r>
              <a:rPr lang="en-US" sz="2000" b="1" dirty="0">
                <a:solidFill>
                  <a:srgbClr val="FF0000"/>
                </a:solidFill>
              </a:rPr>
              <a:t>-Yuan Wu</a:t>
            </a:r>
          </a:p>
        </p:txBody>
      </p:sp>
    </p:spTree>
    <p:extLst>
      <p:ext uri="{BB962C8B-B14F-4D97-AF65-F5344CB8AC3E}">
        <p14:creationId xmlns:p14="http://schemas.microsoft.com/office/powerpoint/2010/main" val="2652708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41D93-C290-4CF5-8398-260343A08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Engineering: Detector 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02AF0-C8D4-4E48-BD32-31D524DD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0114"/>
            <a:ext cx="8672513" cy="400049"/>
          </a:xfrm>
        </p:spPr>
        <p:txBody>
          <a:bodyPr/>
          <a:lstStyle/>
          <a:p>
            <a:r>
              <a:rPr lang="en-US" dirty="0"/>
              <a:t>CMS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85051-FE00-4D7A-9074-6F4220E7E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205C8-5033-447C-8471-3E10A4F3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922D2-E849-4D1F-B1E7-F4CCE0ED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9A98FE-A1C0-4430-9FD1-C40555FF6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695" y="1242918"/>
            <a:ext cx="3198455" cy="2409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1D385-613A-484E-94C2-E3EDC56F2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170" y="891219"/>
            <a:ext cx="2384197" cy="3787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EA4401-6245-4EE9-8508-FFCE2637BDF1}"/>
              </a:ext>
            </a:extLst>
          </p:cNvPr>
          <p:cNvSpPr txBox="1"/>
          <p:nvPr/>
        </p:nvSpPr>
        <p:spPr>
          <a:xfrm>
            <a:off x="452437" y="3786187"/>
            <a:ext cx="50678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CMS HCAL Front End Electronics –front-end board (using Fermilab designed ASIC), firmware, </a:t>
            </a:r>
            <a:r>
              <a:rPr lang="en-US" dirty="0" err="1"/>
              <a:t>SiPM</a:t>
            </a:r>
            <a:r>
              <a:rPr lang="en-US" dirty="0"/>
              <a:t> control board and custom backplanes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AAC559-1426-4B8A-B511-A62504CFBD45}"/>
              </a:ext>
            </a:extLst>
          </p:cNvPr>
          <p:cNvSpPr txBox="1"/>
          <p:nvPr/>
        </p:nvSpPr>
        <p:spPr>
          <a:xfrm>
            <a:off x="5653413" y="4678807"/>
            <a:ext cx="3061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Pattern Recognition and Track Finding Firmware/Hardware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78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6195D-A205-4E6F-B3E1-9D024DD67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Engineering: Infrastructure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A94D-65CF-4E32-8F19-DCDCBE23A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92" y="1014495"/>
            <a:ext cx="7307263" cy="828617"/>
          </a:xfrm>
        </p:spPr>
        <p:txBody>
          <a:bodyPr/>
          <a:lstStyle/>
          <a:p>
            <a:r>
              <a:rPr lang="en-US" dirty="0"/>
              <a:t>Power supplies, grounding and shielding, cabling, fabrication, etc. for many experiments and other efforts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11ED0-824D-4021-BF66-15C81724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D3F90-9F1A-4796-9EDA-115A1366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E3A87-1693-4C1B-8AFB-1400F17A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15825049-3F94-4801-915B-9AA4F0ED06C4}"/>
              </a:ext>
            </a:extLst>
          </p:cNvPr>
          <p:cNvSpPr txBox="1">
            <a:spLocks/>
          </p:cNvSpPr>
          <p:nvPr/>
        </p:nvSpPr>
        <p:spPr>
          <a:xfrm rot="163637">
            <a:off x="1254183" y="180772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000"/>
            </a:br>
            <a:endParaRPr lang="en-US" sz="4000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C5E19B8-AF4C-48DB-AFCF-5B760457C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3637">
            <a:off x="180357" y="5279958"/>
            <a:ext cx="2286000" cy="872463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88F93FB8-E2AB-46D6-9220-B5B1A08F0C09}"/>
              </a:ext>
            </a:extLst>
          </p:cNvPr>
          <p:cNvSpPr txBox="1"/>
          <p:nvPr/>
        </p:nvSpPr>
        <p:spPr>
          <a:xfrm rot="1243412">
            <a:off x="6662887" y="4936008"/>
            <a:ext cx="1238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effectLst>
                  <a:outerShdw dist="38100" dir="2700000" algn="bl">
                    <a:schemeClr val="accent5"/>
                  </a:outerShdw>
                </a:effectLst>
              </a:rPr>
              <a:t>LArIAT</a:t>
            </a:r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4052328-643E-4B20-A6D4-0C812B42354A}"/>
              </a:ext>
            </a:extLst>
          </p:cNvPr>
          <p:cNvSpPr txBox="1"/>
          <p:nvPr/>
        </p:nvSpPr>
        <p:spPr>
          <a:xfrm rot="21573422">
            <a:off x="2542875" y="4790522"/>
            <a:ext cx="172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MINERνA</a:t>
            </a:r>
            <a:endParaRPr lang="en-US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1E4ACEB-F807-44F6-9F44-A7B24F9D3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6362">
            <a:off x="8005634" y="2499458"/>
            <a:ext cx="914400" cy="56197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4078D51-4CA3-4C06-BF54-64F4327DE9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87">
            <a:off x="4613299" y="3353753"/>
            <a:ext cx="2286000" cy="37338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9B2EEE0-8FD7-4C57-AB33-7E92E9E5A4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660">
            <a:off x="5748705" y="2188901"/>
            <a:ext cx="1143000" cy="1143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D704E096-D31A-4EDD-8D28-D898929C7BEC}"/>
              </a:ext>
            </a:extLst>
          </p:cNvPr>
          <p:cNvSpPr txBox="1"/>
          <p:nvPr/>
        </p:nvSpPr>
        <p:spPr>
          <a:xfrm rot="21450845">
            <a:off x="2715473" y="2041099"/>
            <a:ext cx="142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ICARUS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DEE86C6B-9C85-4280-A901-BE232CD5D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9126">
            <a:off x="3165899" y="3054848"/>
            <a:ext cx="1371600" cy="79934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871A113-E878-4620-BE6C-A1687C1830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506">
            <a:off x="310559" y="2248375"/>
            <a:ext cx="2286000" cy="47482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4235C13-62AA-4A17-824A-9E25998672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77673">
            <a:off x="4220334" y="5151069"/>
            <a:ext cx="1143000" cy="800164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E696BE1-D1A0-4BDF-8EBB-7C95606E9665}"/>
              </a:ext>
            </a:extLst>
          </p:cNvPr>
          <p:cNvSpPr txBox="1"/>
          <p:nvPr/>
        </p:nvSpPr>
        <p:spPr>
          <a:xfrm rot="625258">
            <a:off x="1828435" y="3782325"/>
            <a:ext cx="1632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Fermilab AD</a:t>
            </a:r>
            <a:endParaRPr lang="en-US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5213EB1-28A7-48C5-858B-67E1F1791B64}"/>
              </a:ext>
            </a:extLst>
          </p:cNvPr>
          <p:cNvSpPr txBox="1"/>
          <p:nvPr/>
        </p:nvSpPr>
        <p:spPr>
          <a:xfrm rot="20963090">
            <a:off x="3148686" y="4019343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Fermilab ESH&amp;Q</a:t>
            </a:r>
            <a:endParaRPr lang="en-US" sz="2000" dirty="0"/>
          </a:p>
          <a:p>
            <a:pPr algn="ctr"/>
            <a:r>
              <a:rPr lang="en-US" sz="2000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Security</a:t>
            </a:r>
            <a:endParaRPr lang="en-US" sz="2000" dirty="0"/>
          </a:p>
        </p:txBody>
      </p:sp>
      <p:pic>
        <p:nvPicPr>
          <p:cNvPr id="85" name="Picture 3">
            <a:extLst>
              <a:ext uri="{FF2B5EF4-FFF2-40B4-BE49-F238E27FC236}">
                <a16:creationId xmlns:a16="http://schemas.microsoft.com/office/drawing/2014/main" id="{E427AA07-D207-46C5-B98D-8D58A29343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0895">
            <a:off x="333307" y="3458394"/>
            <a:ext cx="13874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D458A5F5-7D8E-4055-A855-F1FD982C9D71}"/>
              </a:ext>
            </a:extLst>
          </p:cNvPr>
          <p:cNvSpPr txBox="1"/>
          <p:nvPr/>
        </p:nvSpPr>
        <p:spPr>
          <a:xfrm rot="20780930">
            <a:off x="5191346" y="4674252"/>
            <a:ext cx="9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FTBF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6E76121-5FA1-4FF7-84DF-2BAD808C9371}"/>
              </a:ext>
            </a:extLst>
          </p:cNvPr>
          <p:cNvSpPr txBox="1"/>
          <p:nvPr/>
        </p:nvSpPr>
        <p:spPr>
          <a:xfrm rot="20284198">
            <a:off x="4462659" y="2603364"/>
            <a:ext cx="122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CDMS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23DEF4C-F836-48A7-B346-EAFE7F181D9B}"/>
              </a:ext>
            </a:extLst>
          </p:cNvPr>
          <p:cNvSpPr txBox="1"/>
          <p:nvPr/>
        </p:nvSpPr>
        <p:spPr>
          <a:xfrm rot="1045491">
            <a:off x="4259489" y="2033779"/>
            <a:ext cx="2086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F0"/>
                </a:solidFill>
              </a:rPr>
              <a:t>protoDUNE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FB84B6B-208B-4E92-B0C9-91110178B1C6}"/>
              </a:ext>
            </a:extLst>
          </p:cNvPr>
          <p:cNvSpPr txBox="1"/>
          <p:nvPr/>
        </p:nvSpPr>
        <p:spPr>
          <a:xfrm rot="21202412">
            <a:off x="2731286" y="2490601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PPD / DDOD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8E38308-A0BA-4C7F-9251-E981CDD7FAEC}"/>
              </a:ext>
            </a:extLst>
          </p:cNvPr>
          <p:cNvSpPr txBox="1"/>
          <p:nvPr/>
        </p:nvSpPr>
        <p:spPr>
          <a:xfrm rot="163637">
            <a:off x="6886047" y="3362037"/>
            <a:ext cx="1877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Lederman</a:t>
            </a:r>
          </a:p>
          <a:p>
            <a:pPr algn="ctr"/>
            <a:r>
              <a:rPr lang="en-US" sz="2000" b="1" dirty="0"/>
              <a:t>Science</a:t>
            </a:r>
            <a:br>
              <a:rPr lang="en-US" sz="2000" b="1" dirty="0"/>
            </a:br>
            <a:r>
              <a:rPr lang="en-US" sz="2000" b="1" dirty="0"/>
              <a:t>Center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A1CBD0D-59FE-41D3-8748-20A5169FEFD6}"/>
              </a:ext>
            </a:extLst>
          </p:cNvPr>
          <p:cNvSpPr txBox="1"/>
          <p:nvPr/>
        </p:nvSpPr>
        <p:spPr>
          <a:xfrm rot="20907599">
            <a:off x="6089734" y="2670601"/>
            <a:ext cx="268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Fermilab</a:t>
            </a:r>
          </a:p>
          <a:p>
            <a:pPr algn="ctr"/>
            <a:r>
              <a:rPr lang="en-US" sz="2000" b="1" dirty="0"/>
              <a:t>Astrophysics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0CFAEFE-E9CA-459F-ADFA-6520400AAF31}"/>
              </a:ext>
            </a:extLst>
          </p:cNvPr>
          <p:cNvSpPr txBox="1"/>
          <p:nvPr/>
        </p:nvSpPr>
        <p:spPr>
          <a:xfrm rot="1237526">
            <a:off x="1710533" y="3039207"/>
            <a:ext cx="123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ANNIE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10A4034-DA7A-4F3B-B520-D6BE398C77A5}"/>
              </a:ext>
            </a:extLst>
          </p:cNvPr>
          <p:cNvSpPr txBox="1"/>
          <p:nvPr/>
        </p:nvSpPr>
        <p:spPr>
          <a:xfrm rot="1372759">
            <a:off x="5166199" y="3966989"/>
            <a:ext cx="140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SNOLAB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5CC0C42-5A97-4B85-B1CF-F8F5D2E56D10}"/>
              </a:ext>
            </a:extLst>
          </p:cNvPr>
          <p:cNvSpPr txBox="1"/>
          <p:nvPr/>
        </p:nvSpPr>
        <p:spPr>
          <a:xfrm rot="21365845">
            <a:off x="148875" y="4407687"/>
            <a:ext cx="1886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PPD / EED</a:t>
            </a:r>
            <a:br>
              <a:rPr lang="en-US" b="1" dirty="0"/>
            </a:br>
            <a:r>
              <a:rPr lang="en-US" b="1" dirty="0"/>
              <a:t>ASIC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5EC2729-B723-4EBD-A0F9-8E9BDBEB4AA7}"/>
              </a:ext>
            </a:extLst>
          </p:cNvPr>
          <p:cNvSpPr txBox="1"/>
          <p:nvPr/>
        </p:nvSpPr>
        <p:spPr>
          <a:xfrm rot="742054">
            <a:off x="6205277" y="4560967"/>
            <a:ext cx="209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PPD / MED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CA4151C-5CF0-4C0E-8312-46E52F6FCE7A}"/>
              </a:ext>
            </a:extLst>
          </p:cNvPr>
          <p:cNvSpPr txBox="1"/>
          <p:nvPr/>
        </p:nvSpPr>
        <p:spPr>
          <a:xfrm rot="20756991">
            <a:off x="7372001" y="4234589"/>
            <a:ext cx="1752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Fermilab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TD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0F40C84-AB06-405C-AD3A-BED709F6BB4A}"/>
              </a:ext>
            </a:extLst>
          </p:cNvPr>
          <p:cNvSpPr txBox="1"/>
          <p:nvPr/>
        </p:nvSpPr>
        <p:spPr>
          <a:xfrm rot="725621">
            <a:off x="5901068" y="4949571"/>
            <a:ext cx="1266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SMS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48F70F2-EBD8-4639-8208-D27E93C1865D}"/>
              </a:ext>
            </a:extLst>
          </p:cNvPr>
          <p:cNvSpPr txBox="1"/>
          <p:nvPr/>
        </p:nvSpPr>
        <p:spPr>
          <a:xfrm rot="19676955">
            <a:off x="7966644" y="5198115"/>
            <a:ext cx="1045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DES /</a:t>
            </a:r>
          </a:p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DEC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D5AC97C-5DE5-40EC-8AE0-17096A985677}"/>
              </a:ext>
            </a:extLst>
          </p:cNvPr>
          <p:cNvSpPr txBox="1"/>
          <p:nvPr/>
        </p:nvSpPr>
        <p:spPr>
          <a:xfrm rot="20288207">
            <a:off x="2508130" y="5422806"/>
            <a:ext cx="173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PPD / DO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6D789785-2261-498E-A179-CB79316E9E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37">
            <a:off x="6463180" y="5484188"/>
            <a:ext cx="1371600" cy="638827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2328F5FD-13A3-430C-8BB7-24501AEA6994}"/>
              </a:ext>
            </a:extLst>
          </p:cNvPr>
          <p:cNvSpPr txBox="1"/>
          <p:nvPr/>
        </p:nvSpPr>
        <p:spPr>
          <a:xfrm rot="965007">
            <a:off x="5295594" y="5754319"/>
            <a:ext cx="1748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SeaQuest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100E4E-2FCF-4A59-A719-B393AF186F47}"/>
              </a:ext>
            </a:extLst>
          </p:cNvPr>
          <p:cNvSpPr txBox="1"/>
          <p:nvPr/>
        </p:nvSpPr>
        <p:spPr>
          <a:xfrm>
            <a:off x="7151519" y="396249"/>
            <a:ext cx="1785617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Mike </a:t>
            </a:r>
            <a:r>
              <a:rPr lang="en-US" sz="2000" b="1" u="sng" dirty="0" err="1">
                <a:solidFill>
                  <a:srgbClr val="FF0000"/>
                </a:solidFill>
              </a:rPr>
              <a:t>Matulik</a:t>
            </a:r>
            <a:endParaRPr lang="en-US" sz="2000" b="1" u="sng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Steve Chappa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Arnab Ghosh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David Huffman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Walt </a:t>
            </a:r>
            <a:r>
              <a:rPr lang="en-US" sz="2000" b="1" dirty="0" err="1">
                <a:solidFill>
                  <a:srgbClr val="FF0000"/>
                </a:solidFill>
              </a:rPr>
              <a:t>Jaskierny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3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1553F-144F-4239-BF0D-CDA78C1F9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and Metrology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6EC79-D344-4C3A-AC8C-7D5E61948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dirty="0"/>
              <a:t>Works across all divisions and supports the Fermilab user community</a:t>
            </a:r>
          </a:p>
          <a:p>
            <a:pPr lvl="1"/>
            <a:r>
              <a:rPr lang="en-US" dirty="0"/>
              <a:t>Usually the first in on a project and the last out</a:t>
            </a:r>
          </a:p>
          <a:p>
            <a:pPr lvl="2"/>
            <a:r>
              <a:rPr lang="en-US" dirty="0"/>
              <a:t>Providing the coordinate information for locating new project construction </a:t>
            </a:r>
          </a:p>
          <a:p>
            <a:pPr lvl="2"/>
            <a:r>
              <a:rPr lang="en-US" dirty="0"/>
              <a:t>Installing control networks for the positioning of the accelerator components</a:t>
            </a:r>
          </a:p>
          <a:p>
            <a:pPr lvl="2"/>
            <a:r>
              <a:rPr lang="en-US" dirty="0"/>
              <a:t>Laying out the blue line for support stands to referencing and aligning many beam-guiding and instrumentation components</a:t>
            </a:r>
          </a:p>
          <a:p>
            <a:pPr lvl="2"/>
            <a:r>
              <a:rPr lang="en-US" dirty="0"/>
              <a:t>Providing as found information to the physics groups</a:t>
            </a:r>
          </a:p>
          <a:p>
            <a:pPr lvl="1"/>
            <a:r>
              <a:rPr lang="en-US" dirty="0"/>
              <a:t>Operate high precision specialist instrumentation that needs to be kept in proper working condition.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4C492-41C6-4A8F-9081-BBC0A7FD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EDD48-DEB0-48C1-B073-BA9A8B76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E5713-0E94-4DB4-8639-B85E5CF0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29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B786E-C332-4441-A766-920C3BEE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and Metrology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2C4ED-789D-4BCA-8D48-E0CC64A0B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2E6D1-8E73-4F9A-B3CA-D1612065C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6466C-13FB-4127-9FFF-C52306089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7" name="Picture 6" descr="C:\Users\horst\Documents\Projects\NOvA Detector\ANL-crane test\screenshot 1.JPG">
            <a:extLst>
              <a:ext uri="{FF2B5EF4-FFF2-40B4-BE49-F238E27FC236}">
                <a16:creationId xmlns:a16="http://schemas.microsoft.com/office/drawing/2014/main" id="{A896FCD2-6E3A-42F3-89EA-1C80BFB28D0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11154" r="6250" b="8077"/>
          <a:stretch/>
        </p:blipFill>
        <p:spPr bwMode="auto">
          <a:xfrm>
            <a:off x="4240781" y="3458828"/>
            <a:ext cx="4678362" cy="26796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AC2059-CB65-42FA-BE22-C962ECBA2D00}"/>
              </a:ext>
            </a:extLst>
          </p:cNvPr>
          <p:cNvSpPr/>
          <p:nvPr/>
        </p:nvSpPr>
        <p:spPr>
          <a:xfrm>
            <a:off x="5878513" y="2180978"/>
            <a:ext cx="3314700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Laser Scanner test at Argonne of the first </a:t>
            </a:r>
            <a:r>
              <a:rPr lang="en-U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NOvA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 far detector plane</a:t>
            </a:r>
            <a:endParaRPr lang="en-US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B0C295-8CCE-4283-A973-1E5F5A1AC6F2}"/>
              </a:ext>
            </a:extLst>
          </p:cNvPr>
          <p:cNvSpPr/>
          <p:nvPr/>
        </p:nvSpPr>
        <p:spPr>
          <a:xfrm>
            <a:off x="346294" y="4083702"/>
            <a:ext cx="300787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g-2 alignment support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horst\Documents\Misc\DSCN0332.JPG">
            <a:extLst>
              <a:ext uri="{FF2B5EF4-FFF2-40B4-BE49-F238E27FC236}">
                <a16:creationId xmlns:a16="http://schemas.microsoft.com/office/drawing/2014/main" id="{D7A8720D-4198-4338-846F-7B0F0469320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1" y="956151"/>
            <a:ext cx="4581525" cy="3148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8AA2BE-BA62-42F6-8F19-9646428A4276}"/>
              </a:ext>
            </a:extLst>
          </p:cNvPr>
          <p:cNvSpPr txBox="1"/>
          <p:nvPr/>
        </p:nvSpPr>
        <p:spPr>
          <a:xfrm>
            <a:off x="5272088" y="178558"/>
            <a:ext cx="3371850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Horst  Friedsam (Dept. Head)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Virgil </a:t>
            </a:r>
            <a:r>
              <a:rPr lang="en-US" sz="2000" b="1" dirty="0" err="1">
                <a:solidFill>
                  <a:srgbClr val="FF0000"/>
                </a:solidFill>
              </a:rPr>
              <a:t>Bocean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Jana </a:t>
            </a:r>
            <a:r>
              <a:rPr lang="en-US" sz="2000" b="1" dirty="0" err="1">
                <a:solidFill>
                  <a:srgbClr val="FF0000"/>
                </a:solidFill>
              </a:rPr>
              <a:t>Hejdukova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John Kyle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Babatunde </a:t>
            </a:r>
            <a:r>
              <a:rPr lang="en-US" sz="2000" b="1" dirty="0" err="1">
                <a:solidFill>
                  <a:srgbClr val="FF0000"/>
                </a:solidFill>
              </a:rPr>
              <a:t>Oshinowo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78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F181-D271-4BC0-927D-BF30A7BA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and Metrology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F5062-7D62-4E90-9224-67AFFE592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542866"/>
          </a:xfrm>
        </p:spPr>
        <p:txBody>
          <a:bodyPr/>
          <a:lstStyle/>
          <a:p>
            <a:r>
              <a:rPr lang="en-US" dirty="0"/>
              <a:t>Mu2e alignment support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BC002-D3D9-4A9A-8221-8A65157A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8BCF4-1B47-4A03-8B45-E69A0540A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DF836-EEEA-4472-9373-F63F3DB09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7" name="Picture 6" descr="C:\Users\horst\Documents\Projects\Mu2e\TS-First Section\Pictures\DSCN0679.JPG">
            <a:extLst>
              <a:ext uri="{FF2B5EF4-FFF2-40B4-BE49-F238E27FC236}">
                <a16:creationId xmlns:a16="http://schemas.microsoft.com/office/drawing/2014/main" id="{2E655104-C66D-4ADC-9D0A-1A22B09E056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85913"/>
            <a:ext cx="4086225" cy="30645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31F6CE-69F9-45AB-9884-B7A81B8C0F59}"/>
              </a:ext>
            </a:extLst>
          </p:cNvPr>
          <p:cNvSpPr/>
          <p:nvPr/>
        </p:nvSpPr>
        <p:spPr>
          <a:xfrm>
            <a:off x="114300" y="4668723"/>
            <a:ext cx="4134531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Alignment support locating the vibrating wire position of the TS prototype</a:t>
            </a: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horst\AppData\Local\Microsoft\Windows\Temporary Internet Files\Content.Word\IMG_0257.jpg">
            <a:extLst>
              <a:ext uri="{FF2B5EF4-FFF2-40B4-BE49-F238E27FC236}">
                <a16:creationId xmlns:a16="http://schemas.microsoft.com/office/drawing/2014/main" id="{B8DAA1C8-2C82-4DD4-B630-89B11816639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54990"/>
            <a:ext cx="4408261" cy="339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67E139-C60A-4537-BDFF-F2FC6004386E}"/>
              </a:ext>
            </a:extLst>
          </p:cNvPr>
          <p:cNvSpPr/>
          <p:nvPr/>
        </p:nvSpPr>
        <p:spPr>
          <a:xfrm>
            <a:off x="4572000" y="1314480"/>
            <a:ext cx="4572000" cy="7363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Tracking the position of the detector solenoid magnetic field mapper </a:t>
            </a: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73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Engineering:  </a:t>
            </a:r>
            <a:br>
              <a:rPr lang="en-US" dirty="0"/>
            </a:br>
            <a:r>
              <a:rPr lang="en-US" dirty="0"/>
              <a:t>Mechanical Design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803" y="991890"/>
            <a:ext cx="5361980" cy="1520087"/>
          </a:xfrm>
        </p:spPr>
        <p:txBody>
          <a:bodyPr/>
          <a:lstStyle/>
          <a:p>
            <a:r>
              <a:rPr lang="en-US" dirty="0"/>
              <a:t>Structures, supports, shielding, modeling, general detectors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1" y="1819386"/>
            <a:ext cx="5147669" cy="2990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2838" y="2928736"/>
            <a:ext cx="4217342" cy="23676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6275" y="4877838"/>
            <a:ext cx="4815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Dark Energy Survey Instrument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F3CBE-F728-4036-A014-8E4A1BE87C2A}"/>
              </a:ext>
            </a:extLst>
          </p:cNvPr>
          <p:cNvSpPr txBox="1"/>
          <p:nvPr/>
        </p:nvSpPr>
        <p:spPr>
          <a:xfrm>
            <a:off x="6180138" y="609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227DA-A0B7-403C-A4EF-D9A711B63F85}"/>
              </a:ext>
            </a:extLst>
          </p:cNvPr>
          <p:cNvSpPr txBox="1"/>
          <p:nvPr/>
        </p:nvSpPr>
        <p:spPr>
          <a:xfrm>
            <a:off x="6460330" y="178712"/>
            <a:ext cx="1854995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u="sng" dirty="0">
                <a:solidFill>
                  <a:srgbClr val="FF0000"/>
                </a:solidFill>
              </a:rPr>
              <a:t>Don Mitchell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Giuseppe Gallo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Luke Martin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Jim Kilmer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CDD0F5-051D-4625-AE8F-E9CB00EE56FF}"/>
              </a:ext>
            </a:extLst>
          </p:cNvPr>
          <p:cNvSpPr txBox="1"/>
          <p:nvPr/>
        </p:nvSpPr>
        <p:spPr>
          <a:xfrm>
            <a:off x="1169850" y="5637732"/>
            <a:ext cx="34840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Dept. Head: Russ Rucinski</a:t>
            </a:r>
          </a:p>
        </p:txBody>
      </p:sp>
    </p:spTree>
    <p:extLst>
      <p:ext uri="{BB962C8B-B14F-4D97-AF65-F5344CB8AC3E}">
        <p14:creationId xmlns:p14="http://schemas.microsoft.com/office/powerpoint/2010/main" val="2791821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0AEA7-77EA-497E-9A14-747B15B3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and Metrology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2B67D-0B3F-4127-A559-4C7BFA328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671454"/>
          </a:xfrm>
        </p:spPr>
        <p:txBody>
          <a:bodyPr/>
          <a:lstStyle/>
          <a:p>
            <a:r>
              <a:rPr lang="en-US" dirty="0"/>
              <a:t>LBNF/DUNE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BDCF9-3206-4CA0-A916-AF2110E90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8DE71-3979-4A91-8F57-CE189783E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99FA1-1CB3-47E4-B2EA-0BCE7E21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9" name="Picture 8" descr="cid:38d74d8c-b524-4ce1-97b1-cecf66554438@namprd09.prod.outlook.com">
            <a:extLst>
              <a:ext uri="{FF2B5EF4-FFF2-40B4-BE49-F238E27FC236}">
                <a16:creationId xmlns:a16="http://schemas.microsoft.com/office/drawing/2014/main" id="{E97D646A-F3A4-4255-A70F-8A761F51327D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0301" y="1881061"/>
            <a:ext cx="2881256" cy="224345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5F34EE-3BF0-4426-B146-CECB6441CB1F}"/>
              </a:ext>
            </a:extLst>
          </p:cNvPr>
          <p:cNvSpPr/>
          <p:nvPr/>
        </p:nvSpPr>
        <p:spPr>
          <a:xfrm>
            <a:off x="114300" y="4626571"/>
            <a:ext cx="2472054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Measuring the position of the world longest plumb line at the Ross shaft (1 Mile)</a:t>
            </a:r>
            <a:endParaRPr lang="en-US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id:7df597e8-ccb2-441f-bb93-be0bd03cbe18@namprd09.prod.outlook.com">
            <a:extLst>
              <a:ext uri="{FF2B5EF4-FFF2-40B4-BE49-F238E27FC236}">
                <a16:creationId xmlns:a16="http://schemas.microsoft.com/office/drawing/2014/main" id="{5D897AD8-B43A-4C4B-AC2C-7FE1F1E5F464}"/>
              </a:ext>
            </a:extLst>
          </p:cNvPr>
          <p:cNvPicPr/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53"/>
          <a:stretch/>
        </p:blipFill>
        <p:spPr bwMode="auto">
          <a:xfrm rot="5400000">
            <a:off x="3145638" y="718396"/>
            <a:ext cx="2566974" cy="32162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1B1038-EEF8-466A-8854-D1A63AF28DF7}"/>
              </a:ext>
            </a:extLst>
          </p:cNvPr>
          <p:cNvSpPr/>
          <p:nvPr/>
        </p:nvSpPr>
        <p:spPr>
          <a:xfrm>
            <a:off x="2586354" y="3674836"/>
            <a:ext cx="3638550" cy="1607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Survey party at the home stake mine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u</a:t>
            </a: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tilizing a gyroscope to determine the azimuth between two GPS points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id:ba34761a-3fe0-4893-988c-5adc9fba5680@namprd09.prod.outlook.com">
            <a:extLst>
              <a:ext uri="{FF2B5EF4-FFF2-40B4-BE49-F238E27FC236}">
                <a16:creationId xmlns:a16="http://schemas.microsoft.com/office/drawing/2014/main" id="{631CEECB-EA06-40A8-B9BD-C33543F8E160}"/>
              </a:ext>
            </a:extLst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9182" y="2065478"/>
            <a:ext cx="3360058" cy="265810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9C2C31-BC56-458A-B116-882DBF7CA746}"/>
              </a:ext>
            </a:extLst>
          </p:cNvPr>
          <p:cNvSpPr/>
          <p:nvPr/>
        </p:nvSpPr>
        <p:spPr>
          <a:xfrm>
            <a:off x="6193999" y="5213462"/>
            <a:ext cx="287042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Depth measurement with an electronic distance meter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387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DB57E-3E59-4110-86F5-4C0E75C24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and Metrology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07CA6-B628-4377-A4A7-FF74B0F09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3CC01-4916-4E90-BF0F-EB447BFC6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A0D6B-84BA-4045-9811-270FBC35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4BEBB7-F7CD-4B15-AB96-A0357F4886E8}"/>
              </a:ext>
            </a:extLst>
          </p:cNvPr>
          <p:cNvSpPr/>
          <p:nvPr/>
        </p:nvSpPr>
        <p:spPr>
          <a:xfrm>
            <a:off x="228599" y="923445"/>
            <a:ext cx="4299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Short Baseline Neutrino Project (SBN): D</a:t>
            </a:r>
            <a:r>
              <a:rPr lang="en-US" sz="2000" b="1" dirty="0"/>
              <a:t>eformation measurements load testing the ICARUS support vessel</a:t>
            </a:r>
          </a:p>
        </p:txBody>
      </p:sp>
      <p:pic>
        <p:nvPicPr>
          <p:cNvPr id="8" name="Picture 7" descr="cid:6579725e-eb90-47d0-950d-a692243ea879@namprd09.prod.outlook.com">
            <a:extLst>
              <a:ext uri="{FF2B5EF4-FFF2-40B4-BE49-F238E27FC236}">
                <a16:creationId xmlns:a16="http://schemas.microsoft.com/office/drawing/2014/main" id="{E808DB06-56A0-4C99-A846-CDA68988B5B1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8898" y="2474912"/>
            <a:ext cx="4170045" cy="31273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D2FB9E-66A4-43AA-8E73-B81513B86F9B}"/>
              </a:ext>
            </a:extLst>
          </p:cNvPr>
          <p:cNvSpPr/>
          <p:nvPr/>
        </p:nvSpPr>
        <p:spPr>
          <a:xfrm>
            <a:off x="5593443" y="5192899"/>
            <a:ext cx="2808514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LCLSII: Laser Tracker measurements</a:t>
            </a:r>
            <a:endParaRPr lang="en-US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:\Users\horst\AppData\Local\Microsoft\Windows\Temporary Internet Files\Content.Word\Hays_2078_LCLS_II_CM08.jpg">
            <a:extLst>
              <a:ext uri="{FF2B5EF4-FFF2-40B4-BE49-F238E27FC236}">
                <a16:creationId xmlns:a16="http://schemas.microsoft.com/office/drawing/2014/main" id="{F349F8C4-C0A8-44F3-B7A2-08B5B4632B7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6878"/>
            <a:ext cx="3463021" cy="4617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707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A178A-2F18-406E-9DF5-DDDC25F1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03664"/>
            <a:ext cx="5200650" cy="641739"/>
          </a:xfrm>
        </p:spPr>
        <p:txBody>
          <a:bodyPr/>
          <a:lstStyle/>
          <a:p>
            <a:r>
              <a:rPr lang="en-US" dirty="0"/>
              <a:t>Detector Operations and Development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51D61-7C60-45B0-A0C9-14042DB8E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5200650" cy="1171517"/>
          </a:xfrm>
        </p:spPr>
        <p:txBody>
          <a:bodyPr/>
          <a:lstStyle/>
          <a:p>
            <a:r>
              <a:rPr lang="en-US" dirty="0"/>
              <a:t>Engineering Physicists develop and construct novel particle detectors</a:t>
            </a:r>
          </a:p>
          <a:p>
            <a:pPr lvl="1"/>
            <a:r>
              <a:rPr lang="en-US" dirty="0"/>
              <a:t>Silicon Detector Facility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66F03-3DEA-467D-94D3-4B3D31D1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D23A0-180A-4CB0-B5E4-6D15B6027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D4D4A-C059-4EBF-8726-0EAD25DAE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451C0-9300-404F-9A5A-14054540340D}"/>
              </a:ext>
            </a:extLst>
          </p:cNvPr>
          <p:cNvSpPr/>
          <p:nvPr/>
        </p:nvSpPr>
        <p:spPr>
          <a:xfrm>
            <a:off x="466725" y="5045940"/>
            <a:ext cx="84486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SPT-3G deployed a new receiver on the 10-meter South Pole Telescope to study the Cosmic Microwave Background.  The receiver comprises ~2700 dual-polarization multichroic pixels each pixel with broadband microwave antenna.</a:t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414A49A3-7442-489B-A05F-34CB6B43C0DC}"/>
              </a:ext>
            </a:extLst>
          </p:cNvPr>
          <p:cNvSpPr txBox="1"/>
          <p:nvPr/>
        </p:nvSpPr>
        <p:spPr>
          <a:xfrm>
            <a:off x="1193859" y="2348495"/>
            <a:ext cx="1756651" cy="347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Detector assembly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CB204B-5860-41DE-8668-2EB63DFA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2682991"/>
            <a:ext cx="2846985" cy="2140287"/>
          </a:xfrm>
          <a:prstGeom prst="rect">
            <a:avLst/>
          </a:prstGeom>
        </p:spPr>
      </p:pic>
      <p:sp>
        <p:nvSpPr>
          <p:cNvPr id="12" name="TextBox 20">
            <a:extLst>
              <a:ext uri="{FF2B5EF4-FFF2-40B4-BE49-F238E27FC236}">
                <a16:creationId xmlns:a16="http://schemas.microsoft.com/office/drawing/2014/main" id="{8B45FE20-A5F9-46EC-94CA-245998B3ED86}"/>
              </a:ext>
            </a:extLst>
          </p:cNvPr>
          <p:cNvSpPr txBox="1"/>
          <p:nvPr/>
        </p:nvSpPr>
        <p:spPr>
          <a:xfrm>
            <a:off x="4171524" y="2348495"/>
            <a:ext cx="1366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Detector testing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B6C552-238D-481E-89FA-F74DAC376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164" y="2696085"/>
            <a:ext cx="1621175" cy="2147393"/>
          </a:xfrm>
          <a:prstGeom prst="rect">
            <a:avLst/>
          </a:prstGeom>
        </p:spPr>
      </p:pic>
      <p:sp>
        <p:nvSpPr>
          <p:cNvPr id="15" name="TextBox 37">
            <a:extLst>
              <a:ext uri="{FF2B5EF4-FFF2-40B4-BE49-F238E27FC236}">
                <a16:creationId xmlns:a16="http://schemas.microsoft.com/office/drawing/2014/main" id="{13941610-60A7-4162-ADA6-A86D95A28067}"/>
              </a:ext>
            </a:extLst>
          </p:cNvPr>
          <p:cNvSpPr txBox="1"/>
          <p:nvPr/>
        </p:nvSpPr>
        <p:spPr>
          <a:xfrm>
            <a:off x="5913843" y="2408278"/>
            <a:ext cx="236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Cryostat assembly/testing</a:t>
            </a:r>
          </a:p>
        </p:txBody>
      </p:sp>
      <p:pic>
        <p:nvPicPr>
          <p:cNvPr id="16" name="Picture 15" descr="IMG_6541_Brad_3G_LabA.jpeg">
            <a:extLst>
              <a:ext uri="{FF2B5EF4-FFF2-40B4-BE49-F238E27FC236}">
                <a16:creationId xmlns:a16="http://schemas.microsoft.com/office/drawing/2014/main" id="{A5993573-4768-41C8-87E0-76E17139A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73" y="2702113"/>
            <a:ext cx="1612583" cy="21501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2F9124-02B5-45C3-BD9E-18DF6BBE9668}"/>
              </a:ext>
            </a:extLst>
          </p:cNvPr>
          <p:cNvSpPr txBox="1"/>
          <p:nvPr/>
        </p:nvSpPr>
        <p:spPr>
          <a:xfrm>
            <a:off x="5543550" y="78393"/>
            <a:ext cx="3371850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Rick Ford (Dept. Head)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Eileen Hahn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Donna </a:t>
            </a:r>
            <a:r>
              <a:rPr lang="en-US" sz="2000" b="1" dirty="0" err="1">
                <a:solidFill>
                  <a:srgbClr val="FF0000"/>
                </a:solidFill>
              </a:rPr>
              <a:t>Kubik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Mike Roman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Greg </a:t>
            </a:r>
            <a:r>
              <a:rPr lang="en-US" sz="2000" b="1" dirty="0" err="1">
                <a:solidFill>
                  <a:srgbClr val="FF0000"/>
                </a:solidFill>
              </a:rPr>
              <a:t>Sellberg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err="1">
                <a:solidFill>
                  <a:srgbClr val="FF0000"/>
                </a:solidFill>
              </a:rPr>
              <a:t>Ewa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Skup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Jerry Zimmerman</a:t>
            </a:r>
          </a:p>
        </p:txBody>
      </p:sp>
    </p:spTree>
    <p:extLst>
      <p:ext uri="{BB962C8B-B14F-4D97-AF65-F5344CB8AC3E}">
        <p14:creationId xmlns:p14="http://schemas.microsoft.com/office/powerpoint/2010/main" val="85691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4056B-F7D0-4058-B861-19999F5D3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Detector Operations and Development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E27F2-E175-4EAE-B40A-753D95A2E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971492"/>
          </a:xfrm>
        </p:spPr>
        <p:txBody>
          <a:bodyPr/>
          <a:lstStyle/>
          <a:p>
            <a:r>
              <a:rPr lang="en-US" dirty="0"/>
              <a:t>Cosmic Microwave Background (CMB) detectors of the future</a:t>
            </a:r>
          </a:p>
          <a:p>
            <a:pPr lvl="1"/>
            <a:r>
              <a:rPr lang="en-US" dirty="0"/>
              <a:t>An example of cross-divisional engineering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EB0DB-56D3-4FCE-A0A3-8A903D4C5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7EED8-4D30-449F-A558-C7CA6E560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2E342-D045-4593-9BF0-EC0BABED6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4CE4B9-F4CD-430A-BC71-3C52A93F92AC}"/>
              </a:ext>
            </a:extLst>
          </p:cNvPr>
          <p:cNvSpPr txBox="1">
            <a:spLocks/>
          </p:cNvSpPr>
          <p:nvPr/>
        </p:nvSpPr>
        <p:spPr>
          <a:xfrm>
            <a:off x="457199" y="1626899"/>
            <a:ext cx="3273831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prstClr val="black"/>
                </a:solidFill>
              </a:rPr>
              <a:t>We are </a:t>
            </a:r>
            <a:r>
              <a:rPr lang="en-US" sz="1600" dirty="0">
                <a:solidFill>
                  <a:srgbClr val="0000FF"/>
                </a:solidFill>
              </a:rPr>
              <a:t>studying MKIDs (Microwave Kinetic Induction Detectors) </a:t>
            </a:r>
            <a:r>
              <a:rPr lang="en-US" sz="1600" dirty="0">
                <a:solidFill>
                  <a:prstClr val="black"/>
                </a:solidFill>
              </a:rPr>
              <a:t>as potential microwave detectors for future CMB arrays.</a:t>
            </a:r>
          </a:p>
          <a:p>
            <a:endParaRPr lang="en-US" sz="16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The associated electronics we are testing is </a:t>
            </a:r>
            <a:r>
              <a:rPr lang="en-US" sz="1600" dirty="0">
                <a:latin typeface="Helvetica" charset="0"/>
              </a:rPr>
              <a:t>called </a:t>
            </a:r>
            <a:r>
              <a:rPr lang="en-US" sz="1600" dirty="0">
                <a:solidFill>
                  <a:srgbClr val="0000FF"/>
                </a:solidFill>
                <a:latin typeface="Helvetica" charset="0"/>
              </a:rPr>
              <a:t>FMESSI (Frequency Multiplexed Electronics for Superconducting Sensor Instrumentation), </a:t>
            </a:r>
            <a:r>
              <a:rPr lang="en-US" sz="1600" dirty="0">
                <a:solidFill>
                  <a:prstClr val="black"/>
                </a:solidFill>
              </a:rPr>
              <a:t>developed by Gustavo </a:t>
            </a:r>
            <a:r>
              <a:rPr lang="en-US" sz="1600" dirty="0" err="1">
                <a:solidFill>
                  <a:prstClr val="black"/>
                </a:solidFill>
              </a:rPr>
              <a:t>Cancelo’s</a:t>
            </a:r>
            <a:r>
              <a:rPr lang="en-US" sz="1600" dirty="0">
                <a:solidFill>
                  <a:prstClr val="black"/>
                </a:solidFill>
              </a:rPr>
              <a:t> group at FNAL.</a:t>
            </a:r>
          </a:p>
          <a:p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B39A5D-099D-4148-ADB4-DF960B00C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15" y="2239476"/>
            <a:ext cx="5173585" cy="307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41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2917-CC65-4759-8B2D-F9511221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Operations and Development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AF6A4-DF3E-4AC8-AAEA-3C57E8C44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3729037" cy="4987867"/>
          </a:xfrm>
        </p:spPr>
        <p:txBody>
          <a:bodyPr/>
          <a:lstStyle/>
          <a:p>
            <a:r>
              <a:rPr lang="en-US" dirty="0"/>
              <a:t>Precision Metrology</a:t>
            </a:r>
          </a:p>
          <a:p>
            <a:pPr lvl="1"/>
            <a:r>
              <a:rPr lang="en-US" dirty="0"/>
              <a:t>Assembly and measurement of DESI barrel that supports telescope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98886-DB64-455C-8747-16242E003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BD374-B3A5-48E5-AB1F-74AAF857B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B9A4-3D2C-4D4C-A10C-628969799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34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8D270E-42C3-4066-B29F-8FCE05B2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681" y="2700338"/>
            <a:ext cx="5188388" cy="345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82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D0CFE-00D2-4BBB-BFE2-F0E8C469C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Operations and Development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58C13-DC77-4BC6-B4EB-C2E594DB6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1414404"/>
          </a:xfrm>
        </p:spPr>
        <p:txBody>
          <a:bodyPr/>
          <a:lstStyle/>
          <a:p>
            <a:r>
              <a:rPr lang="en-US" dirty="0"/>
              <a:t>Advanced Detectors</a:t>
            </a:r>
          </a:p>
          <a:p>
            <a:pPr lvl="1"/>
            <a:r>
              <a:rPr lang="en-US" dirty="0"/>
              <a:t>Assembly and polishing of optical fibers</a:t>
            </a:r>
          </a:p>
          <a:p>
            <a:pPr lvl="1"/>
            <a:r>
              <a:rPr lang="en-US" dirty="0"/>
              <a:t>Advanced coatings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1FC3-DAE2-4E24-ADC3-042AF7C8E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A06C4-E5B3-4102-BFE3-A1EEF44F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228D-0BA3-4314-A6B8-A787D39E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35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41C316-7C29-4E4C-94EB-A708794BB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75" y="2600326"/>
            <a:ext cx="2518172" cy="3357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A066B6-3124-41BF-9D0B-C061A236A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06" r="29358"/>
          <a:stretch/>
        </p:blipFill>
        <p:spPr>
          <a:xfrm>
            <a:off x="6062270" y="2558749"/>
            <a:ext cx="2523338" cy="33991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F6D1D5-6B73-4EA2-8252-FF9C90E6FF5B}"/>
              </a:ext>
            </a:extLst>
          </p:cNvPr>
          <p:cNvSpPr txBox="1"/>
          <p:nvPr/>
        </p:nvSpPr>
        <p:spPr>
          <a:xfrm>
            <a:off x="806450" y="3427321"/>
            <a:ext cx="212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Arapucas</a:t>
            </a:r>
            <a:r>
              <a:rPr lang="en-US" b="1" dirty="0"/>
              <a:t> for </a:t>
            </a:r>
            <a:r>
              <a:rPr lang="en-US" b="1" dirty="0" err="1"/>
              <a:t>ProtoDUNE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2069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F113B-1B96-4B25-8D03-B5F730CB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Operations and Development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5C579-2F3B-4F96-9A69-CB6D896A7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Fermilab Test Beam Facility</a:t>
            </a:r>
          </a:p>
          <a:p>
            <a:pPr lvl="1"/>
            <a:r>
              <a:rPr lang="en-US" dirty="0"/>
              <a:t>Operate beamline instrumentation</a:t>
            </a:r>
          </a:p>
          <a:p>
            <a:pPr lvl="1"/>
            <a:r>
              <a:rPr lang="en-US" dirty="0"/>
              <a:t>Assist users in mounting their experiments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E05FF-9EAF-4F30-9414-D670E021D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A5D33-E89E-49FA-98BC-9DCDF4EC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CF358-8E70-4FBF-BC4A-F21F12CFD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36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7AF39F-CA28-46A1-8557-D551CED12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380297"/>
            <a:ext cx="3413531" cy="2269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071CD3-5458-4E4B-9C8E-099A9CEB8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53"/>
          <a:stretch/>
        </p:blipFill>
        <p:spPr>
          <a:xfrm>
            <a:off x="5214147" y="4319137"/>
            <a:ext cx="3495979" cy="19538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033967-E184-4883-BC0D-38AE770A3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032421" y="2380650"/>
            <a:ext cx="2524906" cy="25249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5427A5-C850-49FA-A00B-31705D4FA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80" y="3629024"/>
            <a:ext cx="3454004" cy="259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97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C9096-8DB2-4DFD-9B6B-52CC7E7C2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Operations and Development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1133A-459D-470D-B84A-6BC2A7B16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657167"/>
          </a:xfrm>
        </p:spPr>
        <p:txBody>
          <a:bodyPr/>
          <a:lstStyle/>
          <a:p>
            <a:r>
              <a:rPr lang="en-US" dirty="0"/>
              <a:t>Mr. Freeze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9E819-BDF2-43F7-B566-68A1174DD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FFC90-78FB-4085-9FC0-4F98C4E20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58239-A376-4736-B18E-E82C6D28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37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A3E72D-2ECB-44FB-9E32-F8D93EA3B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175" y="1043046"/>
            <a:ext cx="329565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0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Engineering:  Mechanical Design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Structures, supports, shielding, modeling, general detectors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594892" y="5250562"/>
            <a:ext cx="4142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NEXUS dark matter R&amp;D facility in MINOS cavern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B0C0C7-4CE5-4A2C-943B-FB5C31AFA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92" y="1608688"/>
            <a:ext cx="4142456" cy="363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FDD4F1-3413-4AD3-BC07-9679A233A8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670005"/>
            <a:ext cx="4104722" cy="3507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0457F4-C6B6-4B3B-868F-7FDB50E66DDD}"/>
              </a:ext>
            </a:extLst>
          </p:cNvPr>
          <p:cNvSpPr txBox="1"/>
          <p:nvPr/>
        </p:nvSpPr>
        <p:spPr>
          <a:xfrm>
            <a:off x="1384702" y="5252694"/>
            <a:ext cx="2054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E-1039 at NM4</a:t>
            </a:r>
          </a:p>
        </p:txBody>
      </p:sp>
    </p:spTree>
    <p:extLst>
      <p:ext uri="{BB962C8B-B14F-4D97-AF65-F5344CB8AC3E}">
        <p14:creationId xmlns:p14="http://schemas.microsoft.com/office/powerpoint/2010/main" val="2138808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Engineering:  Mechanical Design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Structures, supports, shielding, modeling, general detectors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94428" y="5169057"/>
            <a:ext cx="3734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Mu2e Protection Collimator</a:t>
            </a:r>
          </a:p>
        </p:txBody>
      </p:sp>
      <p:pic>
        <p:nvPicPr>
          <p:cNvPr id="12" name="Protection_Collimator">
            <a:hlinkClick r:id="" action="ppaction://media"/>
            <a:extLst>
              <a:ext uri="{FF2B5EF4-FFF2-40B4-BE49-F238E27FC236}">
                <a16:creationId xmlns:a16="http://schemas.microsoft.com/office/drawing/2014/main" id="{D85A2A53-88E8-41A2-87AD-C5AC205D4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40" r="18206"/>
          <a:stretch/>
        </p:blipFill>
        <p:spPr>
          <a:xfrm>
            <a:off x="452437" y="1642566"/>
            <a:ext cx="3632218" cy="337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E7CE77-688E-4914-9C7D-5E30E1F26444}"/>
              </a:ext>
            </a:extLst>
          </p:cNvPr>
          <p:cNvSpPr txBox="1"/>
          <p:nvPr/>
        </p:nvSpPr>
        <p:spPr>
          <a:xfrm>
            <a:off x="5221344" y="5184349"/>
            <a:ext cx="3533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AXION detector prototype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2BFABF-D234-4E0A-AB86-A4CC48FE8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77" y="1642566"/>
            <a:ext cx="2172797" cy="337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0DD9E6-B254-42C1-AD79-1EABEC300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75" y="1665120"/>
            <a:ext cx="1954823" cy="3356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6764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915400" cy="641739"/>
          </a:xfrm>
        </p:spPr>
        <p:txBody>
          <a:bodyPr/>
          <a:lstStyle/>
          <a:p>
            <a:r>
              <a:rPr lang="en-US" dirty="0"/>
              <a:t>Mechanical Engineering:  High Precision Design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037" y="992935"/>
            <a:ext cx="5324475" cy="817043"/>
          </a:xfrm>
        </p:spPr>
        <p:txBody>
          <a:bodyPr/>
          <a:lstStyle/>
          <a:p>
            <a:r>
              <a:rPr lang="en-US" dirty="0"/>
              <a:t>Silicon detectors, carbon fiber and special materials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0708" y="3850311"/>
            <a:ext cx="2687240" cy="17914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7" y="2068380"/>
            <a:ext cx="5324475" cy="35543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62062" y="5733478"/>
            <a:ext cx="347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CMS detector at CERN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F3DD86-6E87-4204-B3FE-8E79E9DBD516}"/>
              </a:ext>
            </a:extLst>
          </p:cNvPr>
          <p:cNvSpPr txBox="1"/>
          <p:nvPr/>
        </p:nvSpPr>
        <p:spPr>
          <a:xfrm>
            <a:off x="6400036" y="1524000"/>
            <a:ext cx="225260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Greg Derylo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C.M. Lei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Stephanie </a:t>
            </a:r>
            <a:r>
              <a:rPr lang="en-US" sz="2000" b="1" dirty="0" err="1">
                <a:solidFill>
                  <a:srgbClr val="FF0000"/>
                </a:solidFill>
              </a:rPr>
              <a:t>Timpone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84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6" y="103664"/>
            <a:ext cx="8915400" cy="641739"/>
          </a:xfrm>
        </p:spPr>
        <p:txBody>
          <a:bodyPr/>
          <a:lstStyle/>
          <a:p>
            <a:r>
              <a:rPr lang="en-US" dirty="0"/>
              <a:t>Mechanical Engineering:  High Precision Design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Silicon detectors, carbon fiber and special materials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en-US"/>
              <a:t>Jonathan Lewis | PPD Engineering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07975" y="5642141"/>
            <a:ext cx="6467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CERN CMS Phase 1 Forward Pixel Detector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73726"/>
            <a:ext cx="5731859" cy="3826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C7862-FE46-4C9B-A564-98EEB3E4EF3E}"/>
              </a:ext>
            </a:extLst>
          </p:cNvPr>
          <p:cNvSpPr txBox="1"/>
          <p:nvPr/>
        </p:nvSpPr>
        <p:spPr>
          <a:xfrm>
            <a:off x="6238082" y="1733303"/>
            <a:ext cx="2576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Innovations: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Dual Phase CO2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Structure built with Thermal Pyrolytic Graphite (TPG) encapsulated in carbon fiber</a:t>
            </a:r>
          </a:p>
        </p:txBody>
      </p:sp>
    </p:spTree>
    <p:extLst>
      <p:ext uri="{BB962C8B-B14F-4D97-AF65-F5344CB8AC3E}">
        <p14:creationId xmlns:p14="http://schemas.microsoft.com/office/powerpoint/2010/main" val="378233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99911"/>
            <a:ext cx="8929687" cy="641739"/>
          </a:xfrm>
        </p:spPr>
        <p:txBody>
          <a:bodyPr/>
          <a:lstStyle/>
          <a:p>
            <a:r>
              <a:rPr lang="en-US" dirty="0"/>
              <a:t>Mechanical Engineering:  High Precision Design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Dark Energy Survey Camera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9" y="1484244"/>
            <a:ext cx="5793719" cy="38673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23865" y="1350257"/>
            <a:ext cx="2477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2003-2012:  DECAM, at 0.57 </a:t>
            </a:r>
            <a:r>
              <a:rPr lang="en-US" sz="2000" b="1" dirty="0" err="1"/>
              <a:t>Gigapixels</a:t>
            </a:r>
            <a:r>
              <a:rPr lang="en-US" sz="2000" b="1" dirty="0"/>
              <a:t>, is the second largest digital camera in the world</a:t>
            </a:r>
            <a:r>
              <a:rPr lang="en-US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0589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Engineering:  Fluids and Thermal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6221413" cy="995036"/>
          </a:xfrm>
        </p:spPr>
        <p:txBody>
          <a:bodyPr/>
          <a:lstStyle/>
          <a:p>
            <a:r>
              <a:rPr lang="en-US" dirty="0"/>
              <a:t>Heat transfer, fluids and gas systems integrated with detector elements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Jonathan Lewis | PPD Engineering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1C6073FE-4CD9-4499-9B97-8F6CC2DA3331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52437" y="5672435"/>
            <a:ext cx="7937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g-2 Experiment – Responsible of the move from BNL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3"/>
          <a:stretch/>
        </p:blipFill>
        <p:spPr>
          <a:xfrm>
            <a:off x="475941" y="2038082"/>
            <a:ext cx="6034706" cy="3469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F55249-CE2A-462C-942C-71A3C71A1B45}"/>
              </a:ext>
            </a:extLst>
          </p:cNvPr>
          <p:cNvSpPr txBox="1"/>
          <p:nvPr/>
        </p:nvSpPr>
        <p:spPr>
          <a:xfrm>
            <a:off x="6757988" y="2038082"/>
            <a:ext cx="1869807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u="sng" dirty="0">
                <a:solidFill>
                  <a:srgbClr val="FF0000"/>
                </a:solidFill>
              </a:rPr>
              <a:t>Del Allspach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Cary </a:t>
            </a:r>
            <a:r>
              <a:rPr lang="en-US" sz="2000" b="1" dirty="0" err="1">
                <a:solidFill>
                  <a:srgbClr val="FF0000"/>
                </a:solidFill>
              </a:rPr>
              <a:t>Kendziora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 Jacob </a:t>
            </a:r>
            <a:r>
              <a:rPr lang="en-US" sz="2000" b="1" dirty="0" err="1">
                <a:solidFill>
                  <a:srgbClr val="FF0000"/>
                </a:solidFill>
              </a:rPr>
              <a:t>Kintner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 Robert Sanders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Erik </a:t>
            </a:r>
            <a:r>
              <a:rPr lang="en-US" sz="2000" b="1" dirty="0" err="1">
                <a:solidFill>
                  <a:srgbClr val="FF0000"/>
                </a:solidFill>
              </a:rPr>
              <a:t>Voirin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78478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2764</TotalTime>
  <Words>1745</Words>
  <Application>Microsoft Office PowerPoint</Application>
  <PresentationFormat>On-screen Show (4:3)</PresentationFormat>
  <Paragraphs>378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MS PGothic</vt:lpstr>
      <vt:lpstr>MS PGothic</vt:lpstr>
      <vt:lpstr>Arial</vt:lpstr>
      <vt:lpstr>Calibri</vt:lpstr>
      <vt:lpstr>Geneva</vt:lpstr>
      <vt:lpstr>Helvetica</vt:lpstr>
      <vt:lpstr>Times New Roman</vt:lpstr>
      <vt:lpstr>FNAL_TemplateMac_060514</vt:lpstr>
      <vt:lpstr>Fermilab: Footer Only</vt:lpstr>
      <vt:lpstr>Particle Physics Division Engineering</vt:lpstr>
      <vt:lpstr>Overview</vt:lpstr>
      <vt:lpstr>Mechanical Engineering:   Mechanical Design Engineering</vt:lpstr>
      <vt:lpstr>Mechanical Engineering:  Mechanical Design Engineering</vt:lpstr>
      <vt:lpstr>Mechanical Engineering:  Mechanical Design Engineering</vt:lpstr>
      <vt:lpstr>Mechanical Engineering:  High Precision Design Engineering</vt:lpstr>
      <vt:lpstr>Mechanical Engineering:  High Precision Design Engineering</vt:lpstr>
      <vt:lpstr>Mechanical Engineering:  High Precision Design Engineering</vt:lpstr>
      <vt:lpstr>Mechanical Engineering:  Fluids and Thermal Engineering</vt:lpstr>
      <vt:lpstr>Mechanical Engineering:  Fluids and Thermal Engineering</vt:lpstr>
      <vt:lpstr>Mechanical Engineering:  Engineering Analysis</vt:lpstr>
      <vt:lpstr>Mechanical Engineering:  Engineering Analysis</vt:lpstr>
      <vt:lpstr>Mechanical Engineering:  Engineering Analysis</vt:lpstr>
      <vt:lpstr>Mechanical Engineering:  Process Controls</vt:lpstr>
      <vt:lpstr>Mechanical Engineering:  Process Controls</vt:lpstr>
      <vt:lpstr>Mechanical Engineering:  Process Controls</vt:lpstr>
      <vt:lpstr>Mechanical Engineering:  Process Controls</vt:lpstr>
      <vt:lpstr>Mechanical Engineering:  Design and Drafting</vt:lpstr>
      <vt:lpstr>Electrical Engineering</vt:lpstr>
      <vt:lpstr>Electrical Engineering: ASICs</vt:lpstr>
      <vt:lpstr>Electrical Engineering: ASICs</vt:lpstr>
      <vt:lpstr>Electrical Engineering: ASICs</vt:lpstr>
      <vt:lpstr>Electrical Engineering: ASICs</vt:lpstr>
      <vt:lpstr>Electrical Engineering: Detector Electronics</vt:lpstr>
      <vt:lpstr>Electrical Engineering: Detector Electronics</vt:lpstr>
      <vt:lpstr>Electrical Engineering: Infrastructure Support</vt:lpstr>
      <vt:lpstr>Alignment and Metrology</vt:lpstr>
      <vt:lpstr>Alignment and Metrology</vt:lpstr>
      <vt:lpstr>Alignment and Metrology</vt:lpstr>
      <vt:lpstr>Alignment and Metrology</vt:lpstr>
      <vt:lpstr>Alignment and Metrology</vt:lpstr>
      <vt:lpstr>Detector Operations and Development Department</vt:lpstr>
      <vt:lpstr>Detector Operations and Development Department</vt:lpstr>
      <vt:lpstr>Detector Operations and Development Department</vt:lpstr>
      <vt:lpstr>Detector Operations and Development Department</vt:lpstr>
      <vt:lpstr>Detector Operations and Development Department</vt:lpstr>
      <vt:lpstr>Detector Operations and Development Department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PPD Engineering</dc:title>
  <dc:creator>Jonathan Lewis</dc:creator>
  <cp:lastModifiedBy>Jonathan Lewis</cp:lastModifiedBy>
  <cp:revision>43</cp:revision>
  <cp:lastPrinted>2014-01-20T19:40:21Z</cp:lastPrinted>
  <dcterms:created xsi:type="dcterms:W3CDTF">2018-02-16T17:35:26Z</dcterms:created>
  <dcterms:modified xsi:type="dcterms:W3CDTF">2018-02-19T21:51:18Z</dcterms:modified>
</cp:coreProperties>
</file>