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29"/>
  </p:notesMasterIdLst>
  <p:handoutMasterIdLst>
    <p:handoutMasterId r:id="rId30"/>
  </p:handoutMasterIdLst>
  <p:sldIdLst>
    <p:sldId id="294" r:id="rId2"/>
    <p:sldId id="275" r:id="rId3"/>
    <p:sldId id="334" r:id="rId4"/>
    <p:sldId id="300" r:id="rId5"/>
    <p:sldId id="299" r:id="rId6"/>
    <p:sldId id="302" r:id="rId7"/>
    <p:sldId id="304" r:id="rId8"/>
    <p:sldId id="301" r:id="rId9"/>
    <p:sldId id="303" r:id="rId10"/>
    <p:sldId id="307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324" r:id="rId20"/>
    <p:sldId id="325" r:id="rId21"/>
    <p:sldId id="326" r:id="rId22"/>
    <p:sldId id="327" r:id="rId23"/>
    <p:sldId id="332" r:id="rId24"/>
    <p:sldId id="333" r:id="rId25"/>
    <p:sldId id="335" r:id="rId26"/>
    <p:sldId id="336" r:id="rId27"/>
    <p:sldId id="337" r:id="rId2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84" autoAdjust="0"/>
    <p:restoredTop sz="94242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1992" y="11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2/19/2018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2/19/2018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2/20/2018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 b="1"/>
              <a:t>Paul C. Czarapata | Accelerator Division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2/20/2018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 b="1"/>
              <a:t>Paul C. Czarapata | Accelerator Division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2/20/2018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it-IT" b="1"/>
              <a:t>Paul C. Czarapata | Accelerator Division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2/20/2018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 b="1"/>
              <a:t>Paul C. Czarapata | Accelerator Division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2/20/2018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it-IT" b="1"/>
              <a:t>Paul C. Czarapata | Accelerator Division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2/20/2018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it-IT" b="1"/>
              <a:t>Paul C. Czarapata | Accelerator Division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2/20/2018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it-IT" b="1"/>
              <a:t>Paul C. Czarapata | Accelerator Division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5640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F7266-5E17-403A-856A-491FF99BE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5F778-D21C-4530-8FA2-DCDB069F26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6A0229-5BA1-4373-9396-27AB2AA8EE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29CE57-0F9E-4945-BE30-0CA799D82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2/20/2018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3FBFC1-090E-44E6-8409-4FE99900D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Paul C. Czarapata | Accelerator Division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10D83B-3C3C-4D36-8FB1-28A27B5EA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1D798-821D-4087-8215-75A86E54E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375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2/20/2018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 b="1"/>
              <a:t>Paul C. Czarapata | Accelerator Division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  <p:sldLayoutId id="2147484124" r:id="rId9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Paul C. Czarapata	</a:t>
            </a:r>
          </a:p>
          <a:p>
            <a:r>
              <a:rPr lang="en-US" dirty="0"/>
              <a:t>Engineering Retreat</a:t>
            </a:r>
          </a:p>
          <a:p>
            <a:r>
              <a:rPr lang="en-US" dirty="0"/>
              <a:t>20 February 2018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Accelerator Division Engineering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Old Lambertson&#10;">
            <a:extLst>
              <a:ext uri="{FF2B5EF4-FFF2-40B4-BE49-F238E27FC236}">
                <a16:creationId xmlns:a16="http://schemas.microsoft.com/office/drawing/2014/main" id="{B44C5954-5BB4-4B35-B51E-9636D48AF5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911590"/>
            <a:ext cx="3911183" cy="293338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A674AE7-2C10-44D5-A952-DDD2C58D1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Highlights – Accelerator Complex Mech Support.</a:t>
            </a:r>
            <a:endParaRPr lang="en-US" b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76D9B1-61B2-49F5-9831-959DED3BC7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10" name="Picture 9" descr="A picture containing indoor, ceiling&#10;&#10;Description generated with very high confidence">
            <a:extLst>
              <a:ext uri="{FF2B5EF4-FFF2-40B4-BE49-F238E27FC236}">
                <a16:creationId xmlns:a16="http://schemas.microsoft.com/office/drawing/2014/main" id="{8132708D-5DF4-4F0B-BAD9-760F47D71C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9712" y="911590"/>
            <a:ext cx="4275944" cy="32069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50723E-CCA8-4CDA-98C4-173CAC1C09C1}"/>
              </a:ext>
            </a:extLst>
          </p:cNvPr>
          <p:cNvSpPr txBox="1"/>
          <p:nvPr/>
        </p:nvSpPr>
        <p:spPr>
          <a:xfrm>
            <a:off x="649465" y="3999424"/>
            <a:ext cx="290220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Old </a:t>
            </a:r>
            <a:r>
              <a:rPr lang="en-US" sz="1400" dirty="0" err="1"/>
              <a:t>Lambertson</a:t>
            </a:r>
            <a:r>
              <a:rPr lang="en-US" sz="1400" dirty="0"/>
              <a:t>:  removal planning, </a:t>
            </a:r>
          </a:p>
          <a:p>
            <a:r>
              <a:rPr lang="en-US" sz="1400" dirty="0"/>
              <a:t>taking into account tight space and </a:t>
            </a:r>
          </a:p>
          <a:p>
            <a:r>
              <a:rPr lang="en-US" sz="1400" dirty="0"/>
              <a:t>heavy load (5000-lb); stand design </a:t>
            </a:r>
          </a:p>
          <a:p>
            <a:r>
              <a:rPr lang="en-US" sz="1400" dirty="0"/>
              <a:t>planning (6 degrees of freedom, </a:t>
            </a:r>
          </a:p>
          <a:p>
            <a:r>
              <a:rPr lang="en-US" sz="1400" dirty="0"/>
              <a:t>+/- 1</a:t>
            </a:r>
            <a:r>
              <a:rPr lang="en-US" sz="1400" dirty="0">
                <a:sym typeface="Symbol" panose="05050102010706020507" pitchFamily="18" charset="2"/>
              </a:rPr>
              <a:t></a:t>
            </a:r>
            <a:r>
              <a:rPr lang="en-US" sz="1400" dirty="0"/>
              <a:t> rotation, +/-1-inch lateral, built</a:t>
            </a:r>
          </a:p>
          <a:p>
            <a:r>
              <a:rPr lang="en-US" sz="1400" dirty="0"/>
              <a:t>around LCW piping)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12159E-47DF-45D5-BD27-2DFB0900B3CA}"/>
              </a:ext>
            </a:extLst>
          </p:cNvPr>
          <p:cNvSpPr txBox="1"/>
          <p:nvPr/>
        </p:nvSpPr>
        <p:spPr>
          <a:xfrm>
            <a:off x="5096372" y="4217170"/>
            <a:ext cx="367761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New </a:t>
            </a:r>
            <a:r>
              <a:rPr lang="en-US" sz="1400" dirty="0" err="1"/>
              <a:t>Lambertson</a:t>
            </a:r>
            <a:r>
              <a:rPr lang="en-US" sz="1400" dirty="0"/>
              <a:t>: installed</a:t>
            </a:r>
          </a:p>
          <a:p>
            <a:r>
              <a:rPr lang="en-US" sz="1400" dirty="0"/>
              <a:t>safely in a high radiation area,</a:t>
            </a:r>
          </a:p>
          <a:p>
            <a:r>
              <a:rPr lang="en-US" sz="1400" dirty="0"/>
              <a:t>involving AD and PPD Engineers and technicians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4105B51D-5132-4116-96BA-A538C37F728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2/20/2018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A1579B21-9BAF-4EC6-BF91-3DBE924CDF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it-IT" b="1"/>
              <a:t>Paul C. Czarapata | Accelerator Division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3673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indoor, building, floor&#10;&#10;Description generated with very high confidence">
            <a:extLst>
              <a:ext uri="{FF2B5EF4-FFF2-40B4-BE49-F238E27FC236}">
                <a16:creationId xmlns:a16="http://schemas.microsoft.com/office/drawing/2014/main" id="{8239181F-10F6-45D5-BDC0-37413D1C16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949" y="742950"/>
            <a:ext cx="3581400" cy="26860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ED31E8-1BC2-4EFE-9256-10ABD12F5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Highlights – Test Facilities (cont’d)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F43F6-2358-4175-BB75-9DD251B6D2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10" name="Picture 9" descr="A group of people in a room&#10;&#10;Description generated with high confidence">
            <a:extLst>
              <a:ext uri="{FF2B5EF4-FFF2-40B4-BE49-F238E27FC236}">
                <a16:creationId xmlns:a16="http://schemas.microsoft.com/office/drawing/2014/main" id="{1DC93DE3-6F26-49FB-A9A2-0E36970BDF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949" y="3526434"/>
            <a:ext cx="3581400" cy="26860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B734BC-25B3-4CA8-80AC-566444E1D837}"/>
              </a:ext>
            </a:extLst>
          </p:cNvPr>
          <p:cNvSpPr txBox="1"/>
          <p:nvPr/>
        </p:nvSpPr>
        <p:spPr>
          <a:xfrm>
            <a:off x="4886793" y="2068643"/>
            <a:ext cx="38948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FAST beamline extended</a:t>
            </a:r>
          </a:p>
          <a:p>
            <a:r>
              <a:rPr lang="en-US" dirty="0"/>
              <a:t>beyond cryomodule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ECDEB1-387B-4CA6-84BB-97264D271051}"/>
              </a:ext>
            </a:extLst>
          </p:cNvPr>
          <p:cNvSpPr txBox="1"/>
          <p:nvPr/>
        </p:nvSpPr>
        <p:spPr>
          <a:xfrm>
            <a:off x="5059180" y="4721902"/>
            <a:ext cx="1940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PIP2IT’s MEBT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8A9F3314-76BD-4CA8-BAAD-A469F13FD8F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2/20/2018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6A5F4000-42B0-4314-95FB-D1BC859143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it-IT" b="1"/>
              <a:t>Paul C. Czarapata | Accelerator Division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72601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indoor, cabinet&#10;&#10;Description generated with very high confidence">
            <a:extLst>
              <a:ext uri="{FF2B5EF4-FFF2-40B4-BE49-F238E27FC236}">
                <a16:creationId xmlns:a16="http://schemas.microsoft.com/office/drawing/2014/main" id="{E8893264-4A11-4BAE-AD2D-AAA9D87206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335" y="971550"/>
            <a:ext cx="3794522" cy="50593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6ECAE03-9740-40A0-9733-3DF91111C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 – Test Facilities (cont’d)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0CE7D-F224-47B7-B312-2258178969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B36E1D-D434-459D-9EA4-3F8A609F8377}"/>
              </a:ext>
            </a:extLst>
          </p:cNvPr>
          <p:cNvSpPr txBox="1"/>
          <p:nvPr/>
        </p:nvSpPr>
        <p:spPr>
          <a:xfrm>
            <a:off x="4639460" y="2923082"/>
            <a:ext cx="39592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CMTS:  Completed testing of 8</a:t>
            </a:r>
          </a:p>
          <a:p>
            <a:r>
              <a:rPr lang="en-US" dirty="0"/>
              <a:t>LCLS-II cryomodules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CF08D480-CFE1-4F0D-8B70-9F896DFB58D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2/20/2018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2DC77C4-AC20-4DBE-AF3A-F79AD976B4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it-IT" b="1"/>
              <a:t>Paul C. Czarapata | Accelerator Division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74630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 descr="A picture containing text, screenshot&#10;&#10;Description generated with high confidence">
            <a:extLst>
              <a:ext uri="{FF2B5EF4-FFF2-40B4-BE49-F238E27FC236}">
                <a16:creationId xmlns:a16="http://schemas.microsoft.com/office/drawing/2014/main" id="{18118F86-3FD6-444F-ACCC-CB97CD6F8E73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28600" y="1118840"/>
            <a:ext cx="4206875" cy="3339207"/>
          </a:xfrm>
        </p:spPr>
      </p:pic>
      <p:pic>
        <p:nvPicPr>
          <p:cNvPr id="16" name="Content Placeholder 15" descr="A screenshot of a video game&#10;&#10;Description generated with high confidence">
            <a:extLst>
              <a:ext uri="{FF2B5EF4-FFF2-40B4-BE49-F238E27FC236}">
                <a16:creationId xmlns:a16="http://schemas.microsoft.com/office/drawing/2014/main" id="{FAA7820E-25A5-49B8-B05D-9CCE31C426DB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4692650" y="1376314"/>
            <a:ext cx="4214813" cy="282426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2627F8-2C5E-41D3-AA8A-4E7C61DB96A7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229365" y="4789361"/>
            <a:ext cx="8678098" cy="806841"/>
          </a:xfrm>
        </p:spPr>
        <p:txBody>
          <a:bodyPr/>
          <a:lstStyle/>
          <a:p>
            <a:r>
              <a:rPr lang="en-US" dirty="0"/>
              <a:t>Uniform Hadron Absorber:  Analyze aluminum core stress and CFD, based on MARS energy deposition simulation results</a:t>
            </a:r>
          </a:p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C73C0B6-6516-42B1-A72B-3A97BC632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9A0277C-BF28-4030-8369-5A9241995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Highlights – LBNF (cont’d)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A5596F40-2ED3-4A42-AC76-9611816F9B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2/20/2018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8FB0478-FEE4-4CBE-8B7C-B1AB0178C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it-IT" b="1"/>
              <a:t>Paul C. Czarapata | Accelerator Division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28523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1FB6E-BC71-4C9F-B8B2-326DD4932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The Target Hall Shield Pile of the Long Baseline Neutrino Facility is being redesigned to have a uniform slope.  This will allow for greater reconfigurability and more effective shielding while using 100 tons less steel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8B28B-8D67-43F7-A8C2-B06876FC8C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5D83FD9-65D3-4530-835C-C831D1346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Highlights – LBNF (cont’d)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566786-66FB-42FA-8F9D-75B56CA2825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942586"/>
            <a:ext cx="5943600" cy="373126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2043E5F4-675B-4496-849D-97D1072AA13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2/20/2018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3B202C1-1104-4366-9FD1-BD5CF060D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it-IT" b="1"/>
              <a:t>Paul C. Czarapata | Accelerator Division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93687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FFAF0-ABC0-46C2-83C5-326B25BF9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Department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7FF65-65E3-4B76-A8B0-9091BD16F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759" y="879515"/>
            <a:ext cx="8672513" cy="4987867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PIP-II 50 Ohm Fast kicker – Installed at CMTF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7056F-C890-453E-B732-E42D7E457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15</a:t>
            </a:fld>
            <a:endParaRPr lang="en-US" alt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905AA96-A032-4CCD-9C57-15488524C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21666"/>
            <a:ext cx="2825580" cy="2399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E71DEF-5232-4D2C-96C9-FE756B87F1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1817" y="1410243"/>
            <a:ext cx="3048000" cy="2286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2F30BC-D924-47D9-8A50-C8CC9764C8B6}"/>
              </a:ext>
            </a:extLst>
          </p:cNvPr>
          <p:cNvSpPr txBox="1"/>
          <p:nvPr/>
        </p:nvSpPr>
        <p:spPr>
          <a:xfrm>
            <a:off x="6297454" y="1378665"/>
            <a:ext cx="280109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Features: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Shielded 50 Ohm delay lines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Minimized coupling between delay lines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Reduce dispersion &gt; bandwidth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Fast rise time &amp; less distortion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470pSec rise time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Uses commercial amplifiers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8536DA-CDF5-4067-957D-FFCA1537F9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85" y="4026340"/>
            <a:ext cx="3218633" cy="2286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8DCF41-B4E6-4E27-B24C-4523460790EB}"/>
              </a:ext>
            </a:extLst>
          </p:cNvPr>
          <p:cNvSpPr txBox="1"/>
          <p:nvPr/>
        </p:nvSpPr>
        <p:spPr>
          <a:xfrm>
            <a:off x="228600" y="3779196"/>
            <a:ext cx="3220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PIP-II Fast Faraday Cup (FFC)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B719FF7-F128-4E46-980B-5A1EC9DA5C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0861" y="3823579"/>
            <a:ext cx="4775668" cy="2286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0212A51-F269-49B6-8A54-EACA5B111E5C}"/>
              </a:ext>
            </a:extLst>
          </p:cNvPr>
          <p:cNvSpPr txBox="1"/>
          <p:nvPr/>
        </p:nvSpPr>
        <p:spPr>
          <a:xfrm>
            <a:off x="5916232" y="5069061"/>
            <a:ext cx="2987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Gaussian Fit from FFC &amp;</a:t>
            </a:r>
          </a:p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estimate of RMS bunch length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552DA78-F113-4726-9BD3-A89F8E4666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17369" y="4372413"/>
            <a:ext cx="1828800" cy="1371600"/>
          </a:xfrm>
          <a:prstGeom prst="rect">
            <a:avLst/>
          </a:prstGeom>
        </p:spPr>
      </p:pic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C5AC9730-3F01-4867-8A31-2B6FC8D3BF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6588" y="6505786"/>
            <a:ext cx="1076325" cy="241300"/>
          </a:xfrm>
        </p:spPr>
        <p:txBody>
          <a:bodyPr/>
          <a:lstStyle/>
          <a:p>
            <a:r>
              <a:rPr lang="en-US" altLang="en-US" dirty="0"/>
              <a:t>2/20/2018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9F55EA8A-FAB8-4EEC-8E85-41BE7F953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b="1"/>
              <a:t>Paul C. Czarapata | Accelerator Division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72687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458A6-9EFC-4F03-A477-81F2810F5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3792"/>
            <a:ext cx="8686800" cy="641739"/>
          </a:xfrm>
        </p:spPr>
        <p:txBody>
          <a:bodyPr/>
          <a:lstStyle/>
          <a:p>
            <a:r>
              <a:rPr lang="en-US" dirty="0"/>
              <a:t>RF Department</a:t>
            </a:r>
          </a:p>
        </p:txBody>
      </p:sp>
      <p:pic>
        <p:nvPicPr>
          <p:cNvPr id="7" name="Picture 2" descr="https://www-bd.fnal.gov/Elog/api/get/file/binary?fileId=109085">
            <a:extLst>
              <a:ext uri="{FF2B5EF4-FFF2-40B4-BE49-F238E27FC236}">
                <a16:creationId xmlns:a16="http://schemas.microsoft.com/office/drawing/2014/main" id="{8635F3B5-E912-4EE9-8FA7-E259E0D698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05151" y="753549"/>
            <a:ext cx="2966047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4CFB7-6F18-4FFF-9AC1-09BE2E3F7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8" name="Picture 7" descr="IMG_1304.JPG">
            <a:extLst>
              <a:ext uri="{FF2B5EF4-FFF2-40B4-BE49-F238E27FC236}">
                <a16:creationId xmlns:a16="http://schemas.microsoft.com/office/drawing/2014/main" id="{28EF098A-24E6-465C-9D5D-B4C3D03BDA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434" y="728184"/>
            <a:ext cx="4572000" cy="3429000"/>
          </a:xfrm>
          <a:prstGeom prst="rect">
            <a:avLst/>
          </a:prstGeom>
        </p:spPr>
      </p:pic>
      <p:pic>
        <p:nvPicPr>
          <p:cNvPr id="9" name="Picture 8" descr="Recycler 2.5.pdf">
            <a:extLst>
              <a:ext uri="{FF2B5EF4-FFF2-40B4-BE49-F238E27FC236}">
                <a16:creationId xmlns:a16="http://schemas.microsoft.com/office/drawing/2014/main" id="{66A20B28-C696-4E03-B29E-ADA5508CD8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39443" y="3922642"/>
            <a:ext cx="2208810" cy="2743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9851E6-1252-44CA-A99C-790F90134F52}"/>
              </a:ext>
            </a:extLst>
          </p:cNvPr>
          <p:cNvSpPr txBox="1"/>
          <p:nvPr/>
        </p:nvSpPr>
        <p:spPr>
          <a:xfrm>
            <a:off x="0" y="4157184"/>
            <a:ext cx="5058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Six 2.5 MHz Recycler Cavities at MI-30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D3E754-6BB2-4DFA-8236-65541D9306B4}"/>
              </a:ext>
            </a:extLst>
          </p:cNvPr>
          <p:cNvSpPr txBox="1"/>
          <p:nvPr/>
        </p:nvSpPr>
        <p:spPr>
          <a:xfrm>
            <a:off x="3508063" y="4773047"/>
            <a:ext cx="16975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Adiabatic 2.5 MHz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22FCECE-D5D4-4DB8-9A69-3F09C7B2E5DB}"/>
              </a:ext>
            </a:extLst>
          </p:cNvPr>
          <p:cNvCxnSpPr/>
          <p:nvPr/>
        </p:nvCxnSpPr>
        <p:spPr>
          <a:xfrm flipH="1">
            <a:off x="3037918" y="4911546"/>
            <a:ext cx="47014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C3A38DE-0056-4841-A2FD-CAB25DC27E65}"/>
              </a:ext>
            </a:extLst>
          </p:cNvPr>
          <p:cNvSpPr txBox="1"/>
          <p:nvPr/>
        </p:nvSpPr>
        <p:spPr>
          <a:xfrm>
            <a:off x="121716" y="5090076"/>
            <a:ext cx="966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Recycler</a:t>
            </a:r>
            <a:endParaRPr lang="en-US" sz="1400" dirty="0"/>
          </a:p>
          <a:p>
            <a:r>
              <a:rPr lang="en-US" sz="1400" dirty="0"/>
              <a:t>53 MHz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6C73A65-400A-4FDA-8046-79FE76038D91}"/>
              </a:ext>
            </a:extLst>
          </p:cNvPr>
          <p:cNvCxnSpPr>
            <a:cxnSpLocks/>
          </p:cNvCxnSpPr>
          <p:nvPr/>
        </p:nvCxnSpPr>
        <p:spPr>
          <a:xfrm flipV="1">
            <a:off x="772248" y="5238069"/>
            <a:ext cx="898056" cy="2441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Intech 2.5 MHz.png">
            <a:extLst>
              <a:ext uri="{FF2B5EF4-FFF2-40B4-BE49-F238E27FC236}">
                <a16:creationId xmlns:a16="http://schemas.microsoft.com/office/drawing/2014/main" id="{5BDA7681-5D67-4ADF-82A4-BAC9AC72AA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9400" y="4364767"/>
            <a:ext cx="2723166" cy="184399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D170B4D-C380-4CED-8D60-039628750EAE}"/>
              </a:ext>
            </a:extLst>
          </p:cNvPr>
          <p:cNvSpPr txBox="1"/>
          <p:nvPr/>
        </p:nvSpPr>
        <p:spPr>
          <a:xfrm>
            <a:off x="5058868" y="3769252"/>
            <a:ext cx="3631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Creating Four 2.5 MHz Bunches from</a:t>
            </a:r>
          </a:p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 One Booster Batch in the Recycler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81F331-7389-44AD-82CD-1573744AD8E8}"/>
              </a:ext>
            </a:extLst>
          </p:cNvPr>
          <p:cNvSpPr txBox="1"/>
          <p:nvPr/>
        </p:nvSpPr>
        <p:spPr>
          <a:xfrm>
            <a:off x="3406969" y="5237219"/>
            <a:ext cx="2330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Six 2.5 MHz Solid-State</a:t>
            </a:r>
          </a:p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Amplifiers at MI-31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038DF38-A2C4-4466-8C0D-F9FBBB81C4C8}"/>
              </a:ext>
            </a:extLst>
          </p:cNvPr>
          <p:cNvCxnSpPr>
            <a:cxnSpLocks/>
          </p:cNvCxnSpPr>
          <p:nvPr/>
        </p:nvCxnSpPr>
        <p:spPr>
          <a:xfrm>
            <a:off x="5512335" y="5669637"/>
            <a:ext cx="1098619" cy="52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B8CD4E4-4D53-4A12-B47A-1D572F14EB71}"/>
              </a:ext>
            </a:extLst>
          </p:cNvPr>
          <p:cNvSpPr txBox="1"/>
          <p:nvPr/>
        </p:nvSpPr>
        <p:spPr>
          <a:xfrm>
            <a:off x="3593781" y="5917390"/>
            <a:ext cx="1698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3">
                    <a:lumMod val="75000"/>
                  </a:schemeClr>
                </a:solidFill>
              </a:rPr>
              <a:t>Recycler Beam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5D230FA-B1C3-4551-98AA-9504DCE81CCD}"/>
              </a:ext>
            </a:extLst>
          </p:cNvPr>
          <p:cNvCxnSpPr>
            <a:stCxn id="3" idx="1"/>
          </p:cNvCxnSpPr>
          <p:nvPr/>
        </p:nvCxnSpPr>
        <p:spPr>
          <a:xfrm flipH="1" flipV="1">
            <a:off x="2690801" y="5237219"/>
            <a:ext cx="902980" cy="864837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BCA55DC3-9D40-4127-815B-BC1E2C82FF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13" y="6509533"/>
            <a:ext cx="1076325" cy="241300"/>
          </a:xfrm>
        </p:spPr>
        <p:txBody>
          <a:bodyPr/>
          <a:lstStyle/>
          <a:p>
            <a:r>
              <a:rPr lang="en-US" altLang="en-US" dirty="0"/>
              <a:t>2/20/2018</a:t>
            </a:r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25E3F921-6B97-4D71-89A6-4E35D87F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b="1"/>
              <a:t>Paul C. Czarapata | Accelerator Division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19252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BAD44-D2DE-466D-8E33-69E743437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Department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702B32C7-A98C-483D-9A7E-0D70DC8CEA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302" y="872577"/>
            <a:ext cx="2438400" cy="18288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81F2D-5DBF-4384-A731-A1F61CF57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8EB47F18-BC54-457F-AB1A-9E45194D8D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2713" y="2092661"/>
            <a:ext cx="2278571" cy="10182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1E754A-CDB7-4F3B-982B-00CD38D212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973" y="2965535"/>
            <a:ext cx="2190271" cy="16427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C54FF2-763B-4774-97BD-50E0A2815748}"/>
              </a:ext>
            </a:extLst>
          </p:cNvPr>
          <p:cNvSpPr txBox="1"/>
          <p:nvPr/>
        </p:nvSpPr>
        <p:spPr>
          <a:xfrm>
            <a:off x="4230625" y="785076"/>
            <a:ext cx="468477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SigmaPhi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 162.5 MHz, 75 kW amplifiers for RFQ have been operational at PIP2IT since 2014.</a:t>
            </a:r>
          </a:p>
          <a:p>
            <a:pPr marL="0" indent="0">
              <a:buNone/>
            </a:pP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Comark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Technalogix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 162.5 MHz, 3 kW amplifiers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Buncher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 1, 2 &amp; 3 operational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All five amplifiers at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Fermilab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26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26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RF Distribution in place for RFQ and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Buncher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 1, 2 &amp; 3.</a:t>
            </a:r>
          </a:p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Four McManus 162.5 MHz, 7 kW circulators arrived in May.  Two are in use for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Buncher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 2 and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Buncher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 3.</a:t>
            </a:r>
          </a:p>
          <a:p>
            <a:endParaRPr lang="en-US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00E142-EF6D-4A1F-8770-A698942B63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985" y="4569286"/>
            <a:ext cx="3291838" cy="18288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1CEF15-8514-4309-9BF6-2B828A2EC2E7}"/>
              </a:ext>
            </a:extLst>
          </p:cNvPr>
          <p:cNvCxnSpPr/>
          <p:nvPr/>
        </p:nvCxnSpPr>
        <p:spPr>
          <a:xfrm flipH="1">
            <a:off x="2187739" y="1251165"/>
            <a:ext cx="2154344" cy="25295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7F5E3AC-BF20-403B-870D-5BF9600AC8C0}"/>
              </a:ext>
            </a:extLst>
          </p:cNvPr>
          <p:cNvSpPr txBox="1"/>
          <p:nvPr/>
        </p:nvSpPr>
        <p:spPr>
          <a:xfrm>
            <a:off x="4969809" y="5010511"/>
            <a:ext cx="3848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First 162.5 MHz, 7 kW CW amplifier has arrived.  Up to 7 more units to be procured in FY2018.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8B3AC8B-052E-40C3-82EE-84B62C653035}"/>
              </a:ext>
            </a:extLst>
          </p:cNvPr>
          <p:cNvCxnSpPr>
            <a:stCxn id="17" idx="1"/>
          </p:cNvCxnSpPr>
          <p:nvPr/>
        </p:nvCxnSpPr>
        <p:spPr>
          <a:xfrm flipH="1">
            <a:off x="4230624" y="5472176"/>
            <a:ext cx="739185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3512AA0-A4C7-4924-A410-BFB55C6FFA1B}"/>
              </a:ext>
            </a:extLst>
          </p:cNvPr>
          <p:cNvCxnSpPr/>
          <p:nvPr/>
        </p:nvCxnSpPr>
        <p:spPr>
          <a:xfrm flipH="1" flipV="1">
            <a:off x="2023872" y="3786886"/>
            <a:ext cx="2206753" cy="16332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8EF56FC-31C8-4438-A476-FA1EA762CC71}"/>
              </a:ext>
            </a:extLst>
          </p:cNvPr>
          <p:cNvSpPr txBox="1"/>
          <p:nvPr/>
        </p:nvSpPr>
        <p:spPr>
          <a:xfrm>
            <a:off x="2874029" y="829120"/>
            <a:ext cx="1077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PIP-II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33AFC1E-6798-4C82-AE90-0DFE4DFEAE5E}"/>
              </a:ext>
            </a:extLst>
          </p:cNvPr>
          <p:cNvCxnSpPr>
            <a:endCxn id="9" idx="0"/>
          </p:cNvCxnSpPr>
          <p:nvPr/>
        </p:nvCxnSpPr>
        <p:spPr>
          <a:xfrm flipH="1">
            <a:off x="3951999" y="1786977"/>
            <a:ext cx="394824" cy="30568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32DD4F5F-8608-4D62-89DA-0C774FBFE3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6588" y="6515100"/>
            <a:ext cx="1076325" cy="241300"/>
          </a:xfrm>
        </p:spPr>
        <p:txBody>
          <a:bodyPr/>
          <a:lstStyle/>
          <a:p>
            <a:r>
              <a:rPr lang="en-US" altLang="en-US" dirty="0"/>
              <a:t>2/20/2018</a:t>
            </a: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6F161000-4262-4B86-852D-4FA93BCE3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b="1"/>
              <a:t>Paul C. Czarapata | Accelerator Division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285242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3F769-6925-4E04-AE88-40F066A61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Department - LLRF</a:t>
            </a:r>
          </a:p>
        </p:txBody>
      </p:sp>
      <p:pic>
        <p:nvPicPr>
          <p:cNvPr id="7" name="Content Placeholder 2">
            <a:extLst>
              <a:ext uri="{FF2B5EF4-FFF2-40B4-BE49-F238E27FC236}">
                <a16:creationId xmlns:a16="http://schemas.microsoft.com/office/drawing/2014/main" id="{5DFD9E03-A1F8-422C-A447-18773D4591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2437" y="745403"/>
            <a:ext cx="2558282" cy="498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254F3-00C1-422C-88D4-5E412E094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E7D691-8F32-4233-B505-12353735D615}"/>
              </a:ext>
            </a:extLst>
          </p:cNvPr>
          <p:cNvSpPr txBox="1"/>
          <p:nvPr/>
        </p:nvSpPr>
        <p:spPr>
          <a:xfrm>
            <a:off x="228600" y="5708716"/>
            <a:ext cx="4000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LCLS-II LLRF collaboration and cryomodule testing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E2E368-2D56-46B4-AF23-098012D934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449" y="893487"/>
            <a:ext cx="2413101" cy="19290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C42F67-B7AA-4258-9993-E57DC6B0D5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3282" y="3048875"/>
            <a:ext cx="2937434" cy="18731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F24208-2588-4C14-863C-62EF766E2019}"/>
              </a:ext>
            </a:extLst>
          </p:cNvPr>
          <p:cNvSpPr txBox="1"/>
          <p:nvPr/>
        </p:nvSpPr>
        <p:spPr>
          <a:xfrm>
            <a:off x="3365449" y="5030364"/>
            <a:ext cx="2786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PIP-II Kickers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3280" y="916964"/>
            <a:ext cx="2724570" cy="20425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000000-0008-0000-0000-0000050000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9030" y="3401095"/>
            <a:ext cx="2738820" cy="18361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8527F77-C0F9-4C8F-81C7-C3C8958A87EB}"/>
              </a:ext>
            </a:extLst>
          </p:cNvPr>
          <p:cNvSpPr txBox="1"/>
          <p:nvPr/>
        </p:nvSpPr>
        <p:spPr>
          <a:xfrm>
            <a:off x="6119030" y="5460746"/>
            <a:ext cx="2738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PIP-II RF Hardware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58B9AEA0-48C4-45F1-BAC9-0663265956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488" y="6515100"/>
            <a:ext cx="1076325" cy="241300"/>
          </a:xfrm>
        </p:spPr>
        <p:txBody>
          <a:bodyPr/>
          <a:lstStyle/>
          <a:p>
            <a:r>
              <a:rPr lang="en-US" altLang="en-US" dirty="0"/>
              <a:t>2/20/2018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F746B6C7-2540-43E7-9238-486F2E264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b="1"/>
              <a:t>Paul C. Czarapata | Accelerator Division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838941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6">
            <a:extLst>
              <a:ext uri="{FF2B5EF4-FFF2-40B4-BE49-F238E27FC236}">
                <a16:creationId xmlns:a16="http://schemas.microsoft.com/office/drawing/2014/main" id="{71F27134-AFFE-4BBD-A427-3995F29F65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6178" y="1523783"/>
            <a:ext cx="6858612" cy="238460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Pre-Target Window - Design Status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222250" y="990022"/>
            <a:ext cx="7884258" cy="326430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/>
              <a:t>High Power Limitation</a:t>
            </a:r>
          </a:p>
          <a:p>
            <a:r>
              <a:rPr lang="en-US" sz="1400" dirty="0"/>
              <a:t>Identified as likely weak point past 700kW: Poor braze quality, marginal window strength.</a:t>
            </a:r>
          </a:p>
          <a:p>
            <a:r>
              <a:rPr lang="en-US" sz="1400" dirty="0"/>
              <a:t>Requires end cap redesign and increase in beam spot size for 1MW operation.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26325" y="3812817"/>
            <a:ext cx="23391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Analysis Credit: Raul Campos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5E78EADC-5CC9-4834-BC52-A86505466267}"/>
              </a:ext>
            </a:extLst>
          </p:cNvPr>
          <p:cNvSpPr txBox="1">
            <a:spLocks/>
          </p:cNvSpPr>
          <p:nvPr/>
        </p:nvSpPr>
        <p:spPr>
          <a:xfrm>
            <a:off x="228600" y="3195416"/>
            <a:ext cx="4053445" cy="326430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/>
              <a:t>Work to Date</a:t>
            </a:r>
          </a:p>
          <a:p>
            <a:r>
              <a:rPr lang="en-US" sz="1400" dirty="0"/>
              <a:t>Original window remodeled in ANSYS and analyzed for temperature and stress at 1MW (failed on fatigue life).</a:t>
            </a:r>
          </a:p>
          <a:p>
            <a:r>
              <a:rPr lang="en-US" sz="1400" dirty="0"/>
              <a:t>Proposed revision to existing design is an increase in beryllium thickness from a nominal </a:t>
            </a:r>
            <a:r>
              <a:rPr lang="en-US" sz="1400" dirty="0">
                <a:solidFill>
                  <a:srgbClr val="FF0000"/>
                </a:solidFill>
              </a:rPr>
              <a:t>.010” to .015”.</a:t>
            </a:r>
          </a:p>
          <a:p>
            <a:r>
              <a:rPr lang="en-US" sz="1400" dirty="0"/>
              <a:t>Has negligible effect on neutrino flux.</a:t>
            </a:r>
          </a:p>
          <a:p>
            <a:r>
              <a:rPr lang="en-US" sz="1400" dirty="0"/>
              <a:t>Thermal and stress analysis completed; provides a </a:t>
            </a:r>
            <a:r>
              <a:rPr lang="en-US" sz="1400" dirty="0">
                <a:solidFill>
                  <a:srgbClr val="FF0000"/>
                </a:solidFill>
              </a:rPr>
              <a:t>57% stress reduction </a:t>
            </a:r>
            <a:r>
              <a:rPr lang="en-US" sz="1400" dirty="0"/>
              <a:t>with minimal increase in steady state temperature.</a:t>
            </a:r>
          </a:p>
          <a:p>
            <a:r>
              <a:rPr lang="en-US" sz="1400" dirty="0"/>
              <a:t>Analysis and design work is scheduled for final review (2/16/18).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8C7457-073B-45EF-BB00-B8B6852AB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584" y="4158762"/>
            <a:ext cx="2699816" cy="19995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10B54D-7508-4F3B-9689-D97653598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045" y="4158762"/>
            <a:ext cx="1875377" cy="1997933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2025ABEC-C61E-442C-A877-3C4D0944E970}"/>
              </a:ext>
            </a:extLst>
          </p:cNvPr>
          <p:cNvSpPr txBox="1">
            <a:spLocks/>
          </p:cNvSpPr>
          <p:nvPr/>
        </p:nvSpPr>
        <p:spPr>
          <a:xfrm>
            <a:off x="6921327" y="6504213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sz="1400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2C6A873-60D2-46D9-AB70-BE44D85E608B}"/>
              </a:ext>
            </a:extLst>
          </p:cNvPr>
          <p:cNvSpPr txBox="1">
            <a:spLocks/>
          </p:cNvSpPr>
          <p:nvPr/>
        </p:nvSpPr>
        <p:spPr>
          <a:xfrm>
            <a:off x="684084" y="6491887"/>
            <a:ext cx="4791575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sz="1400" b="1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1C36A77-16C0-474B-8CF1-8F2A68EE73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2/20/2018</a:t>
            </a:r>
            <a:endParaRPr lang="en-US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8075F02-3B77-480D-B513-B32BC2B9AD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it-IT" b="1"/>
              <a:t>Paul C. Czarapata | Accelerator Division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08366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Engineering organized by function – report to PCC in HQ</a:t>
            </a:r>
          </a:p>
          <a:p>
            <a:pPr marL="0" indent="0">
              <a:buNone/>
            </a:pPr>
            <a:r>
              <a:rPr lang="en-US" dirty="0"/>
              <a:t>Some embedded engineers and techs in machine departments i.e. </a:t>
            </a:r>
            <a:r>
              <a:rPr lang="en-US" dirty="0" err="1"/>
              <a:t>Linac</a:t>
            </a:r>
            <a:r>
              <a:rPr lang="en-US" dirty="0"/>
              <a:t>, Booster, FAST/IOTA</a:t>
            </a:r>
          </a:p>
          <a:p>
            <a:pPr lvl="1"/>
            <a:r>
              <a:rPr lang="en-US" sz="2000" dirty="0"/>
              <a:t>Accelerator Controls – James Patrick </a:t>
            </a:r>
          </a:p>
          <a:p>
            <a:pPr lvl="1"/>
            <a:r>
              <a:rPr lang="en-US" sz="2000" dirty="0"/>
              <a:t>E/E Support Department – Chris Jensen</a:t>
            </a:r>
          </a:p>
          <a:p>
            <a:pPr lvl="1"/>
            <a:r>
              <a:rPr lang="en-US" sz="2000" dirty="0"/>
              <a:t>Engineering Support – James </a:t>
            </a:r>
            <a:r>
              <a:rPr lang="en-US" sz="2000" dirty="0" err="1"/>
              <a:t>Ranson</a:t>
            </a:r>
            <a:endParaRPr lang="en-US" sz="2000" dirty="0"/>
          </a:p>
          <a:p>
            <a:pPr lvl="1"/>
            <a:r>
              <a:rPr lang="en-US" sz="2000" dirty="0"/>
              <a:t>Instrumentation Department – Craig Drennan</a:t>
            </a:r>
          </a:p>
          <a:p>
            <a:pPr lvl="1"/>
            <a:r>
              <a:rPr lang="en-US" sz="2000" dirty="0"/>
              <a:t>Mechanical Support Department – </a:t>
            </a:r>
            <a:r>
              <a:rPr lang="en-US" sz="2000" dirty="0" err="1"/>
              <a:t>Mayling</a:t>
            </a:r>
            <a:r>
              <a:rPr lang="en-US" sz="2000" dirty="0"/>
              <a:t> Wong-Squires</a:t>
            </a:r>
          </a:p>
          <a:p>
            <a:pPr lvl="1"/>
            <a:r>
              <a:rPr lang="en-US" sz="2000" dirty="0"/>
              <a:t>RF Department – John Reid</a:t>
            </a:r>
          </a:p>
          <a:p>
            <a:pPr lvl="1"/>
            <a:r>
              <a:rPr lang="en-US" sz="2000" dirty="0"/>
              <a:t>Target Systems Department – Bob </a:t>
            </a:r>
            <a:r>
              <a:rPr lang="en-US" sz="2000" dirty="0" err="1"/>
              <a:t>Zwaska</a:t>
            </a:r>
            <a:endParaRPr lang="en-US" sz="2000" dirty="0"/>
          </a:p>
          <a:p>
            <a:endParaRPr lang="en-US" dirty="0"/>
          </a:p>
          <a:p>
            <a:pPr lvl="3"/>
            <a:r>
              <a:rPr lang="en-US" dirty="0"/>
              <a:t>Cryogenics – consolidated in Technical Division</a:t>
            </a:r>
          </a:p>
          <a:p>
            <a:pPr lvl="3"/>
            <a:r>
              <a:rPr lang="en-US" dirty="0"/>
              <a:t>Interlocks – consolidated in ESH&amp;Q</a:t>
            </a:r>
          </a:p>
          <a:p>
            <a:endParaRPr lang="en-US" dirty="0"/>
          </a:p>
          <a:p>
            <a:endParaRPr lang="en-US" dirty="0"/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AFC73838-12AA-499E-A185-79B5E78E62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45911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2/20/2018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351E441-9952-4397-AA93-37A5C40C11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it-IT" b="1" dirty="0"/>
              <a:t>Paul C. Czarapata | Accelerator Division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Pre-Target Window – Fabrication Plans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222249" y="990022"/>
            <a:ext cx="8693149" cy="326430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/>
              <a:t>Production Window</a:t>
            </a:r>
          </a:p>
          <a:p>
            <a:r>
              <a:rPr lang="en-US" sz="1400" dirty="0"/>
              <a:t>Window design has been presented to Vacuum Window Committee and passed requirements set forth.</a:t>
            </a:r>
          </a:p>
          <a:p>
            <a:r>
              <a:rPr lang="en-US" sz="1400" dirty="0"/>
              <a:t>Engineering note is being formalized and will be available after final review.</a:t>
            </a:r>
          </a:p>
          <a:p>
            <a:r>
              <a:rPr lang="en-US" sz="1400" dirty="0"/>
              <a:t>Drawing package is being prepared and will be available for bid submittal week of 2/19.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402" y="3761185"/>
            <a:ext cx="2455917" cy="2442595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5E78EADC-5CC9-4834-BC52-A86505466267}"/>
              </a:ext>
            </a:extLst>
          </p:cNvPr>
          <p:cNvSpPr txBox="1">
            <a:spLocks/>
          </p:cNvSpPr>
          <p:nvPr/>
        </p:nvSpPr>
        <p:spPr>
          <a:xfrm>
            <a:off x="222249" y="2252898"/>
            <a:ext cx="8686799" cy="326430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/>
              <a:t>Fabrication Improvements</a:t>
            </a:r>
          </a:p>
          <a:p>
            <a:r>
              <a:rPr lang="en-US" sz="1400" dirty="0"/>
              <a:t>Recent work with lab vendor has markedly improved braze alloy coverage; nearly 100% on recent scans.</a:t>
            </a:r>
          </a:p>
          <a:p>
            <a:pPr lvl="1"/>
            <a:r>
              <a:rPr lang="en-US" sz="1400" dirty="0"/>
              <a:t>Best defense against corrosive atmosphere.</a:t>
            </a:r>
          </a:p>
          <a:p>
            <a:pPr lvl="1"/>
            <a:r>
              <a:rPr lang="en-US" sz="1400" dirty="0"/>
              <a:t>Eliminates stress concentrations at interface.</a:t>
            </a:r>
          </a:p>
          <a:p>
            <a:r>
              <a:rPr lang="en-US" sz="1400" dirty="0"/>
              <a:t>Christine </a:t>
            </a:r>
            <a:r>
              <a:rPr lang="en-US" sz="1400" dirty="0" err="1"/>
              <a:t>Ader</a:t>
            </a:r>
            <a:r>
              <a:rPr lang="en-US" sz="1400" dirty="0"/>
              <a:t> / VWC, to implement new production guidelines on braze assembly drawings. 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1026" name="Picture 1" descr="image001">
            <a:extLst>
              <a:ext uri="{FF2B5EF4-FFF2-40B4-BE49-F238E27FC236}">
                <a16:creationId xmlns:a16="http://schemas.microsoft.com/office/drawing/2014/main" id="{38A19D53-3919-4A7B-A8C8-3EDA49FE9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3068" y="3761185"/>
            <a:ext cx="2590337" cy="244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ADA2C6A7-F0F5-45B0-98AF-13CFBD2034F2}"/>
              </a:ext>
            </a:extLst>
          </p:cNvPr>
          <p:cNvSpPr txBox="1">
            <a:spLocks/>
          </p:cNvSpPr>
          <p:nvPr/>
        </p:nvSpPr>
        <p:spPr>
          <a:xfrm>
            <a:off x="6921327" y="6504213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sz="1400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DC09DE51-23B8-47EF-B356-7DC8E49EFE4D}"/>
              </a:ext>
            </a:extLst>
          </p:cNvPr>
          <p:cNvSpPr txBox="1">
            <a:spLocks/>
          </p:cNvSpPr>
          <p:nvPr/>
        </p:nvSpPr>
        <p:spPr>
          <a:xfrm>
            <a:off x="585765" y="6502640"/>
            <a:ext cx="4791575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sz="1400" b="1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28243B4F-FD9E-4BF6-BEA7-CAAE4667475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2/20/2018</a:t>
            </a:r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AC09D17E-7A04-4840-86B4-F6223ACBF8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it-IT" b="1"/>
              <a:t>Paul C. Czarapata | Accelerator Division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36867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222250" y="971550"/>
            <a:ext cx="8629886" cy="5200650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/>
              <a:t>Target Baffle</a:t>
            </a:r>
          </a:p>
          <a:p>
            <a:r>
              <a:rPr lang="en-US" sz="1400" dirty="0"/>
              <a:t>Thermal and structural analysis of existing design at 1MW completed.</a:t>
            </a:r>
          </a:p>
          <a:p>
            <a:r>
              <a:rPr lang="en-US" sz="1400" dirty="0"/>
              <a:t>Graphite internal diameter scaled with beam spot size to reach 15mm diameter.</a:t>
            </a:r>
          </a:p>
          <a:p>
            <a:r>
              <a:rPr lang="en-US" sz="1400" dirty="0"/>
              <a:t>No unforeseen issues with temperature / stress / fatigue life on both graphite collimation slugs, as well as external aluminum cooling shroud.</a:t>
            </a:r>
          </a:p>
          <a:p>
            <a:r>
              <a:rPr lang="en-US" sz="1400" dirty="0"/>
              <a:t>Air cooling still sufficient.</a:t>
            </a:r>
          </a:p>
          <a:p>
            <a:endParaRPr lang="en-US" sz="1400" dirty="0"/>
          </a:p>
          <a:p>
            <a:pPr marL="0" indent="0">
              <a:buNone/>
            </a:pPr>
            <a:r>
              <a:rPr lang="en-US" sz="1400" b="1" dirty="0"/>
              <a:t>Summary</a:t>
            </a:r>
            <a:endParaRPr lang="en-US" sz="1400" dirty="0"/>
          </a:p>
          <a:p>
            <a:r>
              <a:rPr lang="en-US" sz="1400" dirty="0"/>
              <a:t>Minimal drawing revisions to baffle sub-assembly required; Existing production can continue.</a:t>
            </a:r>
          </a:p>
          <a:p>
            <a:r>
              <a:rPr lang="en-US" sz="1400" dirty="0"/>
              <a:t>Analysis scheduled for engineering review week of February 26th.</a:t>
            </a:r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Baffle - Design Status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15" name="image54.png">
            <a:extLst>
              <a:ext uri="{FF2B5EF4-FFF2-40B4-BE49-F238E27FC236}">
                <a16:creationId xmlns:a16="http://schemas.microsoft.com/office/drawing/2014/main" id="{888621E0-6BFE-4278-B7BD-22222214E273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28600" y="4073490"/>
            <a:ext cx="3009607" cy="2100718"/>
          </a:xfrm>
          <a:prstGeom prst="rect">
            <a:avLst/>
          </a:prstGeom>
          <a:ln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5FF615-730C-42B9-B20B-ECDDC28DB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454" y="4071466"/>
            <a:ext cx="3261946" cy="21027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392C04-D0C9-4D7A-B4EB-94962C813973}"/>
              </a:ext>
            </a:extLst>
          </p:cNvPr>
          <p:cNvSpPr txBox="1"/>
          <p:nvPr/>
        </p:nvSpPr>
        <p:spPr>
          <a:xfrm>
            <a:off x="3238207" y="3627543"/>
            <a:ext cx="2471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Analysis Credit: </a:t>
            </a:r>
            <a:r>
              <a:rPr lang="en-US" sz="1400" dirty="0" err="1">
                <a:solidFill>
                  <a:srgbClr val="000000"/>
                </a:solidFill>
              </a:rPr>
              <a:t>Kavin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Ammigan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16BF85-5031-491A-9B1A-C53375BF3D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5454" y="4073489"/>
            <a:ext cx="2200753" cy="2100718"/>
          </a:xfrm>
          <a:prstGeom prst="rect">
            <a:avLst/>
          </a:prstGeom>
        </p:spPr>
      </p:pic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A6A3F7E8-D9C9-4361-AE3D-B7E0A50D2C98}"/>
              </a:ext>
            </a:extLst>
          </p:cNvPr>
          <p:cNvSpPr txBox="1">
            <a:spLocks/>
          </p:cNvSpPr>
          <p:nvPr/>
        </p:nvSpPr>
        <p:spPr>
          <a:xfrm>
            <a:off x="6921327" y="6504213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sz="1400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66544D76-44AD-4E0C-8491-C57BCAD6F11A}"/>
              </a:ext>
            </a:extLst>
          </p:cNvPr>
          <p:cNvSpPr txBox="1">
            <a:spLocks/>
          </p:cNvSpPr>
          <p:nvPr/>
        </p:nvSpPr>
        <p:spPr>
          <a:xfrm>
            <a:off x="585765" y="6502640"/>
            <a:ext cx="4791575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sz="1400" b="1" dirty="0"/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9D01BBE2-C3AE-43E9-BBB5-000CD2C8A0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2/20/2018</a:t>
            </a:r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DAD504CC-DC27-46FA-8BCC-532929B1AA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it-IT" b="1"/>
              <a:t>Paul C. Czarapata | Accelerator Division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750047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 1 - Design Status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242887" y="973767"/>
            <a:ext cx="8672513" cy="184701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/>
              <a:t>Inner &amp; Outer Conductors</a:t>
            </a:r>
          </a:p>
          <a:p>
            <a:r>
              <a:rPr lang="en-US" sz="1400" dirty="0"/>
              <a:t>Thermal analysis of conductors is complete.</a:t>
            </a:r>
          </a:p>
          <a:p>
            <a:r>
              <a:rPr lang="en-US" sz="1400" dirty="0"/>
              <a:t>Assumes new water based cooling convection coefficients from planned RAW system upgrades.</a:t>
            </a:r>
          </a:p>
          <a:p>
            <a:r>
              <a:rPr lang="en-US" sz="1400" dirty="0"/>
              <a:t>Structural analysis underway and expected to be complete within 4-6 weeks.</a:t>
            </a:r>
          </a:p>
          <a:p>
            <a:r>
              <a:rPr lang="en-US" sz="1400" dirty="0"/>
              <a:t>Increase in neck or weld diameter not believed to be required at this time.</a:t>
            </a:r>
          </a:p>
          <a:p>
            <a:r>
              <a:rPr lang="en-US" sz="1400" dirty="0"/>
              <a:t>Analysis of existing design will be peer reviewed in March.</a:t>
            </a:r>
          </a:p>
          <a:p>
            <a:r>
              <a:rPr lang="en-US" sz="1400" dirty="0" err="1"/>
              <a:t>Stripline</a:t>
            </a:r>
            <a:r>
              <a:rPr lang="en-US" sz="1400" dirty="0"/>
              <a:t> analysis to start soon; completion expected to </a:t>
            </a:r>
          </a:p>
          <a:p>
            <a:pPr marL="0" indent="0">
              <a:buNone/>
            </a:pPr>
            <a:r>
              <a:rPr lang="en-US" sz="1400" dirty="0"/>
              <a:t>       follow in ~2 months.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B727A6-3F2C-4DE8-93E5-312715C0D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419" y="3101977"/>
            <a:ext cx="4201111" cy="107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BC12AA-BCFE-4181-A29E-998763B84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740" y="2419494"/>
            <a:ext cx="3309630" cy="2102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57CBD3-6EC3-4EE2-AEDE-AE1F51BA8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50" y="4522144"/>
            <a:ext cx="8693150" cy="17196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DE8C4DC-2213-4F7B-9ED7-5459F16C1B0F}"/>
              </a:ext>
            </a:extLst>
          </p:cNvPr>
          <p:cNvSpPr txBox="1"/>
          <p:nvPr/>
        </p:nvSpPr>
        <p:spPr>
          <a:xfrm>
            <a:off x="3640269" y="3081612"/>
            <a:ext cx="18571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Analysis Credit: Yun He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3D2F40B5-E68D-4E12-86FD-6CF6F921FF4B}"/>
              </a:ext>
            </a:extLst>
          </p:cNvPr>
          <p:cNvSpPr txBox="1">
            <a:spLocks/>
          </p:cNvSpPr>
          <p:nvPr/>
        </p:nvSpPr>
        <p:spPr>
          <a:xfrm>
            <a:off x="6921327" y="6504213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sz="1400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52D73A0-4FAF-4ED6-8326-52A7E6DAC441}"/>
              </a:ext>
            </a:extLst>
          </p:cNvPr>
          <p:cNvSpPr txBox="1">
            <a:spLocks/>
          </p:cNvSpPr>
          <p:nvPr/>
        </p:nvSpPr>
        <p:spPr>
          <a:xfrm>
            <a:off x="585765" y="6502640"/>
            <a:ext cx="4791575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sz="1400" b="1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FA8C718E-2C3D-40A3-9545-B3F485D63D8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2/20/2018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57535955-ED8A-4D19-9DA5-E1B561A807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it-IT" b="1"/>
              <a:t>Paul C. Czarapata | Accelerator Division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267032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Chase Shielding - Design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235743" y="849547"/>
            <a:ext cx="5318761" cy="221965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/>
              <a:t>Chase Shielding</a:t>
            </a:r>
          </a:p>
          <a:p>
            <a:r>
              <a:rPr lang="en-US" sz="1400" dirty="0"/>
              <a:t>Design for cover plates over Horn 2 is complete.</a:t>
            </a:r>
          </a:p>
          <a:p>
            <a:r>
              <a:rPr lang="en-US" sz="1400" dirty="0"/>
              <a:t>Additional shield wall envisioned for separating D.S. end of Horn 1 from Horn 2; vice-versa for upstream end of Horn 2 to Horn 1.</a:t>
            </a:r>
          </a:p>
          <a:p>
            <a:r>
              <a:rPr lang="en-US" sz="1400" dirty="0"/>
              <a:t>Design review planned for week of 2/19/18.</a:t>
            </a:r>
          </a:p>
          <a:p>
            <a:r>
              <a:rPr lang="en-US" sz="1400" dirty="0"/>
              <a:t>Production drawings anticipated by end of March for April procurement start. </a:t>
            </a:r>
          </a:p>
          <a:p>
            <a:r>
              <a:rPr lang="en-US" sz="1400" dirty="0" err="1"/>
              <a:t>NuMI</a:t>
            </a:r>
            <a:r>
              <a:rPr lang="en-US" sz="1400" dirty="0"/>
              <a:t> AIP plan was to have ready by FY18 shutdown for dose rate reduction during water line revisions.</a:t>
            </a:r>
          </a:p>
        </p:txBody>
      </p:sp>
      <p:pic>
        <p:nvPicPr>
          <p:cNvPr id="9" name="Picture 2" descr="67611636-3ef1-44f2-8def-95166cc24b82@namprd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7030" y="985425"/>
            <a:ext cx="2778369" cy="208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095CB8-5957-47C8-AE48-76D35ACA8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7030" y="3179301"/>
            <a:ext cx="2778369" cy="2911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7161DA-73C2-49DF-B664-7DABB76C08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50" y="4083023"/>
            <a:ext cx="5774104" cy="20076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8597256-DE1B-4A36-A6C1-0CAA75DF9001}"/>
              </a:ext>
            </a:extLst>
          </p:cNvPr>
          <p:cNvSpPr txBox="1"/>
          <p:nvPr/>
        </p:nvSpPr>
        <p:spPr>
          <a:xfrm>
            <a:off x="4027992" y="3669529"/>
            <a:ext cx="2038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Design Credit: Joe Angelo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1F19A9B9-306F-4DF3-B2DE-A46D49078F10}"/>
              </a:ext>
            </a:extLst>
          </p:cNvPr>
          <p:cNvSpPr txBox="1">
            <a:spLocks/>
          </p:cNvSpPr>
          <p:nvPr/>
        </p:nvSpPr>
        <p:spPr>
          <a:xfrm>
            <a:off x="6921327" y="6504213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sz="1400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FBB7F89-BC67-48A1-BA34-03AF9150E8D5}"/>
              </a:ext>
            </a:extLst>
          </p:cNvPr>
          <p:cNvSpPr txBox="1">
            <a:spLocks/>
          </p:cNvSpPr>
          <p:nvPr/>
        </p:nvSpPr>
        <p:spPr>
          <a:xfrm>
            <a:off x="585765" y="6502640"/>
            <a:ext cx="4791575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sz="1400" b="1" dirty="0"/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9D291F21-4957-4E15-9791-BC959FE540A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2/20/2018</a:t>
            </a:r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90E47E87-EE1A-461B-8820-64F6805F37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it-IT" b="1"/>
              <a:t>Paul C. Czarapata | Accelerator Division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611080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222251" y="858339"/>
            <a:ext cx="5607050" cy="5059363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/>
              <a:t>U.S. Decay Pipe Window</a:t>
            </a:r>
          </a:p>
          <a:p>
            <a:r>
              <a:rPr lang="en-US" sz="1400" dirty="0" err="1"/>
              <a:t>NuMI</a:t>
            </a:r>
            <a:r>
              <a:rPr lang="en-US" sz="1400" dirty="0"/>
              <a:t> AIP included provision for production of spare decay pipe window, as well as remote controlled robot or tooling capable of repair / replacement.</a:t>
            </a:r>
          </a:p>
          <a:p>
            <a:r>
              <a:rPr lang="en-US" sz="1400" dirty="0"/>
              <a:t>Current design work has focused on the prospect of repairing window as opposed to full fledged replacement.</a:t>
            </a:r>
          </a:p>
          <a:p>
            <a:r>
              <a:rPr lang="en-US" sz="1400" dirty="0"/>
              <a:t>Accurate chase model being created for repair mechanism design.</a:t>
            </a:r>
          </a:p>
          <a:p>
            <a:r>
              <a:rPr lang="en-US" sz="1400" dirty="0"/>
              <a:t>Repair mechanism investigation / prototyping to start soon.</a:t>
            </a:r>
          </a:p>
          <a:p>
            <a:r>
              <a:rPr lang="en-US" sz="1400" dirty="0"/>
              <a:t>Thermal &amp; structural analysis of window is ready to begin.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Decay Pipe Windows - Design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11" name="image62.jpg" descr="fe27^020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049108" y="1464388"/>
            <a:ext cx="2866292" cy="2157972"/>
          </a:xfrm>
          <a:prstGeom prst="rect">
            <a:avLst/>
          </a:prstGeom>
          <a:ln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A60F0F-D87C-4C21-8E0A-C184D9CA54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872311"/>
            <a:ext cx="3882658" cy="20020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A03485-47BF-4505-8D53-4E5596F38E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9108" y="3868157"/>
            <a:ext cx="2866292" cy="2003868"/>
          </a:xfrm>
          <a:prstGeom prst="rect">
            <a:avLst/>
          </a:prstGeom>
        </p:spPr>
      </p:pic>
      <p:sp>
        <p:nvSpPr>
          <p:cNvPr id="12" name="Frame 11">
            <a:extLst>
              <a:ext uri="{FF2B5EF4-FFF2-40B4-BE49-F238E27FC236}">
                <a16:creationId xmlns:a16="http://schemas.microsoft.com/office/drawing/2014/main" id="{4F549612-1AB9-4700-963C-974539C74251}"/>
              </a:ext>
            </a:extLst>
          </p:cNvPr>
          <p:cNvSpPr/>
          <p:nvPr/>
        </p:nvSpPr>
        <p:spPr>
          <a:xfrm>
            <a:off x="3149173" y="5161773"/>
            <a:ext cx="972404" cy="710252"/>
          </a:xfrm>
          <a:prstGeom prst="frame">
            <a:avLst>
              <a:gd name="adj1" fmla="val 6311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09156231-C391-4655-8D96-C3D818D6B8C8}"/>
              </a:ext>
            </a:extLst>
          </p:cNvPr>
          <p:cNvSpPr/>
          <p:nvPr/>
        </p:nvSpPr>
        <p:spPr>
          <a:xfrm>
            <a:off x="4281853" y="5288299"/>
            <a:ext cx="1626577" cy="457200"/>
          </a:xfrm>
          <a:prstGeom prst="rightArrow">
            <a:avLst>
              <a:gd name="adj1" fmla="val 50000"/>
              <a:gd name="adj2" fmla="val 10384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ame 19">
            <a:extLst>
              <a:ext uri="{FF2B5EF4-FFF2-40B4-BE49-F238E27FC236}">
                <a16:creationId xmlns:a16="http://schemas.microsoft.com/office/drawing/2014/main" id="{BAD2964F-416F-4BCF-B8D0-2B08514EE4BE}"/>
              </a:ext>
            </a:extLst>
          </p:cNvPr>
          <p:cNvSpPr/>
          <p:nvPr/>
        </p:nvSpPr>
        <p:spPr>
          <a:xfrm>
            <a:off x="6049108" y="3868157"/>
            <a:ext cx="2866292" cy="2003868"/>
          </a:xfrm>
          <a:prstGeom prst="frame">
            <a:avLst>
              <a:gd name="adj1" fmla="val 1531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DCD032-6370-4971-A8CE-FFC0B937B75B}"/>
              </a:ext>
            </a:extLst>
          </p:cNvPr>
          <p:cNvSpPr txBox="1"/>
          <p:nvPr/>
        </p:nvSpPr>
        <p:spPr>
          <a:xfrm>
            <a:off x="3635375" y="3437883"/>
            <a:ext cx="2337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Design Credit: Mike Campbell</a:t>
            </a: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4E9E479A-544F-458D-9B1E-8A9ED9512524}"/>
              </a:ext>
            </a:extLst>
          </p:cNvPr>
          <p:cNvSpPr txBox="1">
            <a:spLocks/>
          </p:cNvSpPr>
          <p:nvPr/>
        </p:nvSpPr>
        <p:spPr>
          <a:xfrm>
            <a:off x="6921327" y="6504213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sz="1400" dirty="0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C8EED162-3C8F-456A-9525-C0EBD935E678}"/>
              </a:ext>
            </a:extLst>
          </p:cNvPr>
          <p:cNvSpPr txBox="1">
            <a:spLocks/>
          </p:cNvSpPr>
          <p:nvPr/>
        </p:nvSpPr>
        <p:spPr>
          <a:xfrm>
            <a:off x="585765" y="6502640"/>
            <a:ext cx="4791575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sz="1400" b="1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C920DEFD-25F7-4AC8-941E-4935FF25980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2/20/2018</a:t>
            </a:r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47FBC1D2-0611-448A-83CD-E5852794B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it-IT" b="1"/>
              <a:t>Paul C. Czarapata | Accelerator Division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611705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6704DA-B90B-435A-9578-877EB1A3B3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Legacy technology not taught in schools any longer.</a:t>
            </a:r>
          </a:p>
          <a:p>
            <a:pPr lvl="1"/>
            <a:r>
              <a:rPr lang="en-US" dirty="0"/>
              <a:t>In some of our systems only legacy equipment will work.</a:t>
            </a:r>
          </a:p>
          <a:p>
            <a:r>
              <a:rPr lang="en-US" dirty="0"/>
              <a:t>All national labs are looking for high power RF engineers</a:t>
            </a:r>
          </a:p>
          <a:p>
            <a:pPr lvl="1"/>
            <a:r>
              <a:rPr lang="en-US" dirty="0"/>
              <a:t>On a recent trip I was told their plan was to </a:t>
            </a:r>
            <a:r>
              <a:rPr lang="en-US" b="1" i="1" u="sng" dirty="0"/>
              <a:t>raid</a:t>
            </a:r>
            <a:r>
              <a:rPr lang="en-US" dirty="0"/>
              <a:t> talent from other labs.</a:t>
            </a:r>
          </a:p>
          <a:p>
            <a:r>
              <a:rPr lang="en-US" dirty="0"/>
              <a:t>Analog design for real world is not taught in depth.</a:t>
            </a:r>
          </a:p>
          <a:p>
            <a:pPr lvl="1"/>
            <a:r>
              <a:rPr lang="en-US" dirty="0"/>
              <a:t>While you can do many things in the digital domain, there are some places that need analog skills for signal terminations etc.</a:t>
            </a:r>
          </a:p>
          <a:p>
            <a:r>
              <a:rPr lang="en-US" dirty="0"/>
              <a:t>Hard to use co-op students in some areas.</a:t>
            </a:r>
          </a:p>
          <a:p>
            <a:pPr lvl="1"/>
            <a:r>
              <a:rPr lang="en-US" dirty="0"/>
              <a:t>High current and high voltage can hurt you (or worse!)</a:t>
            </a:r>
          </a:p>
          <a:p>
            <a:r>
              <a:rPr lang="en-US" dirty="0"/>
              <a:t>A big concern for me is finding electronic techs.</a:t>
            </a:r>
          </a:p>
          <a:p>
            <a:pPr lvl="1"/>
            <a:r>
              <a:rPr lang="en-US" dirty="0"/>
              <a:t>Industry doesn’t want them repairing boards… swap and discard is the current style.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9CDAFE-CEFB-4DBB-A73E-B07339544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Difficulties faced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64FE3D-F980-4DCF-B196-E1D2F1D46A0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2/20/2018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0487E-5D34-472C-B8DC-4CA852C3A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it-IT" b="1"/>
              <a:t>Paul C. Czarapata | Accelerator Division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1DD85-178B-41CD-BC3E-73222A6F58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0748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9474B1-183F-4687-B3B9-56F8E4653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2/20/2018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A9B509-3DB2-4093-A94B-34127FEE7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b="1"/>
              <a:t>Paul C. Czarapata | Accelerator Division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95E6D7-7D73-455E-A8E0-A9B52010D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3C1C42C-7E3A-46F7-AE57-C4DD83294BF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1190" b="3119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93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2B4222-5DB5-4DE2-BD3E-1A22505AD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2/20/2018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E02714-7EEE-477E-88BB-3281A2C6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b="1"/>
              <a:t>Paul C. Czarapata | Accelerator Division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7AE139-F3A6-4975-B7E2-C1418C11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8C48E87-B18F-4560-B745-24A48F5AC12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0101" b="30101"/>
          <a:stretch>
            <a:fillRect/>
          </a:stretch>
        </p:blipFill>
        <p:spPr>
          <a:xfrm>
            <a:off x="-17084" y="110914"/>
            <a:ext cx="9164133" cy="6129630"/>
          </a:xfrm>
        </p:spPr>
      </p:pic>
    </p:spTree>
    <p:extLst>
      <p:ext uri="{BB962C8B-B14F-4D97-AF65-F5344CB8AC3E}">
        <p14:creationId xmlns:p14="http://schemas.microsoft.com/office/powerpoint/2010/main" val="3312482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B0C9489-0EF7-44D7-8871-B1455AFF35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0223744"/>
              </p:ext>
            </p:extLst>
          </p:nvPr>
        </p:nvGraphicFramePr>
        <p:xfrm>
          <a:off x="443060" y="682285"/>
          <a:ext cx="7982150" cy="55017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8215">
                  <a:extLst>
                    <a:ext uri="{9D8B030D-6E8A-4147-A177-3AD203B41FA5}">
                      <a16:colId xmlns:a16="http://schemas.microsoft.com/office/drawing/2014/main" val="16186239"/>
                    </a:ext>
                  </a:extLst>
                </a:gridCol>
                <a:gridCol w="798215">
                  <a:extLst>
                    <a:ext uri="{9D8B030D-6E8A-4147-A177-3AD203B41FA5}">
                      <a16:colId xmlns:a16="http://schemas.microsoft.com/office/drawing/2014/main" val="1510952390"/>
                    </a:ext>
                  </a:extLst>
                </a:gridCol>
                <a:gridCol w="798215">
                  <a:extLst>
                    <a:ext uri="{9D8B030D-6E8A-4147-A177-3AD203B41FA5}">
                      <a16:colId xmlns:a16="http://schemas.microsoft.com/office/drawing/2014/main" val="3039724725"/>
                    </a:ext>
                  </a:extLst>
                </a:gridCol>
                <a:gridCol w="798215">
                  <a:extLst>
                    <a:ext uri="{9D8B030D-6E8A-4147-A177-3AD203B41FA5}">
                      <a16:colId xmlns:a16="http://schemas.microsoft.com/office/drawing/2014/main" val="4292299293"/>
                    </a:ext>
                  </a:extLst>
                </a:gridCol>
                <a:gridCol w="798215">
                  <a:extLst>
                    <a:ext uri="{9D8B030D-6E8A-4147-A177-3AD203B41FA5}">
                      <a16:colId xmlns:a16="http://schemas.microsoft.com/office/drawing/2014/main" val="1200541855"/>
                    </a:ext>
                  </a:extLst>
                </a:gridCol>
                <a:gridCol w="798215">
                  <a:extLst>
                    <a:ext uri="{9D8B030D-6E8A-4147-A177-3AD203B41FA5}">
                      <a16:colId xmlns:a16="http://schemas.microsoft.com/office/drawing/2014/main" val="1955939395"/>
                    </a:ext>
                  </a:extLst>
                </a:gridCol>
                <a:gridCol w="798215">
                  <a:extLst>
                    <a:ext uri="{9D8B030D-6E8A-4147-A177-3AD203B41FA5}">
                      <a16:colId xmlns:a16="http://schemas.microsoft.com/office/drawing/2014/main" val="1185634171"/>
                    </a:ext>
                  </a:extLst>
                </a:gridCol>
                <a:gridCol w="798215">
                  <a:extLst>
                    <a:ext uri="{9D8B030D-6E8A-4147-A177-3AD203B41FA5}">
                      <a16:colId xmlns:a16="http://schemas.microsoft.com/office/drawing/2014/main" val="2942710375"/>
                    </a:ext>
                  </a:extLst>
                </a:gridCol>
                <a:gridCol w="798215">
                  <a:extLst>
                    <a:ext uri="{9D8B030D-6E8A-4147-A177-3AD203B41FA5}">
                      <a16:colId xmlns:a16="http://schemas.microsoft.com/office/drawing/2014/main" val="972660484"/>
                    </a:ext>
                  </a:extLst>
                </a:gridCol>
                <a:gridCol w="798215">
                  <a:extLst>
                    <a:ext uri="{9D8B030D-6E8A-4147-A177-3AD203B41FA5}">
                      <a16:colId xmlns:a16="http://schemas.microsoft.com/office/drawing/2014/main" val="576948946"/>
                    </a:ext>
                  </a:extLst>
                </a:gridCol>
              </a:tblGrid>
              <a:tr h="1554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E/E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Eng Assoc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E-tech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IT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ME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Mtech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Ops Spec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Eng Phy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App Phy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extLst>
                  <a:ext uri="{0D108BD9-81ED-4DB2-BD59-A6C34878D82A}">
                    <a16:rowId xmlns:a16="http://schemas.microsoft.com/office/drawing/2014/main" val="2209921311"/>
                  </a:ext>
                </a:extLst>
              </a:tr>
              <a:tr h="1554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APC-IOTA/FAST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extLst>
                  <a:ext uri="{0D108BD9-81ED-4DB2-BD59-A6C34878D82A}">
                    <a16:rowId xmlns:a16="http://schemas.microsoft.com/office/drawing/2014/main" val="1236364081"/>
                  </a:ext>
                </a:extLst>
              </a:tr>
              <a:tr h="1554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extLst>
                  <a:ext uri="{0D108BD9-81ED-4DB2-BD59-A6C34878D82A}">
                    <a16:rowId xmlns:a16="http://schemas.microsoft.com/office/drawing/2014/main" val="3614906586"/>
                  </a:ext>
                </a:extLst>
              </a:tr>
              <a:tr h="1554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extLst>
                  <a:ext uri="{0D108BD9-81ED-4DB2-BD59-A6C34878D82A}">
                    <a16:rowId xmlns:a16="http://schemas.microsoft.com/office/drawing/2014/main" val="3588072645"/>
                  </a:ext>
                </a:extLst>
              </a:tr>
              <a:tr h="1554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APC-Modeling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extLst>
                  <a:ext uri="{0D108BD9-81ED-4DB2-BD59-A6C34878D82A}">
                    <a16:rowId xmlns:a16="http://schemas.microsoft.com/office/drawing/2014/main" val="2953793785"/>
                  </a:ext>
                </a:extLst>
              </a:tr>
              <a:tr h="1554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 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extLst>
                  <a:ext uri="{0D108BD9-81ED-4DB2-BD59-A6C34878D82A}">
                    <a16:rowId xmlns:a16="http://schemas.microsoft.com/office/drawing/2014/main" val="4109208383"/>
                  </a:ext>
                </a:extLst>
              </a:tr>
              <a:tr h="1554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extLst>
                  <a:ext uri="{0D108BD9-81ED-4DB2-BD59-A6C34878D82A}">
                    <a16:rowId xmlns:a16="http://schemas.microsoft.com/office/drawing/2014/main" val="3426703285"/>
                  </a:ext>
                </a:extLst>
              </a:tr>
              <a:tr h="1554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AD-Controls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extLst>
                  <a:ext uri="{0D108BD9-81ED-4DB2-BD59-A6C34878D82A}">
                    <a16:rowId xmlns:a16="http://schemas.microsoft.com/office/drawing/2014/main" val="2343694199"/>
                  </a:ext>
                </a:extLst>
              </a:tr>
              <a:tr h="1554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6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6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26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extLst>
                  <a:ext uri="{0D108BD9-81ED-4DB2-BD59-A6C34878D82A}">
                    <a16:rowId xmlns:a16="http://schemas.microsoft.com/office/drawing/2014/main" val="1524378149"/>
                  </a:ext>
                </a:extLst>
              </a:tr>
              <a:tr h="1554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extLst>
                  <a:ext uri="{0D108BD9-81ED-4DB2-BD59-A6C34878D82A}">
                    <a16:rowId xmlns:a16="http://schemas.microsoft.com/office/drawing/2014/main" val="665181921"/>
                  </a:ext>
                </a:extLst>
              </a:tr>
              <a:tr h="1554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AD-EE Support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extLst>
                  <a:ext uri="{0D108BD9-81ED-4DB2-BD59-A6C34878D82A}">
                    <a16:rowId xmlns:a16="http://schemas.microsoft.com/office/drawing/2014/main" val="1195811234"/>
                  </a:ext>
                </a:extLst>
              </a:tr>
              <a:tr h="1554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6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4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extLst>
                  <a:ext uri="{0D108BD9-81ED-4DB2-BD59-A6C34878D82A}">
                    <a16:rowId xmlns:a16="http://schemas.microsoft.com/office/drawing/2014/main" val="350299748"/>
                  </a:ext>
                </a:extLst>
              </a:tr>
              <a:tr h="1554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extLst>
                  <a:ext uri="{0D108BD9-81ED-4DB2-BD59-A6C34878D82A}">
                    <a16:rowId xmlns:a16="http://schemas.microsoft.com/office/drawing/2014/main" val="3209325824"/>
                  </a:ext>
                </a:extLst>
              </a:tr>
              <a:tr h="2814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AD-Instrumentation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extLst>
                  <a:ext uri="{0D108BD9-81ED-4DB2-BD59-A6C34878D82A}">
                    <a16:rowId xmlns:a16="http://schemas.microsoft.com/office/drawing/2014/main" val="2551101347"/>
                  </a:ext>
                </a:extLst>
              </a:tr>
              <a:tr h="1780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8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7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extLst>
                  <a:ext uri="{0D108BD9-81ED-4DB2-BD59-A6C34878D82A}">
                    <a16:rowId xmlns:a16="http://schemas.microsoft.com/office/drawing/2014/main" val="1923998837"/>
                  </a:ext>
                </a:extLst>
              </a:tr>
              <a:tr h="1554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extLst>
                  <a:ext uri="{0D108BD9-81ED-4DB2-BD59-A6C34878D82A}">
                    <a16:rowId xmlns:a16="http://schemas.microsoft.com/office/drawing/2014/main" val="672345428"/>
                  </a:ext>
                </a:extLst>
              </a:tr>
              <a:tr h="2814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AD-Mechanical Support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extLst>
                  <a:ext uri="{0D108BD9-81ED-4DB2-BD59-A6C34878D82A}">
                    <a16:rowId xmlns:a16="http://schemas.microsoft.com/office/drawing/2014/main" val="3228013313"/>
                  </a:ext>
                </a:extLst>
              </a:tr>
              <a:tr h="1554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3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1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17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26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3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extLst>
                  <a:ext uri="{0D108BD9-81ED-4DB2-BD59-A6C34878D82A}">
                    <a16:rowId xmlns:a16="http://schemas.microsoft.com/office/drawing/2014/main" val="3910604109"/>
                  </a:ext>
                </a:extLst>
              </a:tr>
              <a:tr h="1554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extLst>
                  <a:ext uri="{0D108BD9-81ED-4DB2-BD59-A6C34878D82A}">
                    <a16:rowId xmlns:a16="http://schemas.microsoft.com/office/drawing/2014/main" val="3301601620"/>
                  </a:ext>
                </a:extLst>
              </a:tr>
              <a:tr h="1554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AD-PIP-II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extLst>
                  <a:ext uri="{0D108BD9-81ED-4DB2-BD59-A6C34878D82A}">
                    <a16:rowId xmlns:a16="http://schemas.microsoft.com/office/drawing/2014/main" val="2410206866"/>
                  </a:ext>
                </a:extLst>
              </a:tr>
              <a:tr h="1554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extLst>
                  <a:ext uri="{0D108BD9-81ED-4DB2-BD59-A6C34878D82A}">
                    <a16:rowId xmlns:a16="http://schemas.microsoft.com/office/drawing/2014/main" val="540172171"/>
                  </a:ext>
                </a:extLst>
              </a:tr>
              <a:tr h="1554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extLst>
                  <a:ext uri="{0D108BD9-81ED-4DB2-BD59-A6C34878D82A}">
                    <a16:rowId xmlns:a16="http://schemas.microsoft.com/office/drawing/2014/main" val="1287424566"/>
                  </a:ext>
                </a:extLst>
              </a:tr>
              <a:tr h="2814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AD-Proton Source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extLst>
                  <a:ext uri="{0D108BD9-81ED-4DB2-BD59-A6C34878D82A}">
                    <a16:rowId xmlns:a16="http://schemas.microsoft.com/office/drawing/2014/main" val="151053711"/>
                  </a:ext>
                </a:extLst>
              </a:tr>
              <a:tr h="1554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3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6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3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extLst>
                  <a:ext uri="{0D108BD9-81ED-4DB2-BD59-A6C34878D82A}">
                    <a16:rowId xmlns:a16="http://schemas.microsoft.com/office/drawing/2014/main" val="4014540471"/>
                  </a:ext>
                </a:extLst>
              </a:tr>
              <a:tr h="1554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extLst>
                  <a:ext uri="{0D108BD9-81ED-4DB2-BD59-A6C34878D82A}">
                    <a16:rowId xmlns:a16="http://schemas.microsoft.com/office/drawing/2014/main" val="1636816927"/>
                  </a:ext>
                </a:extLst>
              </a:tr>
              <a:tr h="1554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AD-RF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extLst>
                  <a:ext uri="{0D108BD9-81ED-4DB2-BD59-A6C34878D82A}">
                    <a16:rowId xmlns:a16="http://schemas.microsoft.com/office/drawing/2014/main" val="56428789"/>
                  </a:ext>
                </a:extLst>
              </a:tr>
              <a:tr h="1554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11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8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extLst>
                  <a:ext uri="{0D108BD9-81ED-4DB2-BD59-A6C34878D82A}">
                    <a16:rowId xmlns:a16="http://schemas.microsoft.com/office/drawing/2014/main" val="4080210390"/>
                  </a:ext>
                </a:extLst>
              </a:tr>
              <a:tr h="1554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extLst>
                  <a:ext uri="{0D108BD9-81ED-4DB2-BD59-A6C34878D82A}">
                    <a16:rowId xmlns:a16="http://schemas.microsoft.com/office/drawing/2014/main" val="3935481719"/>
                  </a:ext>
                </a:extLst>
              </a:tr>
              <a:tr h="2814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AD-Target Systems Dept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extLst>
                  <a:ext uri="{0D108BD9-81ED-4DB2-BD59-A6C34878D82A}">
                    <a16:rowId xmlns:a16="http://schemas.microsoft.com/office/drawing/2014/main" val="1890250094"/>
                  </a:ext>
                </a:extLst>
              </a:tr>
              <a:tr h="1554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8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8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extLst>
                  <a:ext uri="{0D108BD9-81ED-4DB2-BD59-A6C34878D82A}">
                    <a16:rowId xmlns:a16="http://schemas.microsoft.com/office/drawing/2014/main" val="4051481809"/>
                  </a:ext>
                </a:extLst>
              </a:tr>
              <a:tr h="1554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 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extLst>
                  <a:ext uri="{0D108BD9-81ED-4DB2-BD59-A6C34878D82A}">
                    <a16:rowId xmlns:a16="http://schemas.microsoft.com/office/drawing/2014/main" val="2194874613"/>
                  </a:ext>
                </a:extLst>
              </a:tr>
              <a:tr h="1554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Totals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35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8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50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32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26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36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13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5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1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8" marR="7178" marT="7178" marB="0" anchor="b"/>
                </a:tc>
                <a:extLst>
                  <a:ext uri="{0D108BD9-81ED-4DB2-BD59-A6C34878D82A}">
                    <a16:rowId xmlns:a16="http://schemas.microsoft.com/office/drawing/2014/main" val="1117373274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949A7426-9F2C-4357-8358-13650B9FD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and Technical in AD = 206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DB34E-F650-473A-BBC9-A5F7A775576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2/20/2018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E5BB1-A679-4601-9EAD-C31E90E571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it-IT" b="1"/>
              <a:t>Paul C. Czarapata | Accelerator Division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5DF1B-36AF-499F-AAFB-C4ED1D8D10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570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AD/EE Support – Power Supplies from DC to ns, W to MW </a:t>
            </a: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8" name="Content Placeholder 29"/>
          <p:cNvSpPr txBox="1">
            <a:spLocks/>
          </p:cNvSpPr>
          <p:nvPr/>
        </p:nvSpPr>
        <p:spPr bwMode="auto">
          <a:xfrm>
            <a:off x="228600" y="899465"/>
            <a:ext cx="5785526" cy="102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1800" dirty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Kickers provides 30 kV, 1000 kA, 1.6 us wide pulses to deflect beam onto orbit. Hydrogen gas switch voltage rise is 30 kV in 20 ns into 50 Ohm resistor</a:t>
            </a:r>
          </a:p>
          <a:p>
            <a:pPr marL="0" indent="0" eaLnBrk="1" hangingPunct="1">
              <a:buNone/>
            </a:pPr>
            <a:endParaRPr lang="en-US" altLang="en-US" sz="1800" dirty="0">
              <a:latin typeface="Helvetica" panose="020B0604020202020204" pitchFamily="34" charset="0"/>
              <a:ea typeface="Geneva" pitchFamily="121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5715" y="3788683"/>
            <a:ext cx="2107539" cy="15791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702" y="4581298"/>
            <a:ext cx="2097478" cy="15731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599" y="3868550"/>
            <a:ext cx="56469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None/>
            </a:pPr>
            <a:r>
              <a:rPr lang="en-US" altLang="en-US" sz="1600" dirty="0">
                <a:latin typeface="Helvetica" panose="020B0604020202020204" pitchFamily="34" charset="0"/>
              </a:rPr>
              <a:t>Computer and Field Programmable Gate Array control of large power supplies, 50 ppm regulation of 1200 A, learning systems</a:t>
            </a:r>
          </a:p>
          <a:p>
            <a:pPr marL="0" indent="0" eaLnBrk="1" hangingPunct="1">
              <a:buNone/>
            </a:pPr>
            <a:endParaRPr lang="en-US" altLang="en-US" sz="1600" dirty="0">
              <a:latin typeface="Helvetica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US" altLang="en-US" sz="1600" dirty="0">
                <a:latin typeface="Helvetica" panose="020B0604020202020204" pitchFamily="34" charset="0"/>
              </a:rPr>
              <a:t>Lend assistance to various other groups with respect to high voltage, high current and high speed power supplies</a:t>
            </a:r>
          </a:p>
          <a:p>
            <a:pPr marL="0" indent="0" eaLnBrk="1" hangingPunct="1">
              <a:buNone/>
            </a:pPr>
            <a:endParaRPr lang="en-US" altLang="en-US" sz="1600" dirty="0">
              <a:latin typeface="Helvetica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US" altLang="en-US" sz="1600" dirty="0">
                <a:latin typeface="Helvetica" panose="020B0604020202020204" pitchFamily="34" charset="0"/>
              </a:rPr>
              <a:t>Circuit Simulation and EM field simulation</a:t>
            </a:r>
          </a:p>
          <a:p>
            <a:pPr marL="0" indent="0" eaLnBrk="1" hangingPunct="1">
              <a:buNone/>
            </a:pPr>
            <a:r>
              <a:rPr lang="en-US" altLang="en-US" sz="1600" dirty="0">
                <a:latin typeface="Helvetica" panose="020B0604020202020204" pitchFamily="34" charset="0"/>
              </a:rPr>
              <a:t>(</a:t>
            </a:r>
            <a:r>
              <a:rPr lang="en-US" altLang="en-US" sz="1600" dirty="0" err="1">
                <a:latin typeface="Helvetica" panose="020B0604020202020204" pitchFamily="34" charset="0"/>
              </a:rPr>
              <a:t>NuMI</a:t>
            </a:r>
            <a:r>
              <a:rPr lang="en-US" altLang="en-US" sz="1600" dirty="0">
                <a:latin typeface="Helvetica" panose="020B0604020202020204" pitchFamily="34" charset="0"/>
              </a:rPr>
              <a:t> </a:t>
            </a:r>
            <a:r>
              <a:rPr lang="en-US" altLang="en-US" sz="1600" dirty="0" err="1">
                <a:latin typeface="Helvetica" panose="020B0604020202020204" pitchFamily="34" charset="0"/>
              </a:rPr>
              <a:t>Stripline</a:t>
            </a:r>
            <a:r>
              <a:rPr lang="en-US" altLang="en-US" sz="1600" dirty="0">
                <a:latin typeface="Helvetica" panose="020B0604020202020204" pitchFamily="34" charset="0"/>
              </a:rPr>
              <a:t>, 200 kA, low inductance 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516" y="2062245"/>
            <a:ext cx="2301050" cy="1726438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9648" y="1831122"/>
            <a:ext cx="2140195" cy="158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3931" y="1611378"/>
            <a:ext cx="2164934" cy="1623015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1816574" y="1714555"/>
            <a:ext cx="694992" cy="5528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636196" y="1724019"/>
            <a:ext cx="603115" cy="5433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2295728" y="2925464"/>
            <a:ext cx="3210127" cy="9430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4665689" y="5262664"/>
            <a:ext cx="1348437" cy="5725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179" y="1072343"/>
            <a:ext cx="1957075" cy="2436257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3628417" y="2925464"/>
            <a:ext cx="3599234" cy="10208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669843" y="4328809"/>
            <a:ext cx="2431348" cy="14980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EF6F8A26-EB78-418D-B7CA-8BD9C7FA1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6588" y="6500198"/>
            <a:ext cx="1076325" cy="241300"/>
          </a:xfrm>
        </p:spPr>
        <p:txBody>
          <a:bodyPr/>
          <a:lstStyle/>
          <a:p>
            <a:r>
              <a:rPr lang="en-US" altLang="en-US" dirty="0"/>
              <a:t>2/20/2018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8780B471-E17B-4448-9250-29B17172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b="1"/>
              <a:t>Paul C. Czarapata | Accelerator Division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353074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AD/EE Support – Power Supplies from DC to ns, kW to MW </a:t>
            </a:r>
          </a:p>
        </p:txBody>
      </p:sp>
      <p:sp>
        <p:nvSpPr>
          <p:cNvPr id="35" name="Content Placeholder 29"/>
          <p:cNvSpPr>
            <a:spLocks noGrp="1"/>
          </p:cNvSpPr>
          <p:nvPr>
            <p:ph idx="1"/>
          </p:nvPr>
        </p:nvSpPr>
        <p:spPr bwMode="auto">
          <a:xfrm>
            <a:off x="267905" y="882505"/>
            <a:ext cx="4683473" cy="2367834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r>
              <a:rPr lang="en-US" altLang="en-US" sz="1800" dirty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Marx Modulator provides a 30 kV, 300 A, </a:t>
            </a:r>
          </a:p>
          <a:p>
            <a:pPr marL="0" indent="0" eaLnBrk="1" hangingPunct="1">
              <a:buNone/>
            </a:pPr>
            <a:r>
              <a:rPr lang="en-US" altLang="en-US" sz="1800" dirty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200 us wide pulse 15 times a second to the RF amplifier tube to accelerate beam</a:t>
            </a:r>
          </a:p>
          <a:p>
            <a:pPr marL="0" indent="0" eaLnBrk="1" hangingPunct="1">
              <a:buNone/>
            </a:pPr>
            <a:endParaRPr lang="en-US" altLang="en-US" sz="1800" dirty="0">
              <a:solidFill>
                <a:schemeClr val="tx1"/>
              </a:solidFill>
              <a:latin typeface="Helvetica" panose="020B0604020202020204" pitchFamily="34" charset="0"/>
              <a:ea typeface="Geneva" pitchFamily="121" charset="-128"/>
            </a:endParaRPr>
          </a:p>
          <a:p>
            <a:pPr marL="0" indent="0" eaLnBrk="1" hangingPunct="1">
              <a:buNone/>
            </a:pPr>
            <a:r>
              <a:rPr lang="en-US" altLang="en-US" sz="1800" dirty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PIP II Chopper provides 500 V, 2 ns rise and fall time arbitrary pulse pattern at 38 MHz repetition rate to deflect beam</a:t>
            </a: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2" name="Content Placeholder 29"/>
          <p:cNvSpPr txBox="1">
            <a:spLocks/>
          </p:cNvSpPr>
          <p:nvPr/>
        </p:nvSpPr>
        <p:spPr bwMode="auto">
          <a:xfrm>
            <a:off x="267905" y="3797973"/>
            <a:ext cx="4683473" cy="226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1800" dirty="0" err="1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NuMI</a:t>
            </a:r>
            <a:r>
              <a:rPr lang="en-US" altLang="en-US" sz="1800" dirty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 horn </a:t>
            </a:r>
            <a:r>
              <a:rPr lang="en-US" altLang="en-US" sz="1800" dirty="0" err="1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ps</a:t>
            </a:r>
            <a:r>
              <a:rPr lang="en-US" altLang="en-US" sz="1800" dirty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 provides 700 V, 200 kA, 2 </a:t>
            </a:r>
            <a:r>
              <a:rPr lang="en-US" altLang="en-US" sz="1800" dirty="0" err="1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ms</a:t>
            </a:r>
            <a:r>
              <a:rPr lang="en-US" altLang="en-US" sz="1800" dirty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 wide pulse every 1.33 seconds to focus beam</a:t>
            </a:r>
          </a:p>
          <a:p>
            <a:pPr marL="0" indent="0" eaLnBrk="1" hangingPunct="1">
              <a:buNone/>
            </a:pPr>
            <a:endParaRPr lang="en-US" altLang="en-US" sz="1800" dirty="0">
              <a:solidFill>
                <a:schemeClr val="tx1"/>
              </a:solidFill>
              <a:latin typeface="Helvetica" panose="020B0604020202020204" pitchFamily="34" charset="0"/>
              <a:ea typeface="Geneva" pitchFamily="121" charset="-128"/>
            </a:endParaRPr>
          </a:p>
          <a:p>
            <a:pPr marL="0" indent="0" eaLnBrk="1" hangingPunct="1">
              <a:buNone/>
            </a:pPr>
            <a:endParaRPr lang="en-US" altLang="en-US" sz="1800" dirty="0">
              <a:solidFill>
                <a:schemeClr val="tx1"/>
              </a:solidFill>
              <a:latin typeface="Helvetica" panose="020B0604020202020204" pitchFamily="34" charset="0"/>
              <a:ea typeface="Geneva" pitchFamily="121" charset="-128"/>
            </a:endParaRPr>
          </a:p>
          <a:p>
            <a:pPr marL="0" indent="0" eaLnBrk="1" hangingPunct="1">
              <a:buNone/>
            </a:pPr>
            <a:r>
              <a:rPr lang="en-US" altLang="en-US" sz="1800" dirty="0" err="1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Pbar</a:t>
            </a:r>
            <a:r>
              <a:rPr lang="en-US" altLang="en-US" sz="1800" dirty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 lens provides 1 kV, 25 kA, 400 us wide pulse 8 times in 80 </a:t>
            </a:r>
            <a:r>
              <a:rPr lang="en-US" altLang="en-US" sz="1800" dirty="0" err="1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ms</a:t>
            </a:r>
            <a:r>
              <a:rPr lang="en-US" altLang="en-US" sz="1800" dirty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 to drive focusing and collecting lens after target</a:t>
            </a:r>
          </a:p>
        </p:txBody>
      </p:sp>
      <p:pic>
        <p:nvPicPr>
          <p:cNvPr id="17" name="Picture 16" descr="DaniilPIPChopp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3004" y="1365735"/>
            <a:ext cx="2640827" cy="1679898"/>
          </a:xfrm>
          <a:prstGeom prst="rect">
            <a:avLst/>
          </a:prstGeom>
        </p:spPr>
      </p:pic>
      <p:pic>
        <p:nvPicPr>
          <p:cNvPr id="16" name="Picture 15" descr="NickMarx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1378" y="850706"/>
            <a:ext cx="2244030" cy="19679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1378" y="3095645"/>
            <a:ext cx="2834159" cy="2125619"/>
          </a:xfrm>
          <a:prstGeom prst="rect">
            <a:avLst/>
          </a:prstGeom>
        </p:spPr>
      </p:pic>
      <p:pic>
        <p:nvPicPr>
          <p:cNvPr id="5" name="Picture 4" descr="HowieBryanMikePmag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3393" y="4521656"/>
            <a:ext cx="2830438" cy="167974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832697" y="1589471"/>
            <a:ext cx="1361873" cy="58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533089" y="2422187"/>
            <a:ext cx="3252448" cy="1750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387174" y="4124529"/>
            <a:ext cx="807396" cy="972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054485" y="5739319"/>
            <a:ext cx="3018908" cy="1556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85AC0892-3E28-43EF-8A6A-1FB5DDC08E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6588" y="6515100"/>
            <a:ext cx="1076325" cy="241300"/>
          </a:xfrm>
        </p:spPr>
        <p:txBody>
          <a:bodyPr/>
          <a:lstStyle/>
          <a:p>
            <a:r>
              <a:rPr lang="en-US" altLang="en-US" dirty="0"/>
              <a:t>2/20/2018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517B02C-8D4B-481B-BFB2-CF5233EC2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b="1"/>
              <a:t>Paul C. Czarapata | Accelerator Division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8270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651B27-42A6-4AB0-91E4-70A58BE6FB04}"/>
              </a:ext>
            </a:extLst>
          </p:cNvPr>
          <p:cNvSpPr/>
          <p:nvPr/>
        </p:nvSpPr>
        <p:spPr>
          <a:xfrm>
            <a:off x="4464051" y="1571908"/>
            <a:ext cx="4638675" cy="3487839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99CE9-C56B-4E3B-A234-1E5B2988736A}"/>
              </a:ext>
            </a:extLst>
          </p:cNvPr>
          <p:cNvSpPr/>
          <p:nvPr/>
        </p:nvSpPr>
        <p:spPr>
          <a:xfrm>
            <a:off x="4191001" y="5530851"/>
            <a:ext cx="387350" cy="241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1" y="934642"/>
            <a:ext cx="8769349" cy="4822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solidFill>
                  <a:srgbClr val="000000"/>
                </a:solidFill>
                <a:latin typeface="+mj-lt"/>
                <a:ea typeface="Geneva" pitchFamily="121" charset="-128"/>
              </a:rPr>
              <a:t>Multiwire SEM Profile Monitors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54C2065-B464-43C4-87E6-3150BBF244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811" y="2885937"/>
            <a:ext cx="4340864" cy="288621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6002EF-F2B1-41D8-B72D-4F56FB431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5E1D8E-698F-4675-87DB-475D70D08CB9}"/>
              </a:ext>
            </a:extLst>
          </p:cNvPr>
          <p:cNvSpPr/>
          <p:nvPr/>
        </p:nvSpPr>
        <p:spPr>
          <a:xfrm>
            <a:off x="152400" y="1571908"/>
            <a:ext cx="421004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US" altLang="en-US" sz="1800" dirty="0">
                <a:solidFill>
                  <a:srgbClr val="000000"/>
                </a:solidFill>
                <a:latin typeface="+mj-lt"/>
                <a:ea typeface="Geneva" pitchFamily="121" charset="-128"/>
              </a:rPr>
              <a:t>UT/Austin Multiwire Rebuild</a:t>
            </a:r>
          </a:p>
          <a:p>
            <a:pPr marL="128588" indent="-128588" defTabSz="342900">
              <a:buFontTx/>
              <a:buChar char="-"/>
            </a:pPr>
            <a:r>
              <a:rPr lang="en-US" sz="1200" dirty="0">
                <a:solidFill>
                  <a:srgbClr val="000000"/>
                </a:solidFill>
                <a:latin typeface="+mj-lt"/>
                <a:ea typeface="Geneva" pitchFamily="121" charset="-128"/>
              </a:rPr>
              <a:t>Retired multiwire detectors outfitted with new ceramic </a:t>
            </a:r>
            <a:r>
              <a:rPr lang="en-US" sz="1200" dirty="0" err="1">
                <a:solidFill>
                  <a:srgbClr val="000000"/>
                </a:solidFill>
                <a:latin typeface="+mj-lt"/>
                <a:ea typeface="Geneva" pitchFamily="121" charset="-128"/>
              </a:rPr>
              <a:t>wireplanes</a:t>
            </a:r>
            <a:r>
              <a:rPr lang="en-US" sz="1200" dirty="0">
                <a:solidFill>
                  <a:srgbClr val="000000"/>
                </a:solidFill>
                <a:latin typeface="+mj-lt"/>
                <a:ea typeface="Geneva" pitchFamily="121" charset="-128"/>
              </a:rPr>
              <a:t>, motors and controls for use in Mu2e beamlines.</a:t>
            </a:r>
          </a:p>
          <a:p>
            <a:pPr marL="128588" indent="-128588" defTabSz="342900">
              <a:buFontTx/>
              <a:buChar char="-"/>
            </a:pPr>
            <a:r>
              <a:rPr lang="en-US" sz="1200" dirty="0">
                <a:solidFill>
                  <a:srgbClr val="000000"/>
                </a:solidFill>
                <a:latin typeface="+mj-lt"/>
                <a:ea typeface="Geneva" pitchFamily="121" charset="-128"/>
              </a:rPr>
              <a:t>At a small fraction of the cost of construction for new detectors saving more than $150K in detector costs.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86605B-9C94-4D07-9E5A-A2F18BF4A0F5}"/>
              </a:ext>
            </a:extLst>
          </p:cNvPr>
          <p:cNvSpPr txBox="1"/>
          <p:nvPr/>
        </p:nvSpPr>
        <p:spPr>
          <a:xfrm>
            <a:off x="8003446" y="1060310"/>
            <a:ext cx="118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Dan Schoo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6E6AFB-6814-469F-82A8-779D553D78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633" y="1680839"/>
            <a:ext cx="3603994" cy="29235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A64147-B9E6-46CB-8046-A9B0922B5BAC}"/>
              </a:ext>
            </a:extLst>
          </p:cNvPr>
          <p:cNvSpPr txBox="1"/>
          <p:nvPr/>
        </p:nvSpPr>
        <p:spPr>
          <a:xfrm>
            <a:off x="4464051" y="4574998"/>
            <a:ext cx="46386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1500" dirty="0">
                <a:solidFill>
                  <a:schemeClr val="bg1"/>
                </a:solidFill>
                <a:latin typeface="+mj-lt"/>
                <a:ea typeface="Geneva" pitchFamily="121" charset="-128"/>
              </a:rPr>
              <a:t>New Design Crawling Wire for PIP2-IT</a:t>
            </a:r>
          </a:p>
          <a:p>
            <a:pPr algn="ctr" defTabSz="342900"/>
            <a:r>
              <a:rPr lang="en-US" sz="1200" dirty="0">
                <a:solidFill>
                  <a:schemeClr val="bg1"/>
                </a:solidFill>
                <a:latin typeface="+mj-lt"/>
                <a:ea typeface="Geneva" pitchFamily="121" charset="-128"/>
              </a:rPr>
              <a:t>Ceramic </a:t>
            </a:r>
            <a:r>
              <a:rPr lang="en-US" sz="1200" dirty="0" err="1">
                <a:solidFill>
                  <a:schemeClr val="bg1"/>
                </a:solidFill>
                <a:latin typeface="+mj-lt"/>
                <a:ea typeface="Geneva" pitchFamily="121" charset="-128"/>
              </a:rPr>
              <a:t>wireplane</a:t>
            </a:r>
            <a:r>
              <a:rPr lang="en-US" sz="1200" dirty="0">
                <a:solidFill>
                  <a:schemeClr val="bg1"/>
                </a:solidFill>
                <a:latin typeface="+mj-lt"/>
                <a:ea typeface="Geneva" pitchFamily="121" charset="-128"/>
              </a:rPr>
              <a:t> frame design and assembly for crawling wire</a:t>
            </a:r>
            <a:endParaRPr lang="en-US" sz="1500" dirty="0">
              <a:solidFill>
                <a:schemeClr val="bg1"/>
              </a:solidFill>
              <a:latin typeface="+mj-lt"/>
              <a:ea typeface="Geneva" pitchFamily="121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8614CB-02E2-44E7-9F81-8AC632A792AD}"/>
              </a:ext>
            </a:extLst>
          </p:cNvPr>
          <p:cNvSpPr txBox="1"/>
          <p:nvPr/>
        </p:nvSpPr>
        <p:spPr>
          <a:xfrm>
            <a:off x="4505325" y="5341671"/>
            <a:ext cx="4638675" cy="6924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342900"/>
            <a:r>
              <a:rPr lang="en-US" sz="1800" dirty="0">
                <a:solidFill>
                  <a:srgbClr val="000000"/>
                </a:solidFill>
                <a:latin typeface="+mj-lt"/>
                <a:ea typeface="Geneva" pitchFamily="121" charset="-128"/>
              </a:rPr>
              <a:t>Additional Projects</a:t>
            </a:r>
          </a:p>
          <a:p>
            <a:pPr marL="214313" indent="-214313" defTabSz="342900">
              <a:buFontTx/>
              <a:buChar char="-"/>
            </a:pPr>
            <a:r>
              <a:rPr lang="en-US" sz="1050" dirty="0">
                <a:solidFill>
                  <a:srgbClr val="000000"/>
                </a:solidFill>
                <a:latin typeface="+mj-lt"/>
                <a:ea typeface="Geneva" pitchFamily="121" charset="-128"/>
              </a:rPr>
              <a:t>Ceramic </a:t>
            </a:r>
            <a:r>
              <a:rPr lang="en-US" sz="1050" dirty="0" err="1">
                <a:solidFill>
                  <a:srgbClr val="000000"/>
                </a:solidFill>
                <a:latin typeface="+mj-lt"/>
                <a:ea typeface="Geneva" pitchFamily="121" charset="-128"/>
              </a:rPr>
              <a:t>wireplanes</a:t>
            </a:r>
            <a:r>
              <a:rPr lang="en-US" sz="1050" dirty="0">
                <a:solidFill>
                  <a:srgbClr val="000000"/>
                </a:solidFill>
                <a:latin typeface="+mj-lt"/>
                <a:ea typeface="Geneva" pitchFamily="121" charset="-128"/>
              </a:rPr>
              <a:t> custom designed for JPARK in Japan.</a:t>
            </a:r>
          </a:p>
          <a:p>
            <a:pPr marL="214313" indent="-214313" defTabSz="342900">
              <a:buFontTx/>
              <a:buChar char="-"/>
            </a:pPr>
            <a:r>
              <a:rPr lang="en-US" sz="1050" dirty="0">
                <a:solidFill>
                  <a:srgbClr val="000000"/>
                </a:solidFill>
                <a:latin typeface="+mj-lt"/>
                <a:ea typeface="Geneva" pitchFamily="121" charset="-128"/>
              </a:rPr>
              <a:t>Custom designs for Finland laboratory.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7427321-388D-42A3-8496-38AC87DA7CE6}"/>
              </a:ext>
            </a:extLst>
          </p:cNvPr>
          <p:cNvCxnSpPr/>
          <p:nvPr/>
        </p:nvCxnSpPr>
        <p:spPr>
          <a:xfrm>
            <a:off x="4419600" y="1545530"/>
            <a:ext cx="0" cy="43891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B8DB4FF5-246A-466C-9E44-D979BBDB97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8412" y="6493254"/>
            <a:ext cx="1076325" cy="241300"/>
          </a:xfrm>
        </p:spPr>
        <p:txBody>
          <a:bodyPr/>
          <a:lstStyle/>
          <a:p>
            <a:r>
              <a:rPr lang="en-US" altLang="en-US"/>
              <a:t>2/20/2018</a:t>
            </a:r>
            <a:endParaRPr lang="en-US" alt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84BC6EBE-7803-4541-B10F-C4E136FBA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3047" y="6495687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it-IT" b="1" dirty="0"/>
              <a:t>Paul C. Czarapata | Accelerator Division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31635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771526" y="934642"/>
            <a:ext cx="7600949" cy="4822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2700" dirty="0">
                <a:solidFill>
                  <a:srgbClr val="000000"/>
                </a:solidFill>
                <a:latin typeface="Helvetica" panose="020B0604020202020204" pitchFamily="34" charset="0"/>
                <a:ea typeface="Geneva" pitchFamily="121" charset="-128"/>
              </a:rPr>
              <a:t>Booster Long 4 IPM Installation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0D574B3-4FFA-45B8-AD17-CCFFE5FB46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7562" y="1496336"/>
            <a:ext cx="2905124" cy="28114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557213" indent="-214313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857250" indent="-171450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200150" indent="-171450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1543050" indent="-171450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18859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2288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25717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29146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9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</a:t>
            </a:fld>
            <a:endParaRPr lang="en-US" altLang="en-US" sz="9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3931CD-8BFB-484B-A4CD-0E36FFB0B2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9157" y="1517758"/>
            <a:ext cx="1268776" cy="20805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210544-31D1-4EFB-8DC1-71BED73EFF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9340" y="1523737"/>
            <a:ext cx="1209638" cy="20805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8903C57-54BA-405C-9E11-8E39ED16A187}"/>
              </a:ext>
            </a:extLst>
          </p:cNvPr>
          <p:cNvSpPr txBox="1"/>
          <p:nvPr/>
        </p:nvSpPr>
        <p:spPr>
          <a:xfrm>
            <a:off x="6515391" y="3626422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</a:rPr>
              <a:t>Beam profile, sigma, and position</a:t>
            </a:r>
          </a:p>
          <a:p>
            <a:r>
              <a:rPr lang="en-US" sz="900" dirty="0">
                <a:solidFill>
                  <a:srgbClr val="000000"/>
                </a:solidFill>
              </a:rPr>
              <a:t>measurement with 24 kV clearing field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FE601C-1BF9-4037-BE0C-C8339486E9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9644" y="1524223"/>
            <a:ext cx="982961" cy="208057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4DA573F-EB21-44F7-B10B-CC827AACE706}"/>
              </a:ext>
            </a:extLst>
          </p:cNvPr>
          <p:cNvSpPr txBox="1"/>
          <p:nvPr/>
        </p:nvSpPr>
        <p:spPr>
          <a:xfrm>
            <a:off x="779594" y="4030782"/>
            <a:ext cx="2228495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bg1"/>
                </a:solidFill>
              </a:rPr>
              <a:t>Installation of vertical and horizontal IPMs at Long 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8ACF66-9608-4C3B-BBE9-E950EFA0C669}"/>
              </a:ext>
            </a:extLst>
          </p:cNvPr>
          <p:cNvSpPr txBox="1"/>
          <p:nvPr/>
        </p:nvSpPr>
        <p:spPr>
          <a:xfrm>
            <a:off x="201598" y="4307810"/>
            <a:ext cx="3827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-30 kV electrostatic IPMs have been installed and commissioned in the Booster</a:t>
            </a:r>
          </a:p>
          <a:p>
            <a:r>
              <a:rPr lang="en-US" sz="1200" dirty="0">
                <a:solidFill>
                  <a:srgbClr val="000000"/>
                </a:solidFill>
              </a:rPr>
              <a:t>-40 channels per plane</a:t>
            </a:r>
          </a:p>
          <a:p>
            <a:r>
              <a:rPr lang="en-US" sz="1200" dirty="0">
                <a:solidFill>
                  <a:srgbClr val="000000"/>
                </a:solidFill>
              </a:rPr>
              <a:t>-Increased accuracy of measurement at higher beam energy compared to 8 kV IPM, due to noticeable effect of space charge with lower clearing field voltage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680A5AA-BB0D-4948-BD5C-25DD2F2C625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2120" y="1524223"/>
            <a:ext cx="967222" cy="20666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62EA11B-A606-4328-AD3E-FD5A641BAAC2}"/>
              </a:ext>
            </a:extLst>
          </p:cNvPr>
          <p:cNvSpPr txBox="1"/>
          <p:nvPr/>
        </p:nvSpPr>
        <p:spPr>
          <a:xfrm>
            <a:off x="4029075" y="3616523"/>
            <a:ext cx="1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</a:rPr>
              <a:t>Beam profile, sigma, and position</a:t>
            </a:r>
          </a:p>
          <a:p>
            <a:r>
              <a:rPr lang="en-US" sz="900" dirty="0">
                <a:solidFill>
                  <a:srgbClr val="000000"/>
                </a:solidFill>
              </a:rPr>
              <a:t>measurement with 8 kV clearing field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F7EE1F-E49C-4CE8-B63B-6EE41C391F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1525" y="4098737"/>
            <a:ext cx="2396051" cy="14401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2264C8-DB42-46A9-8310-C7B0C4DA13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5776" y="4089902"/>
            <a:ext cx="2396051" cy="1440180"/>
          </a:xfrm>
          <a:prstGeom prst="rect">
            <a:avLst/>
          </a:prstGeom>
        </p:spPr>
      </p:pic>
      <p:sp>
        <p:nvSpPr>
          <p:cNvPr id="31" name="Arrow: Right 30">
            <a:extLst>
              <a:ext uri="{FF2B5EF4-FFF2-40B4-BE49-F238E27FC236}">
                <a16:creationId xmlns:a16="http://schemas.microsoft.com/office/drawing/2014/main" id="{F3130C2E-496F-4263-BFFF-5891D6ED459E}"/>
              </a:ext>
            </a:extLst>
          </p:cNvPr>
          <p:cNvSpPr/>
          <p:nvPr/>
        </p:nvSpPr>
        <p:spPr>
          <a:xfrm>
            <a:off x="6091296" y="2369177"/>
            <a:ext cx="251997" cy="355070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7D320C10-B817-4F5E-9FEE-548DC03CE8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7562" y="6496261"/>
            <a:ext cx="1076325" cy="241300"/>
          </a:xfrm>
        </p:spPr>
        <p:txBody>
          <a:bodyPr/>
          <a:lstStyle/>
          <a:p>
            <a:r>
              <a:rPr lang="en-US" altLang="en-US" dirty="0"/>
              <a:t>2/20/2018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6A414217-3347-4678-8C8D-C47C0958D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b="1"/>
              <a:t>Paul C. Czarapata | Accelerator Division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338320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814C8A-4463-42C1-AAA0-56E3E049C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27581"/>
            <a:ext cx="7975854" cy="732953"/>
          </a:xfrm>
        </p:spPr>
        <p:txBody>
          <a:bodyPr>
            <a:noAutofit/>
          </a:bodyPr>
          <a:lstStyle/>
          <a:p>
            <a:r>
              <a:rPr lang="en-US" sz="1800" u="sng" dirty="0">
                <a:latin typeface="Arial" panose="020B0604020202020204" pitchFamily="34" charset="0"/>
                <a:cs typeface="Arial" panose="020B0604020202020204" pitchFamily="34" charset="0"/>
              </a:rPr>
              <a:t>Allison-Style Emittance Scanner for PIP2IT MEBT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Blend of Instrumentation, Mechanical Engineering and PIP-II Departments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6D9B9E6-B503-4160-B314-094D7B39FDD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2306079"/>
            <a:ext cx="3886200" cy="3390429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FB53EFE-BE85-44AE-A9B5-4A6906F36C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2702" y="1797248"/>
            <a:ext cx="2447627" cy="3263504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3B00E4-3940-4878-94B5-3A0BE6E06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1D798-821D-4087-8215-75A86E54E9FD}" type="slidenum">
              <a:rPr lang="en-US" smtClean="0"/>
              <a:t>8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6EEDF6-4610-4EB8-949D-CF6C7361A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8027" y="2282942"/>
            <a:ext cx="1513478" cy="34921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F4DCD8-FA51-4810-9B44-4DB66DC21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149" y="4156336"/>
            <a:ext cx="1836743" cy="15969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4C6365-B738-44F7-8A94-A76688141ABA}"/>
              </a:ext>
            </a:extLst>
          </p:cNvPr>
          <p:cNvSpPr txBox="1"/>
          <p:nvPr/>
        </p:nvSpPr>
        <p:spPr>
          <a:xfrm>
            <a:off x="6319680" y="1882304"/>
            <a:ext cx="1400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Installed in PIP2IT beamline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2521AE-90A3-4C14-B1B9-332871EEEF4A}"/>
              </a:ext>
            </a:extLst>
          </p:cNvPr>
          <p:cNvSpPr txBox="1"/>
          <p:nvPr/>
        </p:nvSpPr>
        <p:spPr>
          <a:xfrm>
            <a:off x="6449993" y="2816995"/>
            <a:ext cx="23847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Software display for emittance scanner – First data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5F4082-3B54-4727-A54B-35549BB63845}"/>
              </a:ext>
            </a:extLst>
          </p:cNvPr>
          <p:cNvSpPr txBox="1"/>
          <p:nvPr/>
        </p:nvSpPr>
        <p:spPr>
          <a:xfrm>
            <a:off x="319253" y="3886264"/>
            <a:ext cx="148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Scanner Head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276868-BE1D-48CB-882F-1CF55E222F23}"/>
              </a:ext>
            </a:extLst>
          </p:cNvPr>
          <p:cNvSpPr txBox="1"/>
          <p:nvPr/>
        </p:nvSpPr>
        <p:spPr>
          <a:xfrm>
            <a:off x="2407824" y="2517121"/>
            <a:ext cx="124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Scanner with motion drive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5007FCD-7676-4604-A285-DC8B09985F5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532" y="2595851"/>
            <a:ext cx="1998367" cy="12197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C68F0AD-9960-41ED-B443-A093FF2D14E8}"/>
              </a:ext>
            </a:extLst>
          </p:cNvPr>
          <p:cNvSpPr txBox="1"/>
          <p:nvPr/>
        </p:nvSpPr>
        <p:spPr>
          <a:xfrm>
            <a:off x="261472" y="2248766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CAD Design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137DCAD-60D6-4E5B-B47C-2EC10562F71E}"/>
              </a:ext>
            </a:extLst>
          </p:cNvPr>
          <p:cNvCxnSpPr>
            <a:cxnSpLocks/>
          </p:cNvCxnSpPr>
          <p:nvPr/>
        </p:nvCxnSpPr>
        <p:spPr>
          <a:xfrm>
            <a:off x="1796374" y="3815584"/>
            <a:ext cx="4054" cy="12451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70CD97B-F2A0-423E-9E58-CCB12CA6504E}"/>
              </a:ext>
            </a:extLst>
          </p:cNvPr>
          <p:cNvCxnSpPr>
            <a:cxnSpLocks/>
          </p:cNvCxnSpPr>
          <p:nvPr/>
        </p:nvCxnSpPr>
        <p:spPr>
          <a:xfrm>
            <a:off x="2264899" y="5326441"/>
            <a:ext cx="13855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6D1244E-9C5A-4195-A635-D19955BCA1F5}"/>
              </a:ext>
            </a:extLst>
          </p:cNvPr>
          <p:cNvCxnSpPr>
            <a:cxnSpLocks/>
          </p:cNvCxnSpPr>
          <p:nvPr/>
        </p:nvCxnSpPr>
        <p:spPr>
          <a:xfrm flipV="1">
            <a:off x="3650424" y="3518300"/>
            <a:ext cx="683833" cy="12303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C305153-9B43-4FED-9EBB-378AB2287D0B}"/>
              </a:ext>
            </a:extLst>
          </p:cNvPr>
          <p:cNvCxnSpPr>
            <a:cxnSpLocks/>
          </p:cNvCxnSpPr>
          <p:nvPr/>
        </p:nvCxnSpPr>
        <p:spPr>
          <a:xfrm>
            <a:off x="5725881" y="2855998"/>
            <a:ext cx="724112" cy="35598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782F914-ADF3-4464-88D9-FF44B41C89ED}"/>
              </a:ext>
            </a:extLst>
          </p:cNvPr>
          <p:cNvSpPr txBox="1"/>
          <p:nvPr/>
        </p:nvSpPr>
        <p:spPr>
          <a:xfrm>
            <a:off x="216660" y="1765165"/>
            <a:ext cx="2245639" cy="55399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accent6">
                    <a:lumMod val="75000"/>
                  </a:schemeClr>
                </a:solidFill>
              </a:rPr>
              <a:t>Emittance measurements of 2.1 MeV H- beam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8D36E0-9E83-46DF-B58D-8428EF2D7EDB}"/>
              </a:ext>
            </a:extLst>
          </p:cNvPr>
          <p:cNvSpPr txBox="1"/>
          <p:nvPr/>
        </p:nvSpPr>
        <p:spPr>
          <a:xfrm>
            <a:off x="7758756" y="5686434"/>
            <a:ext cx="1324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Vic Scarpine</a:t>
            </a:r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8BB28BCD-6D87-4AE3-81EC-600EBF9595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5911" y="6497481"/>
            <a:ext cx="675368" cy="241300"/>
          </a:xfrm>
        </p:spPr>
        <p:txBody>
          <a:bodyPr/>
          <a:lstStyle/>
          <a:p>
            <a:r>
              <a:rPr lang="en-US" dirty="0"/>
              <a:t>2/20/2018</a:t>
            </a:r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B229E1D1-CF59-4E9E-8E4E-694582833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r>
              <a:rPr lang="it-IT"/>
              <a:t>Paul C. Czarapata | Accelerator Division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709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7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9F0298EB-2529-4585-A75D-39C57FEF7B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7" y="875895"/>
            <a:ext cx="5113209" cy="2748899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FDF51-89A4-435E-8ADE-EDEF507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037425-BEDA-43A7-A543-28C60C578B1E}"/>
              </a:ext>
            </a:extLst>
          </p:cNvPr>
          <p:cNvSpPr/>
          <p:nvPr/>
        </p:nvSpPr>
        <p:spPr>
          <a:xfrm>
            <a:off x="472784" y="955705"/>
            <a:ext cx="4572000" cy="276999"/>
          </a:xfrm>
          <a:prstGeom prst="rect">
            <a:avLst/>
          </a:prstGeom>
          <a:solidFill>
            <a:schemeClr val="accent6"/>
          </a:solidFill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DCCT Test setup to implement Digital Feedback DCCT in RR</a:t>
            </a:r>
          </a:p>
        </p:txBody>
      </p:sp>
      <p:pic>
        <p:nvPicPr>
          <p:cNvPr id="9" name="Content Placeholder 18">
            <a:extLst>
              <a:ext uri="{FF2B5EF4-FFF2-40B4-BE49-F238E27FC236}">
                <a16:creationId xmlns:a16="http://schemas.microsoft.com/office/drawing/2014/main" id="{8A649BB0-C10F-44FB-A47E-71B3DC8153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6461" y="894411"/>
            <a:ext cx="3650602" cy="273010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87C8A66-4FBB-4EA4-B4D5-EA274204E77A}"/>
              </a:ext>
            </a:extLst>
          </p:cNvPr>
          <p:cNvSpPr/>
          <p:nvPr/>
        </p:nvSpPr>
        <p:spPr>
          <a:xfrm>
            <a:off x="5374433" y="3393685"/>
            <a:ext cx="355263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HOM Coupler Measurements at FAST resolved 1.71 GHz Mode</a:t>
            </a:r>
          </a:p>
        </p:txBody>
      </p:sp>
      <p:pic>
        <p:nvPicPr>
          <p:cNvPr id="11" name="Content Placeholder 2" descr="A circuit board&#10;&#10;Description generated with very high confidence">
            <a:extLst>
              <a:ext uri="{FF2B5EF4-FFF2-40B4-BE49-F238E27FC236}">
                <a16:creationId xmlns:a16="http://schemas.microsoft.com/office/drawing/2014/main" id="{944B2985-ACB2-4B21-8516-9F967EFADE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0650" y="3698422"/>
            <a:ext cx="3069771" cy="230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66267F3-0630-49CA-8E50-8E8B8D18E3C4}"/>
              </a:ext>
            </a:extLst>
          </p:cNvPr>
          <p:cNvSpPr/>
          <p:nvPr/>
        </p:nvSpPr>
        <p:spPr>
          <a:xfrm>
            <a:off x="120650" y="3730923"/>
            <a:ext cx="3069771" cy="253916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New Booster BPM timing and digitizers installed</a:t>
            </a:r>
          </a:p>
        </p:txBody>
      </p:sp>
      <p:pic>
        <p:nvPicPr>
          <p:cNvPr id="13" name="Content Placeholder 9" descr="A circuit board&#10;&#10;Description generated with very high confidence">
            <a:extLst>
              <a:ext uri="{FF2B5EF4-FFF2-40B4-BE49-F238E27FC236}">
                <a16:creationId xmlns:a16="http://schemas.microsoft.com/office/drawing/2014/main" id="{53755CAC-9099-4C1A-AF6D-6A6991BAB4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5960" y="3698422"/>
            <a:ext cx="3069771" cy="230232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17902B8-98EA-4B48-8E01-0E596E44C125}"/>
              </a:ext>
            </a:extLst>
          </p:cNvPr>
          <p:cNvSpPr/>
          <p:nvPr/>
        </p:nvSpPr>
        <p:spPr>
          <a:xfrm>
            <a:off x="3488932" y="5647551"/>
            <a:ext cx="2279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RF Interlocks at LCLS-II</a:t>
            </a:r>
          </a:p>
        </p:txBody>
      </p:sp>
      <p:pic>
        <p:nvPicPr>
          <p:cNvPr id="15" name="Content Placeholder 7" descr="A picture containing indoor, table&#10;&#10;Description generated with very high confidence">
            <a:extLst>
              <a:ext uri="{FF2B5EF4-FFF2-40B4-BE49-F238E27FC236}">
                <a16:creationId xmlns:a16="http://schemas.microsoft.com/office/drawing/2014/main" id="{1B21CBAC-534A-4B43-A152-727C03E541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2"/>
          <a:stretch/>
        </p:blipFill>
        <p:spPr>
          <a:xfrm>
            <a:off x="6496239" y="3698422"/>
            <a:ext cx="2268164" cy="229800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DC91E8D-430D-4662-BACC-F70B4B324A9A}"/>
              </a:ext>
            </a:extLst>
          </p:cNvPr>
          <p:cNvSpPr/>
          <p:nvPr/>
        </p:nvSpPr>
        <p:spPr>
          <a:xfrm>
            <a:off x="6555380" y="5723751"/>
            <a:ext cx="210405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rgbClr val="000000"/>
                </a:solidFill>
              </a:rPr>
              <a:t>Beam Pickup for FAST Beam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B8C92E-084F-4BF5-AD69-1661C84B8BC7}"/>
              </a:ext>
            </a:extLst>
          </p:cNvPr>
          <p:cNvSpPr txBox="1"/>
          <p:nvPr/>
        </p:nvSpPr>
        <p:spPr>
          <a:xfrm>
            <a:off x="7607406" y="525078"/>
            <a:ext cx="12981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Peter Prieto</a:t>
            </a:r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5FA49404-91DA-4CD0-85DD-949E4AEED8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6588" y="6505786"/>
            <a:ext cx="1076325" cy="241300"/>
          </a:xfrm>
        </p:spPr>
        <p:txBody>
          <a:bodyPr/>
          <a:lstStyle/>
          <a:p>
            <a:r>
              <a:rPr lang="en-US" altLang="en-US" dirty="0"/>
              <a:t>2/20/2018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2D8E2530-EFAB-4E76-8457-D34A824B6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b="1"/>
              <a:t>Paul C. Czarapata | Accelerator Division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591104186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D-Engineers Week 2018.potx" id="{AFFC938A-EDEB-4E43-B540-AACDD789923B}" vid="{EBCE90E2-A51A-4039-89B8-86998F8543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348</TotalTime>
  <Words>1956</Words>
  <Application>Microsoft Office PowerPoint</Application>
  <PresentationFormat>On-screen Show (4:3)</PresentationFormat>
  <Paragraphs>609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ＭＳ Ｐゴシック</vt:lpstr>
      <vt:lpstr>Arial</vt:lpstr>
      <vt:lpstr>Calibri</vt:lpstr>
      <vt:lpstr>Geneva</vt:lpstr>
      <vt:lpstr>Helvetica</vt:lpstr>
      <vt:lpstr>Symbol</vt:lpstr>
      <vt:lpstr>Fermilab_PPT_090815</vt:lpstr>
      <vt:lpstr>PowerPoint Presentation</vt:lpstr>
      <vt:lpstr>Organization</vt:lpstr>
      <vt:lpstr>Engineering and Technical in AD = 206</vt:lpstr>
      <vt:lpstr>AD/EE Support – Power Supplies from DC to ns, W to MW </vt:lpstr>
      <vt:lpstr>AD/EE Support – Power Supplies from DC to ns, kW to MW </vt:lpstr>
      <vt:lpstr>Multiwire SEM Profile Monitors</vt:lpstr>
      <vt:lpstr>Booster Long 4 IPM Installation</vt:lpstr>
      <vt:lpstr>Allison-Style Emittance Scanner for PIP2IT MEBT – Blend of Instrumentation, Mechanical Engineering and PIP-II Departments</vt:lpstr>
      <vt:lpstr>PowerPoint Presentation</vt:lpstr>
      <vt:lpstr>Highlights – Accelerator Complex Mech Support.</vt:lpstr>
      <vt:lpstr>Highlights – Test Facilities (cont’d)</vt:lpstr>
      <vt:lpstr>Highlight – Test Facilities (cont’d)</vt:lpstr>
      <vt:lpstr>Highlights – LBNF (cont’d)</vt:lpstr>
      <vt:lpstr>Highlights – LBNF (cont’d)</vt:lpstr>
      <vt:lpstr>RF Department</vt:lpstr>
      <vt:lpstr>RF Department</vt:lpstr>
      <vt:lpstr>RF Department</vt:lpstr>
      <vt:lpstr>RF Department - LLRF</vt:lpstr>
      <vt:lpstr>Pre-Target Window - Design Status</vt:lpstr>
      <vt:lpstr>Pre-Target Window – Fabrication Plans</vt:lpstr>
      <vt:lpstr>Target Baffle - Design Status</vt:lpstr>
      <vt:lpstr>Horn 1 - Design Status</vt:lpstr>
      <vt:lpstr>Target Chase Shielding - Design</vt:lpstr>
      <vt:lpstr>Decay Pipe Windows - Design</vt:lpstr>
      <vt:lpstr>Difficulties faced</vt:lpstr>
      <vt:lpstr>PowerPoint Presentation</vt:lpstr>
      <vt:lpstr>PowerPoint Presentation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Brenda</dc:creator>
  <cp:lastModifiedBy>Paul C. Czarapata x3106 01875N</cp:lastModifiedBy>
  <cp:revision>15</cp:revision>
  <cp:lastPrinted>2014-01-20T19:40:21Z</cp:lastPrinted>
  <dcterms:created xsi:type="dcterms:W3CDTF">2018-02-18T19:30:47Z</dcterms:created>
  <dcterms:modified xsi:type="dcterms:W3CDTF">2018-02-19T19:03:33Z</dcterms:modified>
</cp:coreProperties>
</file>