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33"/>
  </p:notesMasterIdLst>
  <p:handoutMasterIdLst>
    <p:handoutMasterId r:id="rId34"/>
  </p:handoutMasterIdLst>
  <p:sldIdLst>
    <p:sldId id="294" r:id="rId2"/>
    <p:sldId id="275" r:id="rId3"/>
    <p:sldId id="316" r:id="rId4"/>
    <p:sldId id="304" r:id="rId5"/>
    <p:sldId id="305" r:id="rId6"/>
    <p:sldId id="295" r:id="rId7"/>
    <p:sldId id="296" r:id="rId8"/>
    <p:sldId id="297" r:id="rId9"/>
    <p:sldId id="298" r:id="rId10"/>
    <p:sldId id="299" r:id="rId11"/>
    <p:sldId id="300" r:id="rId12"/>
    <p:sldId id="301" r:id="rId13"/>
    <p:sldId id="306" r:id="rId14"/>
    <p:sldId id="302" r:id="rId15"/>
    <p:sldId id="303" r:id="rId16"/>
    <p:sldId id="317" r:id="rId17"/>
    <p:sldId id="307" r:id="rId18"/>
    <p:sldId id="308" r:id="rId19"/>
    <p:sldId id="309" r:id="rId20"/>
    <p:sldId id="310" r:id="rId21"/>
    <p:sldId id="312" r:id="rId22"/>
    <p:sldId id="324" r:id="rId23"/>
    <p:sldId id="313" r:id="rId24"/>
    <p:sldId id="314" r:id="rId25"/>
    <p:sldId id="315" r:id="rId26"/>
    <p:sldId id="318" r:id="rId27"/>
    <p:sldId id="319" r:id="rId28"/>
    <p:sldId id="320" r:id="rId29"/>
    <p:sldId id="321" r:id="rId30"/>
    <p:sldId id="323" r:id="rId31"/>
    <p:sldId id="322" r:id="rId32"/>
  </p:sldIdLst>
  <p:sldSz cx="9144000" cy="6858000" type="screen4x3"/>
  <p:notesSz cx="6950075" cy="9236075"/>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50504E"/>
    <a:srgbClr val="4E4E4E"/>
    <a:srgbClr val="404040"/>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54" autoAdjust="0"/>
    <p:restoredTop sz="94660"/>
  </p:normalViewPr>
  <p:slideViewPr>
    <p:cSldViewPr snapToGrid="0" snapToObjects="1" showGuides="1">
      <p:cViewPr varScale="1">
        <p:scale>
          <a:sx n="114" d="100"/>
          <a:sy n="114" d="100"/>
        </p:scale>
        <p:origin x="1392" y="10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wrap="square" lIns="92492" tIns="46246" rIns="92492" bIns="46246"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2/16/2018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wrap="square" lIns="92492" tIns="46246" rIns="92492" bIns="46246"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2/16/2018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02/20/18</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FESS Engineering Departments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02/20/18</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FESS Engineering Departments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02/20/18</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FESS Engineering Departments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02/20/18</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FESS Engineering Departments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02/20/18</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FESS Engineering Departments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02/20/18</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FESS Engineering Departments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02/20/18</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FESS Engineering Departments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hyperlink" Target="http://fess-ogfp.fnal.gov:8095/FDRF/faces/searchDp18Forms.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cid:image001.jpg@01D3A661.4A401AB0"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Russ Alber, FESS Engineering and Al Schmitt, FESS Facility Management</a:t>
            </a:r>
          </a:p>
          <a:p>
            <a:r>
              <a:rPr lang="en-US" dirty="0"/>
              <a:t>4TH Annual All Engineers Retreat</a:t>
            </a:r>
          </a:p>
          <a:p>
            <a:r>
              <a:rPr lang="en-US" dirty="0"/>
              <a:t>February 20, 2018</a:t>
            </a:r>
          </a:p>
          <a:p>
            <a:endParaRPr lang="en-US" dirty="0"/>
          </a:p>
        </p:txBody>
      </p:sp>
      <p:sp>
        <p:nvSpPr>
          <p:cNvPr id="3" name="Text Placeholder 2"/>
          <p:cNvSpPr>
            <a:spLocks noGrp="1"/>
          </p:cNvSpPr>
          <p:nvPr>
            <p:ph type="body" sz="quarter" idx="11"/>
          </p:nvPr>
        </p:nvSpPr>
        <p:spPr/>
        <p:txBody>
          <a:bodyPr>
            <a:noAutofit/>
          </a:bodyPr>
          <a:lstStyle/>
          <a:p>
            <a:r>
              <a:rPr lang="en-US" dirty="0"/>
              <a:t>FESS Engineering Departments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695652"/>
            <a:ext cx="8672513" cy="415816"/>
          </a:xfrm>
        </p:spPr>
        <p:txBody>
          <a:bodyPr/>
          <a:lstStyle/>
          <a:p>
            <a:pPr marL="0" indent="0">
              <a:buNone/>
            </a:pPr>
            <a:r>
              <a:rPr lang="en-US" dirty="0"/>
              <a:t>Muon Campus Construction</a:t>
            </a:r>
            <a:endParaRPr lang="en-US" dirty="0">
              <a:solidFill>
                <a:srgbClr val="50504E"/>
              </a:solidFill>
            </a:endParaRPr>
          </a:p>
          <a:p>
            <a:pPr marL="0" indent="0">
              <a:buNone/>
            </a:pPr>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FESS Engineering – 2010’s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9" name="Picture 8">
            <a:extLst>
              <a:ext uri="{FF2B5EF4-FFF2-40B4-BE49-F238E27FC236}">
                <a16:creationId xmlns:a16="http://schemas.microsoft.com/office/drawing/2014/main" id="{B5EAF2AB-463D-4451-A906-063E485065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286" y="3991201"/>
            <a:ext cx="3382421" cy="2208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1973BE79-141F-4F74-99EA-1F98A0851B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5896" y="251752"/>
            <a:ext cx="4149643" cy="311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04AF396C-1B65-4FDE-8F58-8131D7ABC7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7206" y="3037773"/>
            <a:ext cx="5598334" cy="3149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583D136F-9EE8-4BF6-A2D4-843CD910A6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898" y="1127490"/>
            <a:ext cx="4777804" cy="3375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607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722627"/>
            <a:ext cx="8672513" cy="415816"/>
          </a:xfrm>
        </p:spPr>
        <p:txBody>
          <a:bodyPr/>
          <a:lstStyle/>
          <a:p>
            <a:pPr marL="0" indent="0">
              <a:buNone/>
            </a:pPr>
            <a:r>
              <a:rPr lang="en-US" dirty="0"/>
              <a:t>Utilities Upgrade Project</a:t>
            </a:r>
            <a:endParaRPr lang="en-US" dirty="0">
              <a:solidFill>
                <a:srgbClr val="50504E"/>
              </a:solidFill>
            </a:endParaRPr>
          </a:p>
          <a:p>
            <a:pPr marL="0" indent="0">
              <a:buNone/>
            </a:pPr>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FESS Engineering – 2010’s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9" name="Picture 8">
            <a:extLst>
              <a:ext uri="{FF2B5EF4-FFF2-40B4-BE49-F238E27FC236}">
                <a16:creationId xmlns:a16="http://schemas.microsoft.com/office/drawing/2014/main" id="{81AB7D2F-91A7-4FEA-A97B-1F9FAE4E8A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946" y="1264295"/>
            <a:ext cx="3029702" cy="2662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328562A1-8684-4EF0-ADBA-2F1A5BC658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9664" y="687818"/>
            <a:ext cx="4319752" cy="3239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Casey's Pond Pumphouse">
            <a:extLst>
              <a:ext uri="{FF2B5EF4-FFF2-40B4-BE49-F238E27FC236}">
                <a16:creationId xmlns:a16="http://schemas.microsoft.com/office/drawing/2014/main" id="{F1E3BC86-00A1-4E63-9C32-7556EB40386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60786" y="1264295"/>
            <a:ext cx="3564288" cy="2671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10">
            <a:extLst>
              <a:ext uri="{FF2B5EF4-FFF2-40B4-BE49-F238E27FC236}">
                <a16:creationId xmlns:a16="http://schemas.microsoft.com/office/drawing/2014/main" id="{B6C854CE-D8EF-423F-B151-57906D3026F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30870" y="3782337"/>
            <a:ext cx="3744096" cy="2437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E3E00954-4A63-4EC9-991F-ECF8D8187E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65938" y="3794911"/>
            <a:ext cx="3232654" cy="2424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719555D5-A72F-469D-B4C5-C170849AC5F3}"/>
              </a:ext>
            </a:extLst>
          </p:cNvPr>
          <p:cNvPicPr>
            <a:picLocks noChangeAspect="1"/>
          </p:cNvPicPr>
          <p:nvPr/>
        </p:nvPicPr>
        <p:blipFill>
          <a:blip r:embed="rId7"/>
          <a:stretch>
            <a:fillRect/>
          </a:stretch>
        </p:blipFill>
        <p:spPr>
          <a:xfrm>
            <a:off x="79545" y="3794911"/>
            <a:ext cx="3088485" cy="2424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984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C5D916-F947-46ED-8976-7F17F9264A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0881" y="3663258"/>
            <a:ext cx="5161874" cy="2576275"/>
          </a:xfrm>
          <a:prstGeom prst="rect">
            <a:avLst/>
          </a:prstGeom>
        </p:spPr>
      </p:pic>
      <p:sp>
        <p:nvSpPr>
          <p:cNvPr id="6" name="Content Placeholder 5"/>
          <p:cNvSpPr>
            <a:spLocks noGrp="1"/>
          </p:cNvSpPr>
          <p:nvPr>
            <p:ph idx="1"/>
          </p:nvPr>
        </p:nvSpPr>
        <p:spPr>
          <a:xfrm>
            <a:off x="228600" y="739405"/>
            <a:ext cx="8672513" cy="415816"/>
          </a:xfrm>
        </p:spPr>
        <p:txBody>
          <a:bodyPr/>
          <a:lstStyle/>
          <a:p>
            <a:pPr marL="0" indent="0">
              <a:buNone/>
            </a:pPr>
            <a:r>
              <a:rPr lang="en-US" dirty="0"/>
              <a:t>Integrated Engineering Research Center (IERC)</a:t>
            </a:r>
            <a:endParaRPr lang="en-US" dirty="0">
              <a:solidFill>
                <a:srgbClr val="50504E"/>
              </a:solidFill>
            </a:endParaRPr>
          </a:p>
          <a:p>
            <a:pPr marL="0" indent="0">
              <a:buNone/>
            </a:pPr>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FESS Engineering – Future</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10" name="Content Placeholder 5">
            <a:extLst>
              <a:ext uri="{FF2B5EF4-FFF2-40B4-BE49-F238E27FC236}">
                <a16:creationId xmlns:a16="http://schemas.microsoft.com/office/drawing/2014/main" id="{9794906C-AD16-49C3-B3C8-9ECFE6DF4C9C}"/>
              </a:ext>
            </a:extLst>
          </p:cNvPr>
          <p:cNvSpPr txBox="1">
            <a:spLocks/>
          </p:cNvSpPr>
          <p:nvPr/>
        </p:nvSpPr>
        <p:spPr>
          <a:xfrm>
            <a:off x="162966" y="1213944"/>
            <a:ext cx="8818068" cy="3159758"/>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000" dirty="0">
                <a:solidFill>
                  <a:schemeClr val="accent6"/>
                </a:solidFill>
              </a:rPr>
              <a:t>$86M TPC, CD-1 approved in April 2017 – starting Preliminary Design</a:t>
            </a:r>
          </a:p>
          <a:p>
            <a:r>
              <a:rPr lang="en-US" altLang="en-US" sz="2000" dirty="0">
                <a:solidFill>
                  <a:schemeClr val="accent6"/>
                </a:solidFill>
              </a:rPr>
              <a:t>State-of-the-art laboratory, high bay, clean room, and technical spaces</a:t>
            </a:r>
          </a:p>
          <a:p>
            <a:r>
              <a:rPr lang="en-US" sz="2000" dirty="0">
                <a:solidFill>
                  <a:schemeClr val="accent6"/>
                </a:solidFill>
              </a:rPr>
              <a:t>World-class modernized facilities and infrastructure for R&amp;D and construction of particle physics detectors </a:t>
            </a:r>
          </a:p>
          <a:p>
            <a:r>
              <a:rPr lang="en-US" altLang="en-US" sz="2000" dirty="0">
                <a:solidFill>
                  <a:schemeClr val="accent6"/>
                </a:solidFill>
              </a:rPr>
              <a:t>Integrates subset of Fermilab engineering resources scattered across the laboratory</a:t>
            </a:r>
          </a:p>
          <a:p>
            <a:r>
              <a:rPr lang="en-US" altLang="en-US" sz="2000" dirty="0">
                <a:solidFill>
                  <a:schemeClr val="accent6"/>
                </a:solidFill>
              </a:rPr>
              <a:t>18 Science Points of Contact (SPOCs) from across the lab helping to refine IERC science requirements</a:t>
            </a:r>
          </a:p>
        </p:txBody>
      </p:sp>
      <p:sp>
        <p:nvSpPr>
          <p:cNvPr id="12" name="TextBox 11">
            <a:extLst>
              <a:ext uri="{FF2B5EF4-FFF2-40B4-BE49-F238E27FC236}">
                <a16:creationId xmlns:a16="http://schemas.microsoft.com/office/drawing/2014/main" id="{826093F6-213C-4336-B128-96FA91594457}"/>
              </a:ext>
            </a:extLst>
          </p:cNvPr>
          <p:cNvSpPr txBox="1"/>
          <p:nvPr/>
        </p:nvSpPr>
        <p:spPr>
          <a:xfrm>
            <a:off x="5444678" y="4432653"/>
            <a:ext cx="2283993" cy="276999"/>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1200" b="1" dirty="0">
                <a:latin typeface="Arial" panose="020B0604020202020204" pitchFamily="34" charset="0"/>
                <a:cs typeface="Arial" panose="020B0604020202020204" pitchFamily="34" charset="0"/>
              </a:rPr>
              <a:t>IERC Conceptual Design</a:t>
            </a:r>
          </a:p>
        </p:txBody>
      </p:sp>
      <p:sp>
        <p:nvSpPr>
          <p:cNvPr id="15" name="TextBox 14">
            <a:extLst>
              <a:ext uri="{FF2B5EF4-FFF2-40B4-BE49-F238E27FC236}">
                <a16:creationId xmlns:a16="http://schemas.microsoft.com/office/drawing/2014/main" id="{59102DE9-07CD-4625-8956-6F5533C733F0}"/>
              </a:ext>
            </a:extLst>
          </p:cNvPr>
          <p:cNvSpPr txBox="1"/>
          <p:nvPr/>
        </p:nvSpPr>
        <p:spPr>
          <a:xfrm>
            <a:off x="162966" y="4062763"/>
            <a:ext cx="3737915" cy="2092881"/>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1800" b="1" u="sng" dirty="0">
                <a:latin typeface="Helvetica" panose="020B0604020202020204" pitchFamily="34" charset="0"/>
                <a:cs typeface="Helvetica" panose="020B0604020202020204" pitchFamily="34" charset="0"/>
              </a:rPr>
              <a:t>IERC Highlights:</a:t>
            </a:r>
          </a:p>
          <a:p>
            <a:pPr marL="214313" indent="-214313">
              <a:buFont typeface="Arial" panose="020B0604020202020204" pitchFamily="34" charset="0"/>
              <a:buChar char="•"/>
            </a:pPr>
            <a:r>
              <a:rPr lang="en-US" sz="1600" dirty="0">
                <a:latin typeface="Helvetica" panose="020B0604020202020204" pitchFamily="34" charset="0"/>
                <a:cs typeface="Helvetica" panose="020B0604020202020204" pitchFamily="34" charset="0"/>
              </a:rPr>
              <a:t>3-stories</a:t>
            </a:r>
          </a:p>
          <a:p>
            <a:pPr marL="214313" indent="-214313">
              <a:buFont typeface="Arial" panose="020B0604020202020204" pitchFamily="34" charset="0"/>
              <a:buChar char="•"/>
            </a:pPr>
            <a:r>
              <a:rPr lang="en-US" sz="1600" dirty="0">
                <a:latin typeface="Helvetica" panose="020B0604020202020204" pitchFamily="34" charset="0"/>
                <a:cs typeface="Helvetica" panose="020B0604020202020204" pitchFamily="34" charset="0"/>
              </a:rPr>
              <a:t>Direct physical connections to Wilson Hall</a:t>
            </a:r>
          </a:p>
          <a:p>
            <a:pPr marL="214313" indent="-214313">
              <a:buFont typeface="Arial" panose="020B0604020202020204" pitchFamily="34" charset="0"/>
              <a:buChar char="•"/>
            </a:pPr>
            <a:r>
              <a:rPr lang="en-US" altLang="en-US" sz="1600" dirty="0">
                <a:latin typeface="Helvetica" panose="020B0604020202020204" pitchFamily="34" charset="0"/>
                <a:cs typeface="Helvetica" panose="020B0604020202020204" pitchFamily="34" charset="0"/>
              </a:rPr>
              <a:t>Collaboration spaces to reestablish vital interconnects between international science community and Fermilab engineering</a:t>
            </a:r>
          </a:p>
        </p:txBody>
      </p:sp>
    </p:spTree>
    <p:extLst>
      <p:ext uri="{BB962C8B-B14F-4D97-AF65-F5344CB8AC3E}">
        <p14:creationId xmlns:p14="http://schemas.microsoft.com/office/powerpoint/2010/main" val="280646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756183"/>
            <a:ext cx="8672513" cy="415816"/>
          </a:xfrm>
        </p:spPr>
        <p:txBody>
          <a:bodyPr/>
          <a:lstStyle/>
          <a:p>
            <a:pPr marL="0" indent="0">
              <a:buNone/>
            </a:pPr>
            <a:r>
              <a:rPr lang="en-US" dirty="0"/>
              <a:t>IERC Connections to Fermilab Science Programs</a:t>
            </a:r>
            <a:endParaRPr lang="en-US" dirty="0">
              <a:solidFill>
                <a:srgbClr val="50504E"/>
              </a:solidFill>
            </a:endParaRPr>
          </a:p>
          <a:p>
            <a:pPr marL="0" indent="0">
              <a:buNone/>
            </a:pPr>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FESS Engineering – Future</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14" name="TextBox 13">
            <a:extLst>
              <a:ext uri="{FF2B5EF4-FFF2-40B4-BE49-F238E27FC236}">
                <a16:creationId xmlns:a16="http://schemas.microsoft.com/office/drawing/2014/main" id="{4A4FAD54-96B5-4192-B6A5-FC762DD6AA89}"/>
              </a:ext>
            </a:extLst>
          </p:cNvPr>
          <p:cNvSpPr txBox="1"/>
          <p:nvPr/>
        </p:nvSpPr>
        <p:spPr>
          <a:xfrm>
            <a:off x="160202" y="1091584"/>
            <a:ext cx="5183585" cy="1200329"/>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1600" b="1" dirty="0">
                <a:latin typeface="Arial" panose="020B0604020202020204" pitchFamily="34" charset="0"/>
                <a:cs typeface="Arial" panose="020B0604020202020204" pitchFamily="34" charset="0"/>
              </a:rPr>
              <a:t>LBNF/DUNE:</a:t>
            </a:r>
          </a:p>
          <a:p>
            <a:pPr marL="557213" lvl="1" indent="-214313">
              <a:buFont typeface="Arial" panose="020B0604020202020204" pitchFamily="34" charset="0"/>
              <a:buChar char="•"/>
            </a:pPr>
            <a:r>
              <a:rPr lang="en-US" sz="1400" dirty="0">
                <a:latin typeface="Arial" panose="020B0604020202020204" pitchFamily="34" charset="0"/>
                <a:cs typeface="Arial" panose="020B0604020202020204" pitchFamily="34" charset="0"/>
              </a:rPr>
              <a:t>Critical element to support Fermilab’s role as host laboratory</a:t>
            </a:r>
          </a:p>
          <a:p>
            <a:pPr marL="557213" lvl="1" indent="-214313">
              <a:buFont typeface="Arial" panose="020B0604020202020204" pitchFamily="34" charset="0"/>
              <a:buChar char="•"/>
            </a:pPr>
            <a:r>
              <a:rPr lang="en-US" sz="1400" dirty="0">
                <a:latin typeface="Arial" panose="020B0604020202020204" pitchFamily="34" charset="0"/>
                <a:cs typeface="Arial" panose="020B0604020202020204" pitchFamily="34" charset="0"/>
              </a:rPr>
              <a:t>Provides space for significantly increased collaboration required by LBNF/DUNE</a:t>
            </a:r>
          </a:p>
        </p:txBody>
      </p:sp>
      <p:pic>
        <p:nvPicPr>
          <p:cNvPr id="16" name="Picture 15">
            <a:extLst>
              <a:ext uri="{FF2B5EF4-FFF2-40B4-BE49-F238E27FC236}">
                <a16:creationId xmlns:a16="http://schemas.microsoft.com/office/drawing/2014/main" id="{87FAC5BD-2F4C-4F55-9D48-5F782EC398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321" y="2257485"/>
            <a:ext cx="3612076" cy="813923"/>
          </a:xfrm>
          <a:prstGeom prst="rect">
            <a:avLst/>
          </a:prstGeom>
        </p:spPr>
      </p:pic>
      <p:pic>
        <p:nvPicPr>
          <p:cNvPr id="17" name="Picture 16">
            <a:extLst>
              <a:ext uri="{FF2B5EF4-FFF2-40B4-BE49-F238E27FC236}">
                <a16:creationId xmlns:a16="http://schemas.microsoft.com/office/drawing/2014/main" id="{CD9A47EA-173E-46EA-B186-04DAC6AE3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9816" y="2410665"/>
            <a:ext cx="2021554" cy="1532446"/>
          </a:xfrm>
          <a:prstGeom prst="rect">
            <a:avLst/>
          </a:prstGeom>
        </p:spPr>
      </p:pic>
      <p:pic>
        <p:nvPicPr>
          <p:cNvPr id="18" name="Picture 17">
            <a:extLst>
              <a:ext uri="{FF2B5EF4-FFF2-40B4-BE49-F238E27FC236}">
                <a16:creationId xmlns:a16="http://schemas.microsoft.com/office/drawing/2014/main" id="{F6C96D6D-177C-4D01-9BB1-DCDD95D6CD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264" y="4407190"/>
            <a:ext cx="2219484" cy="1512495"/>
          </a:xfrm>
          <a:prstGeom prst="rect">
            <a:avLst/>
          </a:prstGeom>
        </p:spPr>
      </p:pic>
      <p:sp>
        <p:nvSpPr>
          <p:cNvPr id="19" name="TextBox 18">
            <a:extLst>
              <a:ext uri="{FF2B5EF4-FFF2-40B4-BE49-F238E27FC236}">
                <a16:creationId xmlns:a16="http://schemas.microsoft.com/office/drawing/2014/main" id="{4E272405-9209-44A5-9867-75EFF9F2696C}"/>
              </a:ext>
            </a:extLst>
          </p:cNvPr>
          <p:cNvSpPr txBox="1"/>
          <p:nvPr/>
        </p:nvSpPr>
        <p:spPr>
          <a:xfrm>
            <a:off x="146902" y="3127511"/>
            <a:ext cx="6261556" cy="1200329"/>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1600" b="1" dirty="0">
                <a:latin typeface="Arial" panose="020B0604020202020204" pitchFamily="34" charset="0"/>
                <a:cs typeface="Arial" panose="020B0604020202020204" pitchFamily="34" charset="0"/>
              </a:rPr>
              <a:t>Quantum Information Science (QIS):</a:t>
            </a:r>
          </a:p>
          <a:p>
            <a:pPr marL="557213" lvl="1" indent="-214313">
              <a:buFont typeface="Arial" panose="020B0604020202020204" pitchFamily="34" charset="0"/>
              <a:buChar char="•"/>
            </a:pPr>
            <a:r>
              <a:rPr lang="en-US" sz="1400" dirty="0">
                <a:latin typeface="Arial" panose="020B0604020202020204" pitchFamily="34" charset="0"/>
                <a:cs typeface="Arial" panose="020B0604020202020204" pitchFamily="34" charset="0"/>
              </a:rPr>
              <a:t>Ultimate home for the Fermilab Quantum Science Center</a:t>
            </a:r>
          </a:p>
          <a:p>
            <a:pPr marL="557213" lvl="1" indent="-214313">
              <a:buFont typeface="Arial" panose="020B0604020202020204" pitchFamily="34" charset="0"/>
              <a:buChar char="•"/>
            </a:pPr>
            <a:r>
              <a:rPr lang="en-US" sz="1400" dirty="0">
                <a:latin typeface="Arial" panose="020B0604020202020204" pitchFamily="34" charset="0"/>
                <a:cs typeface="Arial" panose="020B0604020202020204" pitchFamily="34" charset="0"/>
              </a:rPr>
              <a:t>Space for collaboration, interaction, and algorithm development</a:t>
            </a:r>
          </a:p>
          <a:p>
            <a:pPr marL="557213" lvl="1" indent="-214313">
              <a:buFont typeface="Arial" panose="020B0604020202020204" pitchFamily="34" charset="0"/>
              <a:buChar char="•"/>
            </a:pPr>
            <a:r>
              <a:rPr lang="en-US" sz="1400" dirty="0">
                <a:latin typeface="Arial" panose="020B0604020202020204" pitchFamily="34" charset="0"/>
                <a:cs typeface="Arial" panose="020B0604020202020204" pitchFamily="34" charset="0"/>
              </a:rPr>
              <a:t>Lab space for cryogenic detector R&amp;D and superconducting detector development</a:t>
            </a:r>
          </a:p>
        </p:txBody>
      </p:sp>
      <p:sp>
        <p:nvSpPr>
          <p:cNvPr id="20" name="TextBox 19">
            <a:extLst>
              <a:ext uri="{FF2B5EF4-FFF2-40B4-BE49-F238E27FC236}">
                <a16:creationId xmlns:a16="http://schemas.microsoft.com/office/drawing/2014/main" id="{4456677A-8F05-4018-B5BC-E11CC6606BE8}"/>
              </a:ext>
            </a:extLst>
          </p:cNvPr>
          <p:cNvSpPr txBox="1"/>
          <p:nvPr/>
        </p:nvSpPr>
        <p:spPr>
          <a:xfrm>
            <a:off x="5089358" y="1111262"/>
            <a:ext cx="4398591" cy="1200329"/>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1600" b="1" dirty="0">
                <a:latin typeface="Arial" panose="020B0604020202020204" pitchFamily="34" charset="0"/>
                <a:cs typeface="Arial" panose="020B0604020202020204" pitchFamily="34" charset="0"/>
              </a:rPr>
              <a:t>High Luminosity LHC (HL-LHC):</a:t>
            </a:r>
          </a:p>
          <a:p>
            <a:pPr marL="557213" lvl="1" indent="-214313">
              <a:buFont typeface="Arial" panose="020B0604020202020204" pitchFamily="34" charset="0"/>
              <a:buChar char="•"/>
            </a:pPr>
            <a:r>
              <a:rPr lang="en-US" sz="1400" dirty="0">
                <a:latin typeface="Arial" panose="020B0604020202020204" pitchFamily="34" charset="0"/>
                <a:cs typeface="Arial" panose="020B0604020202020204" pitchFamily="34" charset="0"/>
              </a:rPr>
              <a:t>Design and engineering technical space</a:t>
            </a:r>
          </a:p>
          <a:p>
            <a:pPr marL="557213" lvl="1" indent="-214313">
              <a:buFont typeface="Arial" panose="020B0604020202020204" pitchFamily="34" charset="0"/>
              <a:buChar char="•"/>
            </a:pPr>
            <a:r>
              <a:rPr lang="en-US" sz="1400" dirty="0">
                <a:latin typeface="Arial" panose="020B0604020202020204" pitchFamily="34" charset="0"/>
                <a:cs typeface="Arial" panose="020B0604020202020204" pitchFamily="34" charset="0"/>
              </a:rPr>
              <a:t>Lab space for assembly, testing, and integration of HL-LHC CMS detector components</a:t>
            </a:r>
          </a:p>
        </p:txBody>
      </p:sp>
      <p:grpSp>
        <p:nvGrpSpPr>
          <p:cNvPr id="21" name="Group 20">
            <a:extLst>
              <a:ext uri="{FF2B5EF4-FFF2-40B4-BE49-F238E27FC236}">
                <a16:creationId xmlns:a16="http://schemas.microsoft.com/office/drawing/2014/main" id="{1F01F049-545C-4E0C-9F24-AD172AC4A0DA}"/>
              </a:ext>
            </a:extLst>
          </p:cNvPr>
          <p:cNvGrpSpPr/>
          <p:nvPr/>
        </p:nvGrpSpPr>
        <p:grpSpPr>
          <a:xfrm>
            <a:off x="3753117" y="4168496"/>
            <a:ext cx="5258996" cy="2010357"/>
            <a:chOff x="3134226" y="848226"/>
            <a:chExt cx="5348037" cy="2261937"/>
          </a:xfrm>
        </p:grpSpPr>
        <p:sp>
          <p:nvSpPr>
            <p:cNvPr id="22" name="Rectangle 21">
              <a:extLst>
                <a:ext uri="{FF2B5EF4-FFF2-40B4-BE49-F238E27FC236}">
                  <a16:creationId xmlns:a16="http://schemas.microsoft.com/office/drawing/2014/main" id="{B9F7CD9D-5B6A-4F8A-B407-01D97DE951D4}"/>
                </a:ext>
              </a:extLst>
            </p:cNvPr>
            <p:cNvSpPr/>
            <p:nvPr/>
          </p:nvSpPr>
          <p:spPr>
            <a:xfrm>
              <a:off x="3134226" y="848226"/>
              <a:ext cx="5348037" cy="2261937"/>
            </a:xfrm>
            <a:prstGeom prst="rect">
              <a:avLst/>
            </a:prstGeom>
            <a:solidFill>
              <a:schemeClr val="bg1"/>
            </a:solidFill>
            <a:ln w="28575">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FE03FE91-96C0-41A7-ABF9-7B56AB3A27FC}"/>
                </a:ext>
              </a:extLst>
            </p:cNvPr>
            <p:cNvCxnSpPr>
              <a:cxnSpLocks/>
            </p:cNvCxnSpPr>
            <p:nvPr/>
          </p:nvCxnSpPr>
          <p:spPr>
            <a:xfrm flipH="1">
              <a:off x="3223267" y="2066009"/>
              <a:ext cx="5174775" cy="0"/>
            </a:xfrm>
            <a:prstGeom prst="line">
              <a:avLst/>
            </a:prstGeom>
            <a:ln>
              <a:solidFill>
                <a:srgbClr val="0088A9">
                  <a:alpha val="25098"/>
                </a:srgbClr>
              </a:solidFill>
            </a:ln>
            <a:effectLst/>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32C69639-3174-4F72-A87E-3EEF23B7978A}"/>
                </a:ext>
              </a:extLst>
            </p:cNvPr>
            <p:cNvGrpSpPr/>
            <p:nvPr/>
          </p:nvGrpSpPr>
          <p:grpSpPr>
            <a:xfrm>
              <a:off x="5552342" y="1327122"/>
              <a:ext cx="2738287" cy="1644251"/>
              <a:chOff x="2310491" y="1143129"/>
              <a:chExt cx="6397589" cy="5044689"/>
            </a:xfrm>
          </p:grpSpPr>
          <p:grpSp>
            <p:nvGrpSpPr>
              <p:cNvPr id="46" name="Group 45">
                <a:extLst>
                  <a:ext uri="{FF2B5EF4-FFF2-40B4-BE49-F238E27FC236}">
                    <a16:creationId xmlns:a16="http://schemas.microsoft.com/office/drawing/2014/main" id="{0433C217-3C9C-4CAC-B97B-565D2B351B54}"/>
                  </a:ext>
                </a:extLst>
              </p:cNvPr>
              <p:cNvGrpSpPr/>
              <p:nvPr/>
            </p:nvGrpSpPr>
            <p:grpSpPr>
              <a:xfrm>
                <a:off x="2310491" y="1143129"/>
                <a:ext cx="6397589" cy="5044689"/>
                <a:chOff x="2830010" y="1143129"/>
                <a:chExt cx="5297838" cy="5044689"/>
              </a:xfrm>
            </p:grpSpPr>
            <p:cxnSp>
              <p:nvCxnSpPr>
                <p:cNvPr id="48" name="Straight Connector 47">
                  <a:extLst>
                    <a:ext uri="{FF2B5EF4-FFF2-40B4-BE49-F238E27FC236}">
                      <a16:creationId xmlns:a16="http://schemas.microsoft.com/office/drawing/2014/main" id="{9A4051D6-4D7F-4BEA-9C57-8EAB7096A74A}"/>
                    </a:ext>
                  </a:extLst>
                </p:cNvPr>
                <p:cNvCxnSpPr/>
                <p:nvPr/>
              </p:nvCxnSpPr>
              <p:spPr>
                <a:xfrm>
                  <a:off x="3590516" y="1151801"/>
                  <a:ext cx="0" cy="5036017"/>
                </a:xfrm>
                <a:prstGeom prst="line">
                  <a:avLst/>
                </a:prstGeom>
                <a:ln w="12700">
                  <a:solidFill>
                    <a:schemeClr val="tx1">
                      <a:alpha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F21A9A7-AC7E-4126-9761-6FFC0CA864DC}"/>
                    </a:ext>
                  </a:extLst>
                </p:cNvPr>
                <p:cNvCxnSpPr/>
                <p:nvPr/>
              </p:nvCxnSpPr>
              <p:spPr>
                <a:xfrm>
                  <a:off x="4338849" y="1151800"/>
                  <a:ext cx="0" cy="5036017"/>
                </a:xfrm>
                <a:prstGeom prst="line">
                  <a:avLst/>
                </a:prstGeom>
                <a:ln w="12700">
                  <a:solidFill>
                    <a:schemeClr val="tx1">
                      <a:alpha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D16B7B6-FCA4-42AF-89DE-E290F8039766}"/>
                    </a:ext>
                  </a:extLst>
                </p:cNvPr>
                <p:cNvCxnSpPr/>
                <p:nvPr/>
              </p:nvCxnSpPr>
              <p:spPr>
                <a:xfrm>
                  <a:off x="5098034" y="1151801"/>
                  <a:ext cx="0" cy="5036017"/>
                </a:xfrm>
                <a:prstGeom prst="line">
                  <a:avLst/>
                </a:prstGeom>
                <a:ln w="12700">
                  <a:solidFill>
                    <a:schemeClr val="tx1">
                      <a:alpha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6A2DDE94-99A6-4974-A354-13BCE34F5CC0}"/>
                    </a:ext>
                  </a:extLst>
                </p:cNvPr>
                <p:cNvCxnSpPr/>
                <p:nvPr/>
              </p:nvCxnSpPr>
              <p:spPr>
                <a:xfrm>
                  <a:off x="5850731" y="1151801"/>
                  <a:ext cx="0" cy="5036017"/>
                </a:xfrm>
                <a:prstGeom prst="line">
                  <a:avLst/>
                </a:prstGeom>
                <a:ln w="12700">
                  <a:solidFill>
                    <a:schemeClr val="tx1">
                      <a:alpha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1D73340-56BA-4B1D-A6B2-A16A420B4098}"/>
                    </a:ext>
                  </a:extLst>
                </p:cNvPr>
                <p:cNvCxnSpPr/>
                <p:nvPr/>
              </p:nvCxnSpPr>
              <p:spPr>
                <a:xfrm>
                  <a:off x="6608249" y="1151801"/>
                  <a:ext cx="0" cy="5036017"/>
                </a:xfrm>
                <a:prstGeom prst="line">
                  <a:avLst/>
                </a:prstGeom>
                <a:ln w="12700">
                  <a:solidFill>
                    <a:schemeClr val="tx1">
                      <a:alpha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4F7B26E7-038F-4FE5-9890-F3AA34DBBC03}"/>
                    </a:ext>
                  </a:extLst>
                </p:cNvPr>
                <p:cNvCxnSpPr/>
                <p:nvPr/>
              </p:nvCxnSpPr>
              <p:spPr>
                <a:xfrm>
                  <a:off x="7361351" y="1143129"/>
                  <a:ext cx="0" cy="5036017"/>
                </a:xfrm>
                <a:prstGeom prst="line">
                  <a:avLst/>
                </a:prstGeom>
                <a:ln w="12700">
                  <a:solidFill>
                    <a:schemeClr val="tx1">
                      <a:alpha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F68DD645-6CF5-48AA-BEAB-1ACA37C8B0A3}"/>
                    </a:ext>
                  </a:extLst>
                </p:cNvPr>
                <p:cNvCxnSpPr/>
                <p:nvPr/>
              </p:nvCxnSpPr>
              <p:spPr>
                <a:xfrm>
                  <a:off x="2832210" y="1143129"/>
                  <a:ext cx="0" cy="5036017"/>
                </a:xfrm>
                <a:prstGeom prst="line">
                  <a:avLst/>
                </a:prstGeom>
                <a:ln w="12700">
                  <a:solidFill>
                    <a:schemeClr val="tx1">
                      <a:alpha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C1EEA37-8DA9-47E4-AABD-853621181615}"/>
                    </a:ext>
                  </a:extLst>
                </p:cNvPr>
                <p:cNvCxnSpPr>
                  <a:cxnSpLocks/>
                </p:cNvCxnSpPr>
                <p:nvPr/>
              </p:nvCxnSpPr>
              <p:spPr>
                <a:xfrm flipV="1">
                  <a:off x="2830010" y="6179145"/>
                  <a:ext cx="5297838" cy="5320"/>
                </a:xfrm>
                <a:prstGeom prst="line">
                  <a:avLst/>
                </a:prstGeom>
                <a:ln w="12700">
                  <a:solidFill>
                    <a:schemeClr val="tx1">
                      <a:alpha val="2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47" name="Straight Connector 46">
                <a:extLst>
                  <a:ext uri="{FF2B5EF4-FFF2-40B4-BE49-F238E27FC236}">
                    <a16:creationId xmlns:a16="http://schemas.microsoft.com/office/drawing/2014/main" id="{4B20654E-D3B2-4AFB-84E4-27798B6F5FEE}"/>
                  </a:ext>
                </a:extLst>
              </p:cNvPr>
              <p:cNvCxnSpPr/>
              <p:nvPr/>
            </p:nvCxnSpPr>
            <p:spPr>
              <a:xfrm>
                <a:off x="8707487" y="1148446"/>
                <a:ext cx="0" cy="5036017"/>
              </a:xfrm>
              <a:prstGeom prst="line">
                <a:avLst/>
              </a:prstGeom>
              <a:ln w="12700">
                <a:solidFill>
                  <a:schemeClr val="tx1">
                    <a:alpha val="25000"/>
                  </a:schemeClr>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E863B7D7-24AA-4310-9BBA-1E9B5C834CC9}"/>
                </a:ext>
              </a:extLst>
            </p:cNvPr>
            <p:cNvGrpSpPr/>
            <p:nvPr/>
          </p:nvGrpSpPr>
          <p:grpSpPr>
            <a:xfrm>
              <a:off x="5553696" y="1010250"/>
              <a:ext cx="2736933" cy="316872"/>
              <a:chOff x="2313061" y="732389"/>
              <a:chExt cx="6394426" cy="422496"/>
            </a:xfrm>
          </p:grpSpPr>
          <p:grpSp>
            <p:nvGrpSpPr>
              <p:cNvPr id="38" name="Group 37">
                <a:extLst>
                  <a:ext uri="{FF2B5EF4-FFF2-40B4-BE49-F238E27FC236}">
                    <a16:creationId xmlns:a16="http://schemas.microsoft.com/office/drawing/2014/main" id="{EFEEE7C0-B4D8-4862-853F-E45D70BBCFD6}"/>
                  </a:ext>
                </a:extLst>
              </p:cNvPr>
              <p:cNvGrpSpPr/>
              <p:nvPr/>
            </p:nvGrpSpPr>
            <p:grpSpPr>
              <a:xfrm>
                <a:off x="2313061" y="732389"/>
                <a:ext cx="5479387" cy="422495"/>
                <a:chOff x="2832364" y="732389"/>
                <a:chExt cx="4537475" cy="422495"/>
              </a:xfrm>
            </p:grpSpPr>
            <p:sp>
              <p:nvSpPr>
                <p:cNvPr id="40" name="TextBox 39">
                  <a:extLst>
                    <a:ext uri="{FF2B5EF4-FFF2-40B4-BE49-F238E27FC236}">
                      <a16:creationId xmlns:a16="http://schemas.microsoft.com/office/drawing/2014/main" id="{D8DB5B87-E8AF-445F-8D30-B95B609763D8}"/>
                    </a:ext>
                  </a:extLst>
                </p:cNvPr>
                <p:cNvSpPr txBox="1"/>
                <p:nvPr/>
              </p:nvSpPr>
              <p:spPr>
                <a:xfrm>
                  <a:off x="2832364" y="732389"/>
                  <a:ext cx="757518" cy="422495"/>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825" b="1"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9A80F412-63C0-4D44-9FC4-F65595979EE4}"/>
                    </a:ext>
                  </a:extLst>
                </p:cNvPr>
                <p:cNvSpPr txBox="1"/>
                <p:nvPr/>
              </p:nvSpPr>
              <p:spPr>
                <a:xfrm>
                  <a:off x="3589882" y="732389"/>
                  <a:ext cx="757518" cy="422495"/>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825" b="1"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6D62D43E-645C-4B11-BEB6-F92F147DA052}"/>
                    </a:ext>
                  </a:extLst>
                </p:cNvPr>
                <p:cNvSpPr txBox="1"/>
                <p:nvPr/>
              </p:nvSpPr>
              <p:spPr>
                <a:xfrm>
                  <a:off x="4349068" y="732389"/>
                  <a:ext cx="757518" cy="422495"/>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825" b="1"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FB27A845-DFF8-45AF-A5BE-FE95590B8DB8}"/>
                    </a:ext>
                  </a:extLst>
                </p:cNvPr>
                <p:cNvSpPr txBox="1"/>
                <p:nvPr/>
              </p:nvSpPr>
              <p:spPr>
                <a:xfrm>
                  <a:off x="5101764" y="732389"/>
                  <a:ext cx="757518" cy="422495"/>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825" b="1"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43C6F799-497D-4429-A947-EEEE443A6EB2}"/>
                    </a:ext>
                  </a:extLst>
                </p:cNvPr>
                <p:cNvSpPr txBox="1"/>
                <p:nvPr/>
              </p:nvSpPr>
              <p:spPr>
                <a:xfrm>
                  <a:off x="5859282" y="732389"/>
                  <a:ext cx="757518" cy="422495"/>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825" b="1"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52BC29C7-2C68-4581-9A6D-CB8789E7CD6F}"/>
                    </a:ext>
                  </a:extLst>
                </p:cNvPr>
                <p:cNvSpPr txBox="1"/>
                <p:nvPr/>
              </p:nvSpPr>
              <p:spPr>
                <a:xfrm>
                  <a:off x="6612321" y="732389"/>
                  <a:ext cx="757518" cy="422495"/>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825" b="1" dirty="0">
                    <a:latin typeface="Arial" panose="020B0604020202020204" pitchFamily="34" charset="0"/>
                    <a:cs typeface="Arial" panose="020B0604020202020204" pitchFamily="34" charset="0"/>
                  </a:endParaRPr>
                </a:p>
              </p:txBody>
            </p:sp>
          </p:grpSp>
          <p:sp>
            <p:nvSpPr>
              <p:cNvPr id="39" name="TextBox 38">
                <a:extLst>
                  <a:ext uri="{FF2B5EF4-FFF2-40B4-BE49-F238E27FC236}">
                    <a16:creationId xmlns:a16="http://schemas.microsoft.com/office/drawing/2014/main" id="{2269E9E7-7EA2-4202-ADF3-C06B56A04958}"/>
                  </a:ext>
                </a:extLst>
              </p:cNvPr>
              <p:cNvSpPr txBox="1"/>
              <p:nvPr/>
            </p:nvSpPr>
            <p:spPr>
              <a:xfrm>
                <a:off x="7792721" y="732389"/>
                <a:ext cx="914766" cy="422496"/>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825" b="1" dirty="0">
                  <a:latin typeface="Arial" panose="020B0604020202020204" pitchFamily="34" charset="0"/>
                  <a:cs typeface="Arial" panose="020B0604020202020204" pitchFamily="34" charset="0"/>
                </a:endParaRPr>
              </a:p>
            </p:txBody>
          </p:sp>
        </p:grpSp>
        <p:sp>
          <p:nvSpPr>
            <p:cNvPr id="26" name="Rectangle 25">
              <a:extLst>
                <a:ext uri="{FF2B5EF4-FFF2-40B4-BE49-F238E27FC236}">
                  <a16:creationId xmlns:a16="http://schemas.microsoft.com/office/drawing/2014/main" id="{A5451DB4-EE45-4361-99EB-B648F5F5AF15}"/>
                </a:ext>
              </a:extLst>
            </p:cNvPr>
            <p:cNvSpPr/>
            <p:nvPr/>
          </p:nvSpPr>
          <p:spPr>
            <a:xfrm>
              <a:off x="6171893" y="2196495"/>
              <a:ext cx="637318" cy="221764"/>
            </a:xfrm>
            <a:prstGeom prst="rect">
              <a:avLst/>
            </a:prstGeom>
            <a:solidFill>
              <a:srgbClr val="74CCD4"/>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Design</a:t>
              </a:r>
            </a:p>
          </p:txBody>
        </p:sp>
        <p:sp>
          <p:nvSpPr>
            <p:cNvPr id="27" name="Rectangle 26">
              <a:extLst>
                <a:ext uri="{FF2B5EF4-FFF2-40B4-BE49-F238E27FC236}">
                  <a16:creationId xmlns:a16="http://schemas.microsoft.com/office/drawing/2014/main" id="{32631461-30C9-4EB5-AE8E-731C6E6BCC94}"/>
                </a:ext>
              </a:extLst>
            </p:cNvPr>
            <p:cNvSpPr/>
            <p:nvPr/>
          </p:nvSpPr>
          <p:spPr>
            <a:xfrm>
              <a:off x="6655345" y="2509374"/>
              <a:ext cx="1150240" cy="213946"/>
            </a:xfrm>
            <a:prstGeom prst="rect">
              <a:avLst/>
            </a:prstGeom>
            <a:solidFill>
              <a:srgbClr val="004C97"/>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bg1"/>
                  </a:solidFill>
                  <a:latin typeface="Calibri" charset="0"/>
                </a:rPr>
                <a:t>Construction</a:t>
              </a:r>
            </a:p>
          </p:txBody>
        </p:sp>
        <p:sp>
          <p:nvSpPr>
            <p:cNvPr id="28" name="Rectangle 27">
              <a:extLst>
                <a:ext uri="{FF2B5EF4-FFF2-40B4-BE49-F238E27FC236}">
                  <a16:creationId xmlns:a16="http://schemas.microsoft.com/office/drawing/2014/main" id="{6242D940-898A-46AD-B72C-2F2CA9E5304D}"/>
                </a:ext>
              </a:extLst>
            </p:cNvPr>
            <p:cNvSpPr/>
            <p:nvPr/>
          </p:nvSpPr>
          <p:spPr>
            <a:xfrm>
              <a:off x="6331039" y="1716092"/>
              <a:ext cx="1172715" cy="297160"/>
            </a:xfrm>
            <a:prstGeom prst="rect">
              <a:avLst/>
            </a:prstGeom>
            <a:solidFill>
              <a:srgbClr val="004C97">
                <a:alpha val="2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Calibri" charset="0"/>
                  <a:ea typeface="Geneva" charset="0"/>
                  <a:cs typeface="Geneva" charset="0"/>
                </a:rPr>
                <a:t>Construction Funding ($75M)</a:t>
              </a:r>
            </a:p>
          </p:txBody>
        </p:sp>
        <p:sp>
          <p:nvSpPr>
            <p:cNvPr id="29" name="Rectangle 28">
              <a:extLst>
                <a:ext uri="{FF2B5EF4-FFF2-40B4-BE49-F238E27FC236}">
                  <a16:creationId xmlns:a16="http://schemas.microsoft.com/office/drawing/2014/main" id="{C43F8C7A-4CA9-4E31-953B-458E62C6D9D6}"/>
                </a:ext>
              </a:extLst>
            </p:cNvPr>
            <p:cNvSpPr/>
            <p:nvPr/>
          </p:nvSpPr>
          <p:spPr>
            <a:xfrm>
              <a:off x="5638800" y="1412975"/>
              <a:ext cx="1085813" cy="269346"/>
            </a:xfrm>
            <a:prstGeom prst="rect">
              <a:avLst/>
            </a:prstGeom>
            <a:solidFill>
              <a:srgbClr val="74CCD4">
                <a:alpha val="3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Design Funding ($10M)</a:t>
              </a:r>
            </a:p>
          </p:txBody>
        </p:sp>
        <p:sp>
          <p:nvSpPr>
            <p:cNvPr id="30" name="TextBox 29">
              <a:extLst>
                <a:ext uri="{FF2B5EF4-FFF2-40B4-BE49-F238E27FC236}">
                  <a16:creationId xmlns:a16="http://schemas.microsoft.com/office/drawing/2014/main" id="{7264BEF2-E52B-4853-8B23-30203EC5CB24}"/>
                </a:ext>
              </a:extLst>
            </p:cNvPr>
            <p:cNvSpPr txBox="1"/>
            <p:nvPr/>
          </p:nvSpPr>
          <p:spPr>
            <a:xfrm>
              <a:off x="3223266" y="1513044"/>
              <a:ext cx="2330430" cy="338554"/>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1600" b="1" dirty="0">
                  <a:latin typeface="Arial" panose="020B0604020202020204" pitchFamily="34" charset="0"/>
                  <a:cs typeface="Arial" panose="020B0604020202020204" pitchFamily="34" charset="0"/>
                </a:rPr>
                <a:t>IERC Funding Profile</a:t>
              </a:r>
            </a:p>
          </p:txBody>
        </p:sp>
        <p:sp>
          <p:nvSpPr>
            <p:cNvPr id="31" name="TextBox 30">
              <a:extLst>
                <a:ext uri="{FF2B5EF4-FFF2-40B4-BE49-F238E27FC236}">
                  <a16:creationId xmlns:a16="http://schemas.microsoft.com/office/drawing/2014/main" id="{7233F569-409A-4CE0-B86F-85620541D2F9}"/>
                </a:ext>
              </a:extLst>
            </p:cNvPr>
            <p:cNvSpPr txBox="1"/>
            <p:nvPr/>
          </p:nvSpPr>
          <p:spPr>
            <a:xfrm>
              <a:off x="3223267" y="2333158"/>
              <a:ext cx="1704634" cy="338554"/>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spcAft>
                  <a:spcPts val="450"/>
                </a:spcAft>
              </a:pPr>
              <a:r>
                <a:rPr lang="en-US" sz="1600" b="1" dirty="0">
                  <a:latin typeface="Arial" panose="020B0604020202020204" pitchFamily="34" charset="0"/>
                  <a:cs typeface="Arial" panose="020B0604020202020204" pitchFamily="34" charset="0"/>
                </a:rPr>
                <a:t>IERC Schedule</a:t>
              </a:r>
            </a:p>
          </p:txBody>
        </p:sp>
        <p:sp>
          <p:nvSpPr>
            <p:cNvPr id="32" name="TextBox 31">
              <a:extLst>
                <a:ext uri="{FF2B5EF4-FFF2-40B4-BE49-F238E27FC236}">
                  <a16:creationId xmlns:a16="http://schemas.microsoft.com/office/drawing/2014/main" id="{B237FE51-E778-4ECA-9E37-4DD39B1215BB}"/>
                </a:ext>
              </a:extLst>
            </p:cNvPr>
            <p:cNvSpPr txBox="1"/>
            <p:nvPr/>
          </p:nvSpPr>
          <p:spPr>
            <a:xfrm>
              <a:off x="5468914" y="1043895"/>
              <a:ext cx="2987755" cy="285692"/>
            </a:xfrm>
            <a:prstGeom prst="rect">
              <a:avLst/>
            </a:prstGeom>
            <a:noFill/>
          </p:spPr>
          <p:txBody>
            <a:bodyPr wrap="square" rtlCol="0">
              <a:spAutoFit/>
            </a:bodyPr>
            <a:lstStyle/>
            <a:p>
              <a:r>
                <a:rPr lang="en-US" sz="1050" b="1" dirty="0">
                  <a:solidFill>
                    <a:schemeClr val="dk1"/>
                  </a:solidFill>
                  <a:latin typeface="Arial" panose="020B0604020202020204" pitchFamily="34" charset="0"/>
                  <a:ea typeface="+mn-ea"/>
                  <a:cs typeface="Arial" panose="020B0604020202020204" pitchFamily="34" charset="0"/>
                </a:rPr>
                <a:t>FY17  FY18  FY19  FY20  FY21  FY22  FY23</a:t>
              </a:r>
            </a:p>
          </p:txBody>
        </p:sp>
        <p:grpSp>
          <p:nvGrpSpPr>
            <p:cNvPr id="33" name="Group 32">
              <a:extLst>
                <a:ext uri="{FF2B5EF4-FFF2-40B4-BE49-F238E27FC236}">
                  <a16:creationId xmlns:a16="http://schemas.microsoft.com/office/drawing/2014/main" id="{987206C3-588F-4CF0-81CA-37C7D2C81C9A}"/>
                </a:ext>
              </a:extLst>
            </p:cNvPr>
            <p:cNvGrpSpPr/>
            <p:nvPr/>
          </p:nvGrpSpPr>
          <p:grpSpPr>
            <a:xfrm>
              <a:off x="7810332" y="1332591"/>
              <a:ext cx="369333" cy="1635956"/>
              <a:chOff x="9416741" y="1035878"/>
              <a:chExt cx="492443" cy="5143268"/>
            </a:xfrm>
          </p:grpSpPr>
          <p:cxnSp>
            <p:nvCxnSpPr>
              <p:cNvPr id="34" name="Straight Connector 33">
                <a:extLst>
                  <a:ext uri="{FF2B5EF4-FFF2-40B4-BE49-F238E27FC236}">
                    <a16:creationId xmlns:a16="http://schemas.microsoft.com/office/drawing/2014/main" id="{C7799BE9-79FA-4FF7-B473-3894FC2A102F}"/>
                  </a:ext>
                </a:extLst>
              </p:cNvPr>
              <p:cNvCxnSpPr>
                <a:cxnSpLocks/>
              </p:cNvCxnSpPr>
              <p:nvPr/>
            </p:nvCxnSpPr>
            <p:spPr>
              <a:xfrm>
                <a:off x="9416741" y="1035878"/>
                <a:ext cx="1" cy="5143268"/>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8CA452E1-1A9E-440D-96E2-B6AD964BE69B}"/>
                  </a:ext>
                </a:extLst>
              </p:cNvPr>
              <p:cNvGrpSpPr/>
              <p:nvPr/>
            </p:nvGrpSpPr>
            <p:grpSpPr>
              <a:xfrm>
                <a:off x="9416742" y="1040124"/>
                <a:ext cx="492442" cy="4922295"/>
                <a:chOff x="9893647" y="1092646"/>
                <a:chExt cx="492442" cy="4922295"/>
              </a:xfrm>
            </p:grpSpPr>
            <p:sp>
              <p:nvSpPr>
                <p:cNvPr id="36" name="Rectangle 35">
                  <a:extLst>
                    <a:ext uri="{FF2B5EF4-FFF2-40B4-BE49-F238E27FC236}">
                      <a16:creationId xmlns:a16="http://schemas.microsoft.com/office/drawing/2014/main" id="{B71D4E02-379E-42B4-80F7-C8E062E1EAAD}"/>
                    </a:ext>
                  </a:extLst>
                </p:cNvPr>
                <p:cNvSpPr/>
                <p:nvPr/>
              </p:nvSpPr>
              <p:spPr>
                <a:xfrm>
                  <a:off x="9954102" y="1250869"/>
                  <a:ext cx="378255" cy="47640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7" name="TextBox 36">
                  <a:extLst>
                    <a:ext uri="{FF2B5EF4-FFF2-40B4-BE49-F238E27FC236}">
                      <a16:creationId xmlns:a16="http://schemas.microsoft.com/office/drawing/2014/main" id="{3817EC16-F639-4DD9-A3AD-1781BC3CF221}"/>
                    </a:ext>
                  </a:extLst>
                </p:cNvPr>
                <p:cNvSpPr txBox="1"/>
                <p:nvPr/>
              </p:nvSpPr>
              <p:spPr>
                <a:xfrm rot="16200000">
                  <a:off x="7758596" y="3227697"/>
                  <a:ext cx="4762544" cy="492442"/>
                </a:xfrm>
                <a:prstGeom prst="rect">
                  <a:avLst/>
                </a:prstGeom>
                <a:noFill/>
              </p:spPr>
              <p:txBody>
                <a:bodyPr wrap="square" rtlCol="0">
                  <a:spAutoFit/>
                </a:bodyPr>
                <a:lstStyle/>
                <a:p>
                  <a:pPr algn="ctr"/>
                  <a:r>
                    <a:rPr lang="en-US" sz="900" b="1" u="sng" dirty="0"/>
                    <a:t>Level 4</a:t>
                  </a:r>
                  <a:r>
                    <a:rPr lang="en-US" sz="900" b="1" dirty="0"/>
                    <a:t> Milestone –</a:t>
                  </a:r>
                </a:p>
                <a:p>
                  <a:pPr algn="ctr"/>
                  <a:r>
                    <a:rPr lang="en-US" sz="900" b="1" dirty="0"/>
                    <a:t>Construction Complete</a:t>
                  </a:r>
                </a:p>
              </p:txBody>
            </p:sp>
          </p:grpSp>
        </p:grpSp>
      </p:grpSp>
    </p:spTree>
    <p:extLst>
      <p:ext uri="{BB962C8B-B14F-4D97-AF65-F5344CB8AC3E}">
        <p14:creationId xmlns:p14="http://schemas.microsoft.com/office/powerpoint/2010/main" val="121802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798128"/>
            <a:ext cx="8672513" cy="415816"/>
          </a:xfrm>
        </p:spPr>
        <p:txBody>
          <a:bodyPr/>
          <a:lstStyle/>
          <a:p>
            <a:pPr marL="0" indent="0">
              <a:buNone/>
            </a:pPr>
            <a:r>
              <a:rPr lang="en-US" dirty="0">
                <a:solidFill>
                  <a:srgbClr val="50504E"/>
                </a:solidFill>
              </a:rPr>
              <a:t>Modifying Conventional Facilities –</a:t>
            </a:r>
          </a:p>
          <a:p>
            <a:pPr marL="0" indent="0">
              <a:buNone/>
            </a:pPr>
            <a:r>
              <a:rPr lang="en-US" dirty="0">
                <a:solidFill>
                  <a:srgbClr val="50504E"/>
                </a:solidFill>
              </a:rPr>
              <a:t>including building structures (roofs, walls/partitions, roads/walks, elevators, cranes), utilities, or any impact to exiting/accessibility and changes in usage is required to be reviewed by FESS with the FESS Design Review application:</a:t>
            </a:r>
          </a:p>
          <a:p>
            <a:pPr marL="0" indent="0">
              <a:buNone/>
            </a:pPr>
            <a:r>
              <a:rPr lang="en-US" dirty="0">
                <a:solidFill>
                  <a:srgbClr val="50504E"/>
                </a:solidFill>
                <a:hlinkClick r:id="rId2"/>
              </a:rPr>
              <a:t>http://fess-ogfp.fnal.gov:8095/FDRF/faces/searchDp18Forms.xhtml</a:t>
            </a:r>
            <a:endParaRPr lang="en-US" dirty="0">
              <a:solidFill>
                <a:srgbClr val="50504E"/>
              </a:solidFill>
            </a:endParaRPr>
          </a:p>
          <a:p>
            <a:pPr marL="0" indent="0">
              <a:buNone/>
            </a:pPr>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FESS Engineering – Initiatives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370468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87C2FD-79E0-4B5E-8D9E-DA2A1E72C5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0299" y="-1"/>
            <a:ext cx="3343702" cy="3201239"/>
          </a:xfrm>
          <a:prstGeom prst="rect">
            <a:avLst/>
          </a:prstGeom>
        </p:spPr>
      </p:pic>
      <p:sp>
        <p:nvSpPr>
          <p:cNvPr id="7" name="Title 6"/>
          <p:cNvSpPr>
            <a:spLocks noGrp="1"/>
          </p:cNvSpPr>
          <p:nvPr>
            <p:ph type="title"/>
          </p:nvPr>
        </p:nvSpPr>
        <p:spPr/>
        <p:txBody>
          <a:bodyPr/>
          <a:lstStyle/>
          <a:p>
            <a:r>
              <a:rPr lang="en-US" dirty="0"/>
              <a:t>FESS Engineering – Initiatives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9" name="Content Placeholder 5">
            <a:extLst>
              <a:ext uri="{FF2B5EF4-FFF2-40B4-BE49-F238E27FC236}">
                <a16:creationId xmlns:a16="http://schemas.microsoft.com/office/drawing/2014/main" id="{9DE3326B-8910-4598-90EF-1ADCE420AB8C}"/>
              </a:ext>
            </a:extLst>
          </p:cNvPr>
          <p:cNvSpPr>
            <a:spLocks noGrp="1"/>
          </p:cNvSpPr>
          <p:nvPr>
            <p:ph idx="1"/>
          </p:nvPr>
        </p:nvSpPr>
        <p:spPr>
          <a:xfrm>
            <a:off x="332664" y="1403412"/>
            <a:ext cx="8478672" cy="4650271"/>
          </a:xfrm>
        </p:spPr>
        <p:txBody>
          <a:bodyPr/>
          <a:lstStyle/>
          <a:p>
            <a:pPr marL="0" indent="0">
              <a:spcBef>
                <a:spcPts val="0"/>
              </a:spcBef>
              <a:buNone/>
            </a:pPr>
            <a:r>
              <a:rPr lang="en-US" sz="2000" dirty="0"/>
              <a:t>1000	Policy and Administration</a:t>
            </a:r>
          </a:p>
          <a:p>
            <a:pPr marL="0" indent="0">
              <a:spcBef>
                <a:spcPts val="0"/>
              </a:spcBef>
              <a:buNone/>
            </a:pPr>
            <a:r>
              <a:rPr lang="en-US" sz="1800" dirty="0"/>
              <a:t>		</a:t>
            </a:r>
            <a:r>
              <a:rPr lang="en-US" sz="1800" i="1" dirty="0"/>
              <a:t>Departmental Policies</a:t>
            </a:r>
          </a:p>
          <a:p>
            <a:pPr marL="0" indent="0">
              <a:spcBef>
                <a:spcPts val="0"/>
              </a:spcBef>
              <a:buNone/>
            </a:pPr>
            <a:endParaRPr lang="en-US" sz="300" dirty="0"/>
          </a:p>
          <a:p>
            <a:pPr marL="0" indent="0">
              <a:spcBef>
                <a:spcPts val="0"/>
              </a:spcBef>
              <a:buNone/>
            </a:pPr>
            <a:r>
              <a:rPr lang="en-US" sz="2000" dirty="0"/>
              <a:t>2000	Planning</a:t>
            </a:r>
          </a:p>
          <a:p>
            <a:pPr marL="0" indent="0">
              <a:spcBef>
                <a:spcPts val="0"/>
              </a:spcBef>
              <a:buNone/>
            </a:pPr>
            <a:r>
              <a:rPr lang="en-US" sz="2000" dirty="0"/>
              <a:t>		</a:t>
            </a:r>
            <a:r>
              <a:rPr lang="en-US" sz="1800" i="1" dirty="0"/>
              <a:t>Master Planning and Conceptual Design</a:t>
            </a:r>
          </a:p>
          <a:p>
            <a:pPr marL="0" indent="0">
              <a:spcBef>
                <a:spcPts val="0"/>
              </a:spcBef>
              <a:buNone/>
            </a:pPr>
            <a:endParaRPr lang="en-US" sz="300" dirty="0"/>
          </a:p>
          <a:p>
            <a:pPr marL="0" indent="0">
              <a:spcBef>
                <a:spcPts val="0"/>
              </a:spcBef>
              <a:buNone/>
            </a:pPr>
            <a:r>
              <a:rPr lang="en-US" sz="2000" dirty="0"/>
              <a:t>3000	Design</a:t>
            </a:r>
          </a:p>
          <a:p>
            <a:pPr marL="0" indent="0">
              <a:spcBef>
                <a:spcPts val="0"/>
              </a:spcBef>
              <a:buNone/>
            </a:pPr>
            <a:r>
              <a:rPr lang="en-US" sz="2000" dirty="0"/>
              <a:t>		</a:t>
            </a:r>
            <a:r>
              <a:rPr lang="en-US" sz="1800" i="1" dirty="0"/>
              <a:t>Permits, Guides, Standards, Building Permits</a:t>
            </a:r>
          </a:p>
          <a:p>
            <a:pPr marL="0" indent="0">
              <a:spcBef>
                <a:spcPts val="0"/>
              </a:spcBef>
              <a:buNone/>
            </a:pPr>
            <a:endParaRPr lang="en-US" sz="300" dirty="0"/>
          </a:p>
          <a:p>
            <a:pPr marL="0" indent="0">
              <a:spcBef>
                <a:spcPts val="0"/>
              </a:spcBef>
              <a:buNone/>
            </a:pPr>
            <a:r>
              <a:rPr lang="en-US" sz="2000" dirty="0"/>
              <a:t>4000	Construction</a:t>
            </a:r>
          </a:p>
          <a:p>
            <a:pPr marL="0" indent="0">
              <a:spcBef>
                <a:spcPts val="0"/>
              </a:spcBef>
              <a:buNone/>
            </a:pPr>
            <a:r>
              <a:rPr lang="en-US" sz="2000" dirty="0"/>
              <a:t>		</a:t>
            </a:r>
            <a:r>
              <a:rPr lang="en-US" sz="1800" i="1" dirty="0"/>
              <a:t>Permits and Inspections</a:t>
            </a:r>
          </a:p>
          <a:p>
            <a:pPr marL="0" indent="0">
              <a:spcBef>
                <a:spcPts val="0"/>
              </a:spcBef>
              <a:buNone/>
            </a:pPr>
            <a:endParaRPr lang="en-US" sz="300" dirty="0"/>
          </a:p>
          <a:p>
            <a:pPr marL="0" indent="0">
              <a:spcBef>
                <a:spcPts val="0"/>
              </a:spcBef>
              <a:buNone/>
            </a:pPr>
            <a:r>
              <a:rPr lang="en-US" sz="2000" dirty="0"/>
              <a:t>5000	Transition to Operations</a:t>
            </a:r>
          </a:p>
          <a:p>
            <a:pPr marL="0" indent="0">
              <a:spcBef>
                <a:spcPts val="0"/>
              </a:spcBef>
              <a:buNone/>
            </a:pPr>
            <a:r>
              <a:rPr lang="en-US" sz="2000" dirty="0"/>
              <a:t>		</a:t>
            </a:r>
            <a:r>
              <a:rPr lang="en-US" sz="1800" i="1" dirty="0"/>
              <a:t>Transition execution and Occupancy Permit</a:t>
            </a:r>
          </a:p>
          <a:p>
            <a:pPr marL="0" indent="0">
              <a:spcBef>
                <a:spcPts val="0"/>
              </a:spcBef>
              <a:buNone/>
            </a:pPr>
            <a:endParaRPr lang="en-US" sz="300" dirty="0"/>
          </a:p>
          <a:p>
            <a:pPr marL="0" indent="0">
              <a:spcBef>
                <a:spcPts val="0"/>
              </a:spcBef>
              <a:buNone/>
            </a:pPr>
            <a:r>
              <a:rPr lang="en-US" sz="2000" dirty="0"/>
              <a:t>6000	Operations and Maintenance</a:t>
            </a:r>
          </a:p>
          <a:p>
            <a:pPr marL="0" indent="0">
              <a:spcBef>
                <a:spcPts val="0"/>
              </a:spcBef>
              <a:buNone/>
            </a:pPr>
            <a:r>
              <a:rPr lang="en-US" sz="2000" dirty="0"/>
              <a:t>		</a:t>
            </a:r>
            <a:r>
              <a:rPr lang="en-US" sz="1800" i="1" dirty="0"/>
              <a:t>O&amp;M practices and Centralized Facility Management</a:t>
            </a:r>
          </a:p>
          <a:p>
            <a:pPr marL="0" indent="0">
              <a:spcBef>
                <a:spcPts val="0"/>
              </a:spcBef>
              <a:buNone/>
            </a:pPr>
            <a:endParaRPr lang="en-US" sz="300" dirty="0"/>
          </a:p>
          <a:p>
            <a:pPr marL="0" indent="0">
              <a:spcBef>
                <a:spcPts val="0"/>
              </a:spcBef>
              <a:buNone/>
            </a:pPr>
            <a:r>
              <a:rPr lang="en-US" sz="2000" dirty="0"/>
              <a:t>7000	Demolition/Decommissioning/Repurposing</a:t>
            </a:r>
          </a:p>
          <a:p>
            <a:pPr marL="0" indent="0">
              <a:spcBef>
                <a:spcPts val="0"/>
              </a:spcBef>
              <a:buNone/>
            </a:pPr>
            <a:r>
              <a:rPr lang="en-US" sz="1800" dirty="0"/>
              <a:t>		</a:t>
            </a:r>
            <a:r>
              <a:rPr lang="en-US" sz="1800" i="1" dirty="0"/>
              <a:t>Standard Specifications</a:t>
            </a:r>
          </a:p>
        </p:txBody>
      </p:sp>
      <p:sp>
        <p:nvSpPr>
          <p:cNvPr id="11" name="TextBox 10">
            <a:extLst>
              <a:ext uri="{FF2B5EF4-FFF2-40B4-BE49-F238E27FC236}">
                <a16:creationId xmlns:a16="http://schemas.microsoft.com/office/drawing/2014/main" id="{A29DDF36-120F-4AAD-9F33-EF8FBB6E4425}"/>
              </a:ext>
            </a:extLst>
          </p:cNvPr>
          <p:cNvSpPr txBox="1"/>
          <p:nvPr/>
        </p:nvSpPr>
        <p:spPr>
          <a:xfrm>
            <a:off x="6536841" y="1192512"/>
            <a:ext cx="1706408" cy="954107"/>
          </a:xfrm>
          <a:prstGeom prst="rect">
            <a:avLst/>
          </a:prstGeom>
          <a:noFill/>
        </p:spPr>
        <p:txBody>
          <a:bodyPr wrap="square" rtlCol="0">
            <a:spAutoFit/>
          </a:bodyPr>
          <a:lstStyle/>
          <a:p>
            <a:pPr algn="ctr"/>
            <a:r>
              <a:rPr lang="en-US" sz="2800" dirty="0">
                <a:solidFill>
                  <a:schemeClr val="tx2"/>
                </a:solidFill>
              </a:rPr>
              <a:t>DRAFT by Fall 2018</a:t>
            </a:r>
          </a:p>
        </p:txBody>
      </p:sp>
      <p:sp>
        <p:nvSpPr>
          <p:cNvPr id="12" name="Content Placeholder 5">
            <a:extLst>
              <a:ext uri="{FF2B5EF4-FFF2-40B4-BE49-F238E27FC236}">
                <a16:creationId xmlns:a16="http://schemas.microsoft.com/office/drawing/2014/main" id="{E31D4778-CF56-496C-98D6-128461DEC841}"/>
              </a:ext>
            </a:extLst>
          </p:cNvPr>
          <p:cNvSpPr txBox="1">
            <a:spLocks/>
          </p:cNvSpPr>
          <p:nvPr/>
        </p:nvSpPr>
        <p:spPr>
          <a:xfrm>
            <a:off x="228600" y="868708"/>
            <a:ext cx="8672513" cy="415816"/>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a:buNone/>
            </a:pPr>
            <a:r>
              <a:rPr lang="en-US" dirty="0"/>
              <a:t>Fermilab Facilities Manual</a:t>
            </a:r>
          </a:p>
        </p:txBody>
      </p:sp>
    </p:spTree>
    <p:extLst>
      <p:ext uri="{BB962C8B-B14F-4D97-AF65-F5344CB8AC3E}">
        <p14:creationId xmlns:p14="http://schemas.microsoft.com/office/powerpoint/2010/main" val="1433862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1154" y="2884241"/>
            <a:ext cx="8672513" cy="756582"/>
          </a:xfrm>
        </p:spPr>
        <p:txBody>
          <a:bodyPr/>
          <a:lstStyle/>
          <a:p>
            <a:pPr marL="0" indent="0" algn="ctr">
              <a:buNone/>
            </a:pPr>
            <a:r>
              <a:rPr lang="en-US" sz="3600" b="1" dirty="0">
                <a:solidFill>
                  <a:srgbClr val="004C97"/>
                </a:solidFill>
              </a:rPr>
              <a:t>FESS Facility Management</a:t>
            </a:r>
          </a:p>
          <a:p>
            <a:pPr marL="0" indent="0">
              <a:buNone/>
            </a:pPr>
            <a:endParaRPr lang="en-US" sz="4400" b="1" dirty="0">
              <a:solidFill>
                <a:srgbClr val="50504E"/>
              </a:solidFill>
            </a:endParaRPr>
          </a:p>
          <a:p>
            <a:pPr marL="1828800" lvl="4" indent="0">
              <a:buNone/>
            </a:pPr>
            <a:endParaRPr lang="en-US" dirty="0"/>
          </a:p>
        </p:txBody>
      </p:sp>
      <p:sp>
        <p:nvSpPr>
          <p:cNvPr id="3" name="Date Placeholder 2"/>
          <p:cNvSpPr>
            <a:spLocks noGrp="1"/>
          </p:cNvSpPr>
          <p:nvPr>
            <p:ph type="dt" sz="half" idx="2"/>
          </p:nvPr>
        </p:nvSpPr>
        <p:spPr/>
        <p:txBody>
          <a:bodyPr/>
          <a:lstStyle/>
          <a:p>
            <a:pPr>
              <a:defRPr/>
            </a:pPr>
            <a:r>
              <a:rPr lang="en-US"/>
              <a:t>02/20/18</a:t>
            </a:r>
            <a:endParaRPr lang="en-US" dirty="0"/>
          </a:p>
        </p:txBody>
      </p:sp>
      <p:sp>
        <p:nvSpPr>
          <p:cNvPr id="4" name="Footer Placeholder 3"/>
          <p:cNvSpPr>
            <a:spLocks noGrp="1"/>
          </p:cNvSpPr>
          <p:nvPr>
            <p:ph type="ftr" sz="quarter" idx="3"/>
          </p:nvPr>
        </p:nvSpPr>
        <p:spPr/>
        <p:txBody>
          <a:bodyPr/>
          <a:lstStyle/>
          <a:p>
            <a:pPr>
              <a:defRPr/>
            </a:pPr>
            <a:r>
              <a:rPr lang="en-US"/>
              <a:t>FESS Engineering Departments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51318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Facility Management</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6" name="Content Placeholder 5">
            <a:extLst>
              <a:ext uri="{FF2B5EF4-FFF2-40B4-BE49-F238E27FC236}">
                <a16:creationId xmlns:a16="http://schemas.microsoft.com/office/drawing/2014/main" id="{59ED20D2-1854-48AB-93F8-28CCD14EF4C7}"/>
              </a:ext>
            </a:extLst>
          </p:cNvPr>
          <p:cNvSpPr>
            <a:spLocks noGrp="1"/>
          </p:cNvSpPr>
          <p:nvPr>
            <p:ph idx="1"/>
          </p:nvPr>
        </p:nvSpPr>
        <p:spPr/>
        <p:txBody>
          <a:bodyPr/>
          <a:lstStyle/>
          <a:p>
            <a:pPr marL="0" indent="0">
              <a:buNone/>
            </a:pPr>
            <a:r>
              <a:rPr lang="en-US" dirty="0"/>
              <a:t>Facility Management is the department within FESS responsible for the operation and maintenance of non-science infrastructure at Fermilab. </a:t>
            </a:r>
          </a:p>
          <a:p>
            <a:pPr marL="0" indent="0">
              <a:buNone/>
            </a:pPr>
            <a:endParaRPr lang="en-US" dirty="0"/>
          </a:p>
          <a:p>
            <a:pPr marL="0" indent="0" algn="ctr">
              <a:buNone/>
            </a:pPr>
            <a:r>
              <a:rPr lang="en-US" u="sng" dirty="0"/>
              <a:t>MISSION</a:t>
            </a:r>
          </a:p>
          <a:p>
            <a:pPr marL="0" indent="0" algn="ctr">
              <a:buNone/>
            </a:pPr>
            <a:r>
              <a:rPr lang="en-US" dirty="0"/>
              <a:t>Provide our customers with deliberate and timely response to infrastructure inspection, maintenance and repair needs that are within our core services and capacity in a way that is respectful, efficient and effective.</a:t>
            </a:r>
          </a:p>
          <a:p>
            <a:pPr marL="0" indent="0">
              <a:buNone/>
            </a:pPr>
            <a:endParaRPr lang="en-US" dirty="0"/>
          </a:p>
        </p:txBody>
      </p:sp>
    </p:spTree>
    <p:extLst>
      <p:ext uri="{BB962C8B-B14F-4D97-AF65-F5344CB8AC3E}">
        <p14:creationId xmlns:p14="http://schemas.microsoft.com/office/powerpoint/2010/main" val="477626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Facility Management</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8" name="Content Placeholder 7">
            <a:extLst>
              <a:ext uri="{FF2B5EF4-FFF2-40B4-BE49-F238E27FC236}">
                <a16:creationId xmlns:a16="http://schemas.microsoft.com/office/drawing/2014/main" id="{34B59C96-138E-499A-BBBB-91888FB39980}"/>
              </a:ext>
            </a:extLst>
          </p:cNvPr>
          <p:cNvSpPr>
            <a:spLocks noGrp="1"/>
          </p:cNvSpPr>
          <p:nvPr>
            <p:ph idx="1"/>
          </p:nvPr>
        </p:nvSpPr>
        <p:spPr/>
        <p:txBody>
          <a:bodyPr/>
          <a:lstStyle/>
          <a:p>
            <a:pPr marL="0" indent="0">
              <a:buNone/>
            </a:pPr>
            <a:r>
              <a:rPr lang="en-US" dirty="0"/>
              <a:t>Non programmatic infrastructure managed by FESS FM includes: </a:t>
            </a:r>
          </a:p>
          <a:p>
            <a:r>
              <a:rPr lang="en-US" dirty="0"/>
              <a:t>Utilities</a:t>
            </a:r>
          </a:p>
          <a:p>
            <a:pPr lvl="1"/>
            <a:r>
              <a:rPr lang="en-US" dirty="0"/>
              <a:t>Electrical distribution</a:t>
            </a:r>
          </a:p>
          <a:p>
            <a:pPr lvl="1"/>
            <a:r>
              <a:rPr lang="en-US" dirty="0"/>
              <a:t>Industrial cooling water (ICW)</a:t>
            </a:r>
          </a:p>
          <a:p>
            <a:pPr lvl="1"/>
            <a:r>
              <a:rPr lang="en-US" dirty="0"/>
              <a:t>Surface Water</a:t>
            </a:r>
          </a:p>
          <a:p>
            <a:pPr lvl="1"/>
            <a:r>
              <a:rPr lang="en-US" dirty="0"/>
              <a:t>Low conductivity water(LCW) regeneration</a:t>
            </a:r>
          </a:p>
          <a:p>
            <a:pPr lvl="1"/>
            <a:r>
              <a:rPr lang="en-US" dirty="0"/>
              <a:t>Natural gas</a:t>
            </a:r>
          </a:p>
          <a:p>
            <a:pPr lvl="1"/>
            <a:r>
              <a:rPr lang="en-US" dirty="0"/>
              <a:t>Domestic water</a:t>
            </a:r>
          </a:p>
          <a:p>
            <a:pPr lvl="1"/>
            <a:r>
              <a:rPr lang="en-US" dirty="0"/>
              <a:t>Sanitary sewer</a:t>
            </a:r>
          </a:p>
          <a:p>
            <a:pPr lvl="1"/>
            <a:r>
              <a:rPr lang="en-US" dirty="0"/>
              <a:t>Central Utility Building systems</a:t>
            </a:r>
          </a:p>
          <a:p>
            <a:endParaRPr lang="en-US" dirty="0"/>
          </a:p>
        </p:txBody>
      </p:sp>
    </p:spTree>
    <p:extLst>
      <p:ext uri="{BB962C8B-B14F-4D97-AF65-F5344CB8AC3E}">
        <p14:creationId xmlns:p14="http://schemas.microsoft.com/office/powerpoint/2010/main" val="2239316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Facility Management</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8" name="Content Placeholder 7">
            <a:extLst>
              <a:ext uri="{FF2B5EF4-FFF2-40B4-BE49-F238E27FC236}">
                <a16:creationId xmlns:a16="http://schemas.microsoft.com/office/drawing/2014/main" id="{34B59C96-138E-499A-BBBB-91888FB39980}"/>
              </a:ext>
            </a:extLst>
          </p:cNvPr>
          <p:cNvSpPr>
            <a:spLocks noGrp="1"/>
          </p:cNvSpPr>
          <p:nvPr>
            <p:ph idx="1"/>
          </p:nvPr>
        </p:nvSpPr>
        <p:spPr/>
        <p:txBody>
          <a:bodyPr/>
          <a:lstStyle/>
          <a:p>
            <a:pPr marL="0" indent="0">
              <a:buNone/>
            </a:pPr>
            <a:r>
              <a:rPr lang="en-US" dirty="0"/>
              <a:t>GIS of Site Utilities</a:t>
            </a:r>
          </a:p>
          <a:p>
            <a:endParaRPr lang="en-US" dirty="0"/>
          </a:p>
        </p:txBody>
      </p:sp>
      <p:pic>
        <p:nvPicPr>
          <p:cNvPr id="2" name="Picture 1">
            <a:extLst>
              <a:ext uri="{FF2B5EF4-FFF2-40B4-BE49-F238E27FC236}">
                <a16:creationId xmlns:a16="http://schemas.microsoft.com/office/drawing/2014/main" id="{31D93895-2D90-42F1-88D3-FA53E457CB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1398593"/>
            <a:ext cx="7199158" cy="4924241"/>
          </a:xfrm>
          <a:prstGeom prst="rect">
            <a:avLst/>
          </a:prstGeom>
        </p:spPr>
      </p:pic>
    </p:spTree>
    <p:extLst>
      <p:ext uri="{BB962C8B-B14F-4D97-AF65-F5344CB8AC3E}">
        <p14:creationId xmlns:p14="http://schemas.microsoft.com/office/powerpoint/2010/main" val="124369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ctr">
              <a:buNone/>
            </a:pPr>
            <a:r>
              <a:rPr lang="en-US" u="sng" dirty="0"/>
              <a:t>MISSION</a:t>
            </a:r>
          </a:p>
          <a:p>
            <a:pPr marL="0" indent="0" algn="ctr">
              <a:buNone/>
            </a:pPr>
            <a:r>
              <a:rPr lang="en-US" dirty="0" err="1"/>
              <a:t>Fermilab’s</a:t>
            </a:r>
            <a:r>
              <a:rPr lang="en-US" dirty="0"/>
              <a:t> Facilities Engineering Services Section (FESS) builds and maintains mission-critical infrastructure and services from which high-energy physics research can be safely accomplished without interruption.</a:t>
            </a:r>
          </a:p>
          <a:p>
            <a:pPr marL="0" indent="0">
              <a:buNone/>
            </a:pPr>
            <a:endParaRPr lang="en-US" dirty="0"/>
          </a:p>
          <a:p>
            <a:pPr marL="0" indent="0">
              <a:buNone/>
            </a:pPr>
            <a:endParaRPr lang="en-US" dirty="0"/>
          </a:p>
          <a:p>
            <a:pPr marL="0" indent="0">
              <a:buNone/>
            </a:pPr>
            <a:r>
              <a:rPr lang="en-US" dirty="0"/>
              <a:t>FESS has two engineering departments:</a:t>
            </a:r>
          </a:p>
          <a:p>
            <a:r>
              <a:rPr lang="en-US" dirty="0">
                <a:solidFill>
                  <a:srgbClr val="50504E"/>
                </a:solidFill>
              </a:rPr>
              <a:t>FESS Engineering (FESS E) - </a:t>
            </a:r>
          </a:p>
          <a:p>
            <a:pPr lvl="1"/>
            <a:r>
              <a:rPr lang="en-US" dirty="0">
                <a:solidFill>
                  <a:srgbClr val="50504E"/>
                </a:solidFill>
              </a:rPr>
              <a:t>presented by Russ Alber, FESS E Department Head</a:t>
            </a:r>
          </a:p>
          <a:p>
            <a:r>
              <a:rPr lang="en-US" dirty="0">
                <a:solidFill>
                  <a:srgbClr val="50504E"/>
                </a:solidFill>
              </a:rPr>
              <a:t>FESS Facility Management (FESS FM) -</a:t>
            </a:r>
          </a:p>
          <a:p>
            <a:pPr lvl="1"/>
            <a:r>
              <a:rPr lang="en-US" dirty="0">
                <a:solidFill>
                  <a:srgbClr val="50504E"/>
                </a:solidFill>
              </a:rPr>
              <a:t>presented by Al Schmitt, FESS FM Department Head</a:t>
            </a:r>
          </a:p>
          <a:p>
            <a:pPr marL="0" indent="0">
              <a:buNone/>
            </a:pPr>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FESS</a:t>
            </a:r>
          </a:p>
        </p:txBody>
      </p:sp>
      <p:sp>
        <p:nvSpPr>
          <p:cNvPr id="3" name="Date Placeholder 2"/>
          <p:cNvSpPr>
            <a:spLocks noGrp="1"/>
          </p:cNvSpPr>
          <p:nvPr>
            <p:ph type="dt" sz="half" idx="2"/>
          </p:nvPr>
        </p:nvSpPr>
        <p:spPr/>
        <p:txBody>
          <a:bodyPr/>
          <a:lstStyle/>
          <a:p>
            <a:pPr>
              <a:defRPr/>
            </a:pPr>
            <a:r>
              <a:rPr lang="en-US"/>
              <a:t>02/20/18</a:t>
            </a:r>
            <a:endParaRPr lang="en-US" dirty="0"/>
          </a:p>
        </p:txBody>
      </p:sp>
      <p:sp>
        <p:nvSpPr>
          <p:cNvPr id="4" name="Footer Placeholder 3"/>
          <p:cNvSpPr>
            <a:spLocks noGrp="1"/>
          </p:cNvSpPr>
          <p:nvPr>
            <p:ph type="ftr" sz="quarter" idx="3"/>
          </p:nvPr>
        </p:nvSpPr>
        <p:spPr/>
        <p:txBody>
          <a:bodyPr/>
          <a:lstStyle/>
          <a:p>
            <a:pPr>
              <a:defRPr/>
            </a:pPr>
            <a:r>
              <a:rPr lang="en-US"/>
              <a:t>FESS Engineering Departments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Facility Management</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8" name="Content Placeholder 7">
            <a:extLst>
              <a:ext uri="{FF2B5EF4-FFF2-40B4-BE49-F238E27FC236}">
                <a16:creationId xmlns:a16="http://schemas.microsoft.com/office/drawing/2014/main" id="{34B59C96-138E-499A-BBBB-91888FB39980}"/>
              </a:ext>
            </a:extLst>
          </p:cNvPr>
          <p:cNvSpPr>
            <a:spLocks noGrp="1"/>
          </p:cNvSpPr>
          <p:nvPr>
            <p:ph idx="1"/>
          </p:nvPr>
        </p:nvSpPr>
        <p:spPr/>
        <p:txBody>
          <a:bodyPr/>
          <a:lstStyle/>
          <a:p>
            <a:pPr marL="0" indent="0">
              <a:buNone/>
            </a:pPr>
            <a:r>
              <a:rPr lang="en-US" dirty="0"/>
              <a:t>Non programmatic Infrastructure managed by FESS FM includes (cont.): </a:t>
            </a:r>
          </a:p>
          <a:p>
            <a:r>
              <a:rPr lang="en-US" sz="2000" dirty="0"/>
              <a:t>Building Infrastructure and Systems</a:t>
            </a:r>
          </a:p>
          <a:p>
            <a:pPr lvl="1"/>
            <a:r>
              <a:rPr lang="en-US" sz="1800" dirty="0"/>
              <a:t>HVAC</a:t>
            </a:r>
          </a:p>
          <a:p>
            <a:pPr lvl="1"/>
            <a:r>
              <a:rPr lang="en-US" sz="1800" dirty="0"/>
              <a:t>Lighting</a:t>
            </a:r>
          </a:p>
          <a:p>
            <a:pPr lvl="1"/>
            <a:r>
              <a:rPr lang="en-US" sz="1800" dirty="0"/>
              <a:t>Electrical distribution</a:t>
            </a:r>
          </a:p>
          <a:p>
            <a:pPr lvl="1"/>
            <a:r>
              <a:rPr lang="en-US" sz="1800" dirty="0"/>
              <a:t>Plumbing distribution</a:t>
            </a:r>
          </a:p>
          <a:p>
            <a:pPr lvl="1"/>
            <a:r>
              <a:rPr lang="en-US" sz="1800" dirty="0"/>
              <a:t>Sprinkler systems</a:t>
            </a:r>
          </a:p>
          <a:p>
            <a:pPr lvl="1"/>
            <a:r>
              <a:rPr lang="en-US" sz="1800" dirty="0"/>
              <a:t>Ground water sump pumping / related systems</a:t>
            </a:r>
          </a:p>
          <a:p>
            <a:pPr lvl="1"/>
            <a:r>
              <a:rPr lang="en-US" sz="1800" dirty="0"/>
              <a:t>Building automation</a:t>
            </a:r>
          </a:p>
          <a:p>
            <a:pPr lvl="1"/>
            <a:r>
              <a:rPr lang="en-US" sz="1800" dirty="0"/>
              <a:t>Fire alarm systems</a:t>
            </a:r>
          </a:p>
          <a:p>
            <a:pPr lvl="1"/>
            <a:r>
              <a:rPr lang="en-US" sz="1800" dirty="0"/>
              <a:t>Roof inspections and repair services</a:t>
            </a:r>
          </a:p>
          <a:p>
            <a:pPr lvl="1"/>
            <a:r>
              <a:rPr lang="en-US" sz="1800" dirty="0"/>
              <a:t>Overhead door inspections and repair services</a:t>
            </a:r>
          </a:p>
          <a:p>
            <a:pPr lvl="1"/>
            <a:r>
              <a:rPr lang="en-US" sz="1800" dirty="0"/>
              <a:t>Elevator inspection and repairs</a:t>
            </a:r>
          </a:p>
          <a:p>
            <a:pPr lvl="1"/>
            <a:r>
              <a:rPr lang="en-US" sz="1800" dirty="0"/>
              <a:t>Crane inspections, repairs and upgrades</a:t>
            </a:r>
          </a:p>
          <a:p>
            <a:endParaRPr lang="en-US" dirty="0"/>
          </a:p>
        </p:txBody>
      </p:sp>
      <p:sp>
        <p:nvSpPr>
          <p:cNvPr id="9" name="Rectangle 8">
            <a:extLst>
              <a:ext uri="{FF2B5EF4-FFF2-40B4-BE49-F238E27FC236}">
                <a16:creationId xmlns:a16="http://schemas.microsoft.com/office/drawing/2014/main" id="{82636EBA-4D1D-4BB1-A256-D190BC444CFE}"/>
              </a:ext>
            </a:extLst>
          </p:cNvPr>
          <p:cNvSpPr/>
          <p:nvPr/>
        </p:nvSpPr>
        <p:spPr>
          <a:xfrm rot="19740193">
            <a:off x="3473910" y="2568501"/>
            <a:ext cx="575651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Staffed 24 x 7 x 365</a:t>
            </a:r>
          </a:p>
        </p:txBody>
      </p:sp>
    </p:spTree>
    <p:extLst>
      <p:ext uri="{BB962C8B-B14F-4D97-AF65-F5344CB8AC3E}">
        <p14:creationId xmlns:p14="http://schemas.microsoft.com/office/powerpoint/2010/main" val="349418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51752"/>
            <a:ext cx="8686800" cy="427877"/>
          </a:xfrm>
        </p:spPr>
        <p:txBody>
          <a:bodyPr/>
          <a:lstStyle/>
          <a:p>
            <a:r>
              <a:rPr lang="en-US" dirty="0"/>
              <a:t>FESS Facility Management - Staff</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10" name="Content Placeholder 1">
            <a:extLst>
              <a:ext uri="{FF2B5EF4-FFF2-40B4-BE49-F238E27FC236}">
                <a16:creationId xmlns:a16="http://schemas.microsoft.com/office/drawing/2014/main" id="{40F8D835-7A44-4088-AAE3-73814B4395D2}"/>
              </a:ext>
            </a:extLst>
          </p:cNvPr>
          <p:cNvSpPr>
            <a:spLocks noGrp="1"/>
          </p:cNvSpPr>
          <p:nvPr>
            <p:ph idx="1"/>
          </p:nvPr>
        </p:nvSpPr>
        <p:spPr>
          <a:xfrm>
            <a:off x="228600" y="886707"/>
            <a:ext cx="8672513" cy="5334984"/>
          </a:xfrm>
        </p:spPr>
        <p:txBody>
          <a:bodyPr/>
          <a:lstStyle/>
          <a:p>
            <a:r>
              <a:rPr lang="en-US" sz="1800" dirty="0">
                <a:highlight>
                  <a:srgbClr val="FFFF00"/>
                </a:highlight>
              </a:rPr>
              <a:t>12 Engineers</a:t>
            </a:r>
            <a:endParaRPr lang="en-US" sz="1200" dirty="0"/>
          </a:p>
          <a:p>
            <a:pPr lvl="0"/>
            <a:r>
              <a:rPr lang="en-US" sz="1800" dirty="0"/>
              <a:t>1 Operations manager</a:t>
            </a:r>
          </a:p>
          <a:p>
            <a:r>
              <a:rPr lang="en-US" sz="1800" dirty="0"/>
              <a:t>5 Maintenance/technical supervisors </a:t>
            </a:r>
          </a:p>
          <a:p>
            <a:r>
              <a:rPr lang="en-US" sz="1800" dirty="0"/>
              <a:t>25 Shop personnel</a:t>
            </a:r>
          </a:p>
          <a:p>
            <a:pPr lvl="1"/>
            <a:r>
              <a:rPr lang="en-US" sz="1400" dirty="0"/>
              <a:t>12 Maintenance Mechanics</a:t>
            </a:r>
          </a:p>
          <a:p>
            <a:pPr lvl="1"/>
            <a:r>
              <a:rPr lang="en-US" sz="1400" dirty="0"/>
              <a:t>11 Maintenance Electricians </a:t>
            </a:r>
          </a:p>
          <a:p>
            <a:pPr lvl="1"/>
            <a:r>
              <a:rPr lang="en-US" sz="1400" dirty="0"/>
              <a:t>2 T&amp;M HVAC Personnel</a:t>
            </a:r>
          </a:p>
          <a:p>
            <a:pPr lvl="1"/>
            <a:r>
              <a:rPr lang="en-US" sz="1400" dirty="0">
                <a:solidFill>
                  <a:schemeClr val="accent6"/>
                </a:solidFill>
              </a:rPr>
              <a:t>Duty Mechanic and Duty Electricians cover off-shift hours</a:t>
            </a:r>
          </a:p>
          <a:p>
            <a:pPr lvl="0"/>
            <a:r>
              <a:rPr lang="en-US" sz="1800" dirty="0"/>
              <a:t>7 Technicians</a:t>
            </a:r>
          </a:p>
          <a:p>
            <a:pPr lvl="0"/>
            <a:r>
              <a:rPr lang="en-US" sz="1800" dirty="0"/>
              <a:t>1 Construction specialist</a:t>
            </a:r>
          </a:p>
          <a:p>
            <a:r>
              <a:rPr lang="en-US" sz="1800" dirty="0"/>
              <a:t>2 Carpenters</a:t>
            </a:r>
          </a:p>
          <a:p>
            <a:r>
              <a:rPr lang="en-US" sz="1800" dirty="0"/>
              <a:t>2 Building management service specialists</a:t>
            </a:r>
          </a:p>
          <a:p>
            <a:r>
              <a:rPr lang="en-US" sz="1800" dirty="0"/>
              <a:t>1 Interior designer</a:t>
            </a:r>
          </a:p>
          <a:p>
            <a:r>
              <a:rPr lang="en-US" sz="1800" dirty="0"/>
              <a:t>5 Scheduler-Planners</a:t>
            </a:r>
          </a:p>
          <a:p>
            <a:r>
              <a:rPr lang="en-US" sz="1800" dirty="0"/>
              <a:t>5 Admin support assistants</a:t>
            </a:r>
          </a:p>
          <a:p>
            <a:r>
              <a:rPr lang="en-US" sz="1800" dirty="0"/>
              <a:t>1 JULIE coordinator</a:t>
            </a:r>
          </a:p>
          <a:p>
            <a:r>
              <a:rPr lang="en-US" sz="1800" dirty="0"/>
              <a:t>1 Functional analyst</a:t>
            </a:r>
          </a:p>
        </p:txBody>
      </p:sp>
    </p:spTree>
    <p:extLst>
      <p:ext uri="{BB962C8B-B14F-4D97-AF65-F5344CB8AC3E}">
        <p14:creationId xmlns:p14="http://schemas.microsoft.com/office/powerpoint/2010/main" val="15062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51752"/>
            <a:ext cx="8686800" cy="427877"/>
          </a:xfrm>
        </p:spPr>
        <p:txBody>
          <a:bodyPr/>
          <a:lstStyle/>
          <a:p>
            <a:r>
              <a:rPr lang="en-US" dirty="0"/>
              <a:t>FESS Facility Management - Engineers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4C97"/>
              </a:solidFill>
              <a:effectLst/>
              <a:uLnTx/>
              <a:uFillTx/>
              <a:latin typeface="Helvetica" charset="0"/>
            </a:endParaRPr>
          </a:p>
        </p:txBody>
      </p:sp>
      <p:grpSp>
        <p:nvGrpSpPr>
          <p:cNvPr id="12" name="Group 11">
            <a:extLst>
              <a:ext uri="{FF2B5EF4-FFF2-40B4-BE49-F238E27FC236}">
                <a16:creationId xmlns:a16="http://schemas.microsoft.com/office/drawing/2014/main" id="{413DEB1B-A79B-4355-802F-9E4D3DA68832}"/>
              </a:ext>
            </a:extLst>
          </p:cNvPr>
          <p:cNvGrpSpPr/>
          <p:nvPr/>
        </p:nvGrpSpPr>
        <p:grpSpPr>
          <a:xfrm>
            <a:off x="180825" y="768803"/>
            <a:ext cx="8650213" cy="5430308"/>
            <a:chOff x="245981" y="768803"/>
            <a:chExt cx="8505326" cy="5430308"/>
          </a:xfrm>
        </p:grpSpPr>
        <p:sp>
          <p:nvSpPr>
            <p:cNvPr id="13" name="Freeform: Shape 12">
              <a:extLst>
                <a:ext uri="{FF2B5EF4-FFF2-40B4-BE49-F238E27FC236}">
                  <a16:creationId xmlns:a16="http://schemas.microsoft.com/office/drawing/2014/main" id="{13AE7BE0-1E49-4A67-8921-A5239890A166}"/>
                </a:ext>
              </a:extLst>
            </p:cNvPr>
            <p:cNvSpPr/>
            <p:nvPr/>
          </p:nvSpPr>
          <p:spPr>
            <a:xfrm>
              <a:off x="7548294" y="1592631"/>
              <a:ext cx="147349" cy="2417203"/>
            </a:xfrm>
            <a:custGeom>
              <a:avLst/>
              <a:gdLst/>
              <a:ahLst/>
              <a:cxnLst/>
              <a:rect l="0" t="0" r="0" b="0"/>
              <a:pathLst>
                <a:path>
                  <a:moveTo>
                    <a:pt x="0" y="0"/>
                  </a:moveTo>
                  <a:lnTo>
                    <a:pt x="0" y="2417203"/>
                  </a:lnTo>
                  <a:lnTo>
                    <a:pt x="147349" y="241720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FFB290C7-1D68-4E45-A18E-A54F001F3218}"/>
                </a:ext>
              </a:extLst>
            </p:cNvPr>
            <p:cNvSpPr/>
            <p:nvPr/>
          </p:nvSpPr>
          <p:spPr>
            <a:xfrm>
              <a:off x="7308759" y="2103636"/>
              <a:ext cx="248350" cy="411364"/>
            </a:xfrm>
            <a:custGeom>
              <a:avLst/>
              <a:gdLst/>
              <a:ahLst/>
              <a:cxnLst/>
              <a:rect l="0" t="0" r="0" b="0"/>
              <a:pathLst>
                <a:path>
                  <a:moveTo>
                    <a:pt x="248350" y="0"/>
                  </a:moveTo>
                  <a:lnTo>
                    <a:pt x="248350" y="411364"/>
                  </a:lnTo>
                  <a:lnTo>
                    <a:pt x="0" y="41136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EF2FE945-2460-4BDC-9667-BF5F0E15913B}"/>
                </a:ext>
              </a:extLst>
            </p:cNvPr>
            <p:cNvSpPr/>
            <p:nvPr/>
          </p:nvSpPr>
          <p:spPr>
            <a:xfrm>
              <a:off x="7548293" y="1718141"/>
              <a:ext cx="251744" cy="1158676"/>
            </a:xfrm>
            <a:custGeom>
              <a:avLst/>
              <a:gdLst/>
              <a:ahLst/>
              <a:cxnLst/>
              <a:rect l="0" t="0" r="0" b="0"/>
              <a:pathLst>
                <a:path>
                  <a:moveTo>
                    <a:pt x="0" y="0"/>
                  </a:moveTo>
                  <a:lnTo>
                    <a:pt x="0" y="1156438"/>
                  </a:lnTo>
                  <a:lnTo>
                    <a:pt x="111149" y="115643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8D1E4BC2-588F-460E-BDB4-034522576E57}"/>
                </a:ext>
              </a:extLst>
            </p:cNvPr>
            <p:cNvSpPr/>
            <p:nvPr/>
          </p:nvSpPr>
          <p:spPr>
            <a:xfrm>
              <a:off x="4331438" y="1397655"/>
              <a:ext cx="3225670" cy="154916"/>
            </a:xfrm>
            <a:custGeom>
              <a:avLst/>
              <a:gdLst/>
              <a:ahLst/>
              <a:cxnLst/>
              <a:rect l="0" t="0" r="0" b="0"/>
              <a:pathLst>
                <a:path>
                  <a:moveTo>
                    <a:pt x="0" y="0"/>
                  </a:moveTo>
                  <a:lnTo>
                    <a:pt x="0" y="83026"/>
                  </a:lnTo>
                  <a:lnTo>
                    <a:pt x="3234486" y="83026"/>
                  </a:lnTo>
                  <a:lnTo>
                    <a:pt x="3234486" y="1630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7" name="Freeform: Shape 16">
              <a:extLst>
                <a:ext uri="{FF2B5EF4-FFF2-40B4-BE49-F238E27FC236}">
                  <a16:creationId xmlns:a16="http://schemas.microsoft.com/office/drawing/2014/main" id="{8F124DAC-69A7-4D62-B31F-5108AAEB3581}"/>
                </a:ext>
              </a:extLst>
            </p:cNvPr>
            <p:cNvSpPr/>
            <p:nvPr/>
          </p:nvSpPr>
          <p:spPr>
            <a:xfrm>
              <a:off x="4500714" y="1720395"/>
              <a:ext cx="209813" cy="1380547"/>
            </a:xfrm>
            <a:custGeom>
              <a:avLst/>
              <a:gdLst/>
              <a:ahLst/>
              <a:cxnLst/>
              <a:rect l="0" t="0" r="0" b="0"/>
              <a:pathLst>
                <a:path>
                  <a:moveTo>
                    <a:pt x="0" y="0"/>
                  </a:moveTo>
                  <a:lnTo>
                    <a:pt x="0" y="2082797"/>
                  </a:lnTo>
                  <a:lnTo>
                    <a:pt x="361147" y="208279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8" name="Freeform: Shape 17">
              <a:extLst>
                <a:ext uri="{FF2B5EF4-FFF2-40B4-BE49-F238E27FC236}">
                  <a16:creationId xmlns:a16="http://schemas.microsoft.com/office/drawing/2014/main" id="{75012E93-E25F-4FEC-85D8-0F641514D916}"/>
                </a:ext>
              </a:extLst>
            </p:cNvPr>
            <p:cNvSpPr/>
            <p:nvPr/>
          </p:nvSpPr>
          <p:spPr>
            <a:xfrm rot="5400000">
              <a:off x="3854177" y="3145463"/>
              <a:ext cx="367299" cy="898052"/>
            </a:xfrm>
            <a:custGeom>
              <a:avLst/>
              <a:gdLst/>
              <a:ahLst/>
              <a:cxnLst/>
              <a:rect l="0" t="0" r="0" b="0"/>
              <a:pathLst>
                <a:path>
                  <a:moveTo>
                    <a:pt x="0" y="0"/>
                  </a:moveTo>
                  <a:lnTo>
                    <a:pt x="0" y="802786"/>
                  </a:lnTo>
                  <a:lnTo>
                    <a:pt x="361147" y="80278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Shape 18">
              <a:extLst>
                <a:ext uri="{FF2B5EF4-FFF2-40B4-BE49-F238E27FC236}">
                  <a16:creationId xmlns:a16="http://schemas.microsoft.com/office/drawing/2014/main" id="{101C5CD3-A7BB-4FA8-B0AF-C005ABAE28A2}"/>
                </a:ext>
              </a:extLst>
            </p:cNvPr>
            <p:cNvSpPr/>
            <p:nvPr/>
          </p:nvSpPr>
          <p:spPr>
            <a:xfrm>
              <a:off x="489847" y="2392380"/>
              <a:ext cx="331533" cy="3621035"/>
            </a:xfrm>
            <a:custGeom>
              <a:avLst/>
              <a:gdLst/>
              <a:ahLst/>
              <a:cxnLst/>
              <a:rect l="0" t="0" r="0" b="0"/>
              <a:pathLst>
                <a:path>
                  <a:moveTo>
                    <a:pt x="0" y="0"/>
                  </a:moveTo>
                  <a:lnTo>
                    <a:pt x="0" y="3621035"/>
                  </a:lnTo>
                  <a:lnTo>
                    <a:pt x="331533" y="362103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10559DB1-2C99-4616-B9BD-01AFB44B434E}"/>
                </a:ext>
              </a:extLst>
            </p:cNvPr>
            <p:cNvSpPr/>
            <p:nvPr/>
          </p:nvSpPr>
          <p:spPr>
            <a:xfrm>
              <a:off x="489847" y="1881955"/>
              <a:ext cx="369228" cy="404685"/>
            </a:xfrm>
            <a:custGeom>
              <a:avLst/>
              <a:gdLst/>
              <a:ahLst/>
              <a:cxnLst/>
              <a:rect l="0" t="0" r="0" b="0"/>
              <a:pathLst>
                <a:path>
                  <a:moveTo>
                    <a:pt x="0" y="0"/>
                  </a:moveTo>
                  <a:lnTo>
                    <a:pt x="0" y="745837"/>
                  </a:lnTo>
                  <a:lnTo>
                    <a:pt x="369228" y="74583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1" name="Freeform: Shape 20">
              <a:extLst>
                <a:ext uri="{FF2B5EF4-FFF2-40B4-BE49-F238E27FC236}">
                  <a16:creationId xmlns:a16="http://schemas.microsoft.com/office/drawing/2014/main" id="{C73626A5-C504-4464-B66B-3F699871B2AE}"/>
                </a:ext>
              </a:extLst>
            </p:cNvPr>
            <p:cNvSpPr/>
            <p:nvPr/>
          </p:nvSpPr>
          <p:spPr>
            <a:xfrm>
              <a:off x="1430048" y="1397655"/>
              <a:ext cx="2945463" cy="162713"/>
            </a:xfrm>
            <a:custGeom>
              <a:avLst/>
              <a:gdLst/>
              <a:ahLst/>
              <a:cxnLst/>
              <a:rect l="0" t="0" r="0" b="0"/>
              <a:pathLst>
                <a:path>
                  <a:moveTo>
                    <a:pt x="2945463" y="0"/>
                  </a:moveTo>
                  <a:lnTo>
                    <a:pt x="2945463" y="82656"/>
                  </a:lnTo>
                  <a:lnTo>
                    <a:pt x="0" y="82656"/>
                  </a:lnTo>
                  <a:lnTo>
                    <a:pt x="0" y="1627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2" name="Freeform: Shape 21">
              <a:extLst>
                <a:ext uri="{FF2B5EF4-FFF2-40B4-BE49-F238E27FC236}">
                  <a16:creationId xmlns:a16="http://schemas.microsoft.com/office/drawing/2014/main" id="{0E3E5A2A-71C8-449E-9E24-8670EB62E726}"/>
                </a:ext>
              </a:extLst>
            </p:cNvPr>
            <p:cNvSpPr/>
            <p:nvPr/>
          </p:nvSpPr>
          <p:spPr>
            <a:xfrm rot="953510">
              <a:off x="4331438" y="783666"/>
              <a:ext cx="2194084" cy="632843"/>
            </a:xfrm>
            <a:custGeom>
              <a:avLst/>
              <a:gdLst/>
              <a:ahLst/>
              <a:cxnLst/>
              <a:rect l="0" t="0" r="0" b="0"/>
              <a:pathLst>
                <a:path>
                  <a:moveTo>
                    <a:pt x="0" y="632843"/>
                  </a:moveTo>
                  <a:lnTo>
                    <a:pt x="2194084"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Shape 22">
              <a:extLst>
                <a:ext uri="{FF2B5EF4-FFF2-40B4-BE49-F238E27FC236}">
                  <a16:creationId xmlns:a16="http://schemas.microsoft.com/office/drawing/2014/main" id="{935D08E3-413F-4AEC-BF9D-D42DB8148EF5}"/>
                </a:ext>
              </a:extLst>
            </p:cNvPr>
            <p:cNvSpPr/>
            <p:nvPr/>
          </p:nvSpPr>
          <p:spPr>
            <a:xfrm>
              <a:off x="3346713" y="768803"/>
              <a:ext cx="1977985" cy="628852"/>
            </a:xfrm>
            <a:custGeom>
              <a:avLst/>
              <a:gdLst>
                <a:gd name="connsiteX0" fmla="*/ 0 w 1793152"/>
                <a:gd name="connsiteY0" fmla="*/ 0 h 628852"/>
                <a:gd name="connsiteX1" fmla="*/ 1793152 w 1793152"/>
                <a:gd name="connsiteY1" fmla="*/ 0 h 628852"/>
                <a:gd name="connsiteX2" fmla="*/ 1793152 w 1793152"/>
                <a:gd name="connsiteY2" fmla="*/ 628852 h 628852"/>
                <a:gd name="connsiteX3" fmla="*/ 0 w 1793152"/>
                <a:gd name="connsiteY3" fmla="*/ 628852 h 628852"/>
                <a:gd name="connsiteX4" fmla="*/ 0 w 1793152"/>
                <a:gd name="connsiteY4" fmla="*/ 0 h 62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152" h="628852">
                  <a:moveTo>
                    <a:pt x="0" y="0"/>
                  </a:moveTo>
                  <a:lnTo>
                    <a:pt x="1793152" y="0"/>
                  </a:lnTo>
                  <a:lnTo>
                    <a:pt x="1793152" y="628852"/>
                  </a:lnTo>
                  <a:lnTo>
                    <a:pt x="0" y="62885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algn="ctr" defTabSz="400050" fontAlgn="base">
                <a:spcBef>
                  <a:spcPct val="0"/>
                </a:spcBef>
              </a:pPr>
              <a:r>
                <a:rPr lang="en-US" sz="1400" b="1" dirty="0">
                  <a:solidFill>
                    <a:srgbClr val="505050"/>
                  </a:solidFill>
                  <a:latin typeface="Helvetica" panose="020B0604020202020204" pitchFamily="34" charset="0"/>
                  <a:cs typeface="Helvetica" panose="020B0604020202020204" pitchFamily="34" charset="0"/>
                </a:rPr>
                <a:t>Facility Management</a:t>
              </a:r>
            </a:p>
            <a:p>
              <a:pPr algn="ctr" defTabSz="400050" fontAlgn="base">
                <a:spcBef>
                  <a:spcPct val="0"/>
                </a:spcBef>
              </a:pPr>
              <a:r>
                <a:rPr lang="en-US" sz="1300" b="1" dirty="0">
                  <a:solidFill>
                    <a:srgbClr val="FF0000"/>
                  </a:solidFill>
                  <a:latin typeface="Helvetica" panose="020B0604020202020204" pitchFamily="34" charset="0"/>
                  <a:cs typeface="Helvetica" panose="020B0604020202020204" pitchFamily="34" charset="0"/>
                </a:rPr>
                <a:t>Al Schmitt, Head</a:t>
              </a:r>
            </a:p>
          </p:txBody>
        </p:sp>
        <p:sp>
          <p:nvSpPr>
            <p:cNvPr id="24" name="Freeform: Shape 23">
              <a:extLst>
                <a:ext uri="{FF2B5EF4-FFF2-40B4-BE49-F238E27FC236}">
                  <a16:creationId xmlns:a16="http://schemas.microsoft.com/office/drawing/2014/main" id="{831715DB-18C1-4FD8-A6AC-075E163A8873}"/>
                </a:ext>
              </a:extLst>
            </p:cNvPr>
            <p:cNvSpPr/>
            <p:nvPr/>
          </p:nvSpPr>
          <p:spPr>
            <a:xfrm>
              <a:off x="5888726" y="856878"/>
              <a:ext cx="1308839" cy="457200"/>
            </a:xfrm>
            <a:custGeom>
              <a:avLst/>
              <a:gdLst>
                <a:gd name="connsiteX0" fmla="*/ 0 w 1114921"/>
                <a:gd name="connsiteY0" fmla="*/ 0 h 663790"/>
                <a:gd name="connsiteX1" fmla="*/ 1114921 w 1114921"/>
                <a:gd name="connsiteY1" fmla="*/ 0 h 663790"/>
                <a:gd name="connsiteX2" fmla="*/ 1114921 w 1114921"/>
                <a:gd name="connsiteY2" fmla="*/ 663790 h 663790"/>
                <a:gd name="connsiteX3" fmla="*/ 0 w 1114921"/>
                <a:gd name="connsiteY3" fmla="*/ 663790 h 663790"/>
                <a:gd name="connsiteX4" fmla="*/ 0 w 1114921"/>
                <a:gd name="connsiteY4" fmla="*/ 0 h 66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21" h="663790">
                  <a:moveTo>
                    <a:pt x="0" y="0"/>
                  </a:moveTo>
                  <a:lnTo>
                    <a:pt x="1114921" y="0"/>
                  </a:lnTo>
                  <a:lnTo>
                    <a:pt x="1114921" y="663790"/>
                  </a:lnTo>
                  <a:lnTo>
                    <a:pt x="0" y="6637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3810" tIns="3810" rIns="3810" bIns="3810" numCol="1" spcCol="1270" anchor="ctr" anchorCtr="1">
              <a:noAutofit/>
            </a:bodyPr>
            <a:lstStyle/>
            <a:p>
              <a:pPr algn="ctr" defTabSz="266700" fontAlgn="base">
                <a:spcBef>
                  <a:spcPts val="200"/>
                </a:spcBef>
              </a:pPr>
              <a:r>
                <a:rPr lang="en-US" sz="1200" dirty="0">
                  <a:solidFill>
                    <a:srgbClr val="505050">
                      <a:lumMod val="75000"/>
                    </a:srgbClr>
                  </a:solidFill>
                  <a:latin typeface="Helvetica" panose="020B0604020202020204" pitchFamily="34" charset="0"/>
                  <a:cs typeface="Helvetica" panose="020B0604020202020204" pitchFamily="34" charset="0"/>
                </a:rPr>
                <a:t>Administrative</a:t>
              </a:r>
              <a:br>
                <a:rPr lang="en-US" sz="1200" dirty="0">
                  <a:solidFill>
                    <a:srgbClr val="505050">
                      <a:lumMod val="75000"/>
                    </a:srgbClr>
                  </a:solidFill>
                  <a:latin typeface="Helvetica" panose="020B0604020202020204" pitchFamily="34" charset="0"/>
                  <a:cs typeface="Helvetica" panose="020B0604020202020204" pitchFamily="34" charset="0"/>
                </a:rPr>
              </a:br>
              <a:r>
                <a:rPr lang="en-US" sz="1200" dirty="0">
                  <a:solidFill>
                    <a:srgbClr val="505050">
                      <a:lumMod val="75000"/>
                    </a:srgbClr>
                  </a:solidFill>
                  <a:latin typeface="Helvetica" panose="020B0604020202020204" pitchFamily="34" charset="0"/>
                  <a:cs typeface="Helvetica" panose="020B0604020202020204" pitchFamily="34" charset="0"/>
                </a:rPr>
                <a:t>Support</a:t>
              </a:r>
              <a:r>
                <a:rPr lang="en-US" sz="1200" dirty="0">
                  <a:solidFill>
                    <a:srgbClr val="FFFFFF"/>
                  </a:solidFill>
                  <a:latin typeface="Helvetica" panose="020B0604020202020204" pitchFamily="34" charset="0"/>
                  <a:cs typeface="Helvetica" panose="020B0604020202020204" pitchFamily="34" charset="0"/>
                </a:rPr>
                <a:t> </a:t>
              </a:r>
            </a:p>
          </p:txBody>
        </p:sp>
        <p:sp>
          <p:nvSpPr>
            <p:cNvPr id="25" name="Freeform: Shape 24">
              <a:extLst>
                <a:ext uri="{FF2B5EF4-FFF2-40B4-BE49-F238E27FC236}">
                  <a16:creationId xmlns:a16="http://schemas.microsoft.com/office/drawing/2014/main" id="{F94A6665-4C07-439E-9F1D-F16C14661C02}"/>
                </a:ext>
              </a:extLst>
            </p:cNvPr>
            <p:cNvSpPr/>
            <p:nvPr/>
          </p:nvSpPr>
          <p:spPr>
            <a:xfrm>
              <a:off x="245981" y="1578298"/>
              <a:ext cx="2517435" cy="640080"/>
            </a:xfrm>
            <a:custGeom>
              <a:avLst/>
              <a:gdLst>
                <a:gd name="connsiteX0" fmla="*/ 0 w 1997907"/>
                <a:gd name="connsiteY0" fmla="*/ 0 h 714916"/>
                <a:gd name="connsiteX1" fmla="*/ 1997907 w 1997907"/>
                <a:gd name="connsiteY1" fmla="*/ 0 h 714916"/>
                <a:gd name="connsiteX2" fmla="*/ 1997907 w 1997907"/>
                <a:gd name="connsiteY2" fmla="*/ 714916 h 714916"/>
                <a:gd name="connsiteX3" fmla="*/ 0 w 1997907"/>
                <a:gd name="connsiteY3" fmla="*/ 714916 h 714916"/>
                <a:gd name="connsiteX4" fmla="*/ 0 w 1997907"/>
                <a:gd name="connsiteY4" fmla="*/ 0 h 714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907" h="714916">
                  <a:moveTo>
                    <a:pt x="0" y="0"/>
                  </a:moveTo>
                  <a:lnTo>
                    <a:pt x="1997907" y="0"/>
                  </a:lnTo>
                  <a:lnTo>
                    <a:pt x="1997907" y="714916"/>
                  </a:lnTo>
                  <a:lnTo>
                    <a:pt x="0" y="71491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algn="ctr" defTabSz="355600" fontAlgn="base">
                <a:spcBef>
                  <a:spcPct val="0"/>
                </a:spcBef>
              </a:pPr>
              <a:r>
                <a:rPr lang="en-US" sz="1400" b="1" dirty="0">
                  <a:solidFill>
                    <a:srgbClr val="505050"/>
                  </a:solidFill>
                  <a:latin typeface="Helvetica" panose="020B0604020202020204" pitchFamily="34" charset="0"/>
                  <a:cs typeface="Helvetica" panose="020B0604020202020204" pitchFamily="34" charset="0"/>
                </a:rPr>
                <a:t>Building &amp; Support Systems</a:t>
              </a:r>
            </a:p>
            <a:p>
              <a:pPr algn="ctr" defTabSz="355600" fontAlgn="base">
                <a:spcBef>
                  <a:spcPct val="0"/>
                </a:spcBef>
              </a:pPr>
              <a:r>
                <a:rPr lang="en-US" sz="1300" b="1" dirty="0">
                  <a:solidFill>
                    <a:srgbClr val="FF0000"/>
                  </a:solidFill>
                  <a:latin typeface="Helvetica" panose="020B0604020202020204" pitchFamily="34" charset="0"/>
                  <a:cs typeface="Helvetica" panose="020B0604020202020204" pitchFamily="34" charset="0"/>
                </a:rPr>
                <a:t>Martin </a:t>
              </a:r>
              <a:r>
                <a:rPr lang="en-US" sz="1300" b="1" dirty="0" err="1">
                  <a:solidFill>
                    <a:srgbClr val="FF0000"/>
                  </a:solidFill>
                  <a:latin typeface="Helvetica" panose="020B0604020202020204" pitchFamily="34" charset="0"/>
                  <a:cs typeface="Helvetica" panose="020B0604020202020204" pitchFamily="34" charset="0"/>
                </a:rPr>
                <a:t>Bentivengo</a:t>
              </a:r>
              <a:r>
                <a:rPr lang="en-US" sz="1300" b="1" dirty="0">
                  <a:solidFill>
                    <a:srgbClr val="FF0000"/>
                  </a:solidFill>
                  <a:latin typeface="Helvetica" panose="020B0604020202020204" pitchFamily="34" charset="0"/>
                  <a:cs typeface="Helvetica" panose="020B0604020202020204" pitchFamily="34" charset="0"/>
                </a:rPr>
                <a:t>, Manager</a:t>
              </a:r>
            </a:p>
          </p:txBody>
        </p:sp>
        <p:sp>
          <p:nvSpPr>
            <p:cNvPr id="26" name="Freeform: Shape 25">
              <a:extLst>
                <a:ext uri="{FF2B5EF4-FFF2-40B4-BE49-F238E27FC236}">
                  <a16:creationId xmlns:a16="http://schemas.microsoft.com/office/drawing/2014/main" id="{ACD3E41F-96AE-44E2-B073-0833C2CC5AE4}"/>
                </a:ext>
              </a:extLst>
            </p:cNvPr>
            <p:cNvSpPr/>
            <p:nvPr/>
          </p:nvSpPr>
          <p:spPr>
            <a:xfrm>
              <a:off x="710064" y="2353716"/>
              <a:ext cx="1258718" cy="548640"/>
            </a:xfrm>
            <a:custGeom>
              <a:avLst/>
              <a:gdLst>
                <a:gd name="connsiteX0" fmla="*/ 0 w 1496013"/>
                <a:gd name="connsiteY0" fmla="*/ 0 h 1230926"/>
                <a:gd name="connsiteX1" fmla="*/ 1496013 w 1496013"/>
                <a:gd name="connsiteY1" fmla="*/ 0 h 1230926"/>
                <a:gd name="connsiteX2" fmla="*/ 1496013 w 1496013"/>
                <a:gd name="connsiteY2" fmla="*/ 1230926 h 1230926"/>
                <a:gd name="connsiteX3" fmla="*/ 0 w 1496013"/>
                <a:gd name="connsiteY3" fmla="*/ 1230926 h 1230926"/>
                <a:gd name="connsiteX4" fmla="*/ 0 w 1496013"/>
                <a:gd name="connsiteY4" fmla="*/ 0 h 1230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013" h="1230926">
                  <a:moveTo>
                    <a:pt x="0" y="0"/>
                  </a:moveTo>
                  <a:lnTo>
                    <a:pt x="1496013" y="0"/>
                  </a:lnTo>
                  <a:lnTo>
                    <a:pt x="1496013" y="1230926"/>
                  </a:lnTo>
                  <a:lnTo>
                    <a:pt x="0" y="12309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fontAlgn="base">
                <a:lnSpc>
                  <a:spcPct val="90000"/>
                </a:lnSpc>
                <a:spcBef>
                  <a:spcPct val="0"/>
                </a:spcBef>
                <a:spcAft>
                  <a:spcPct val="35000"/>
                </a:spcAft>
              </a:pPr>
              <a:r>
                <a:rPr lang="en-US" sz="1200" b="1" dirty="0">
                  <a:solidFill>
                    <a:srgbClr val="505050"/>
                  </a:solidFill>
                  <a:latin typeface="Helvetica" panose="020B0604020202020204" pitchFamily="34" charset="0"/>
                  <a:cs typeface="Helvetica" panose="020B0604020202020204" pitchFamily="34" charset="0"/>
                </a:rPr>
                <a:t>Planning &amp;</a:t>
              </a:r>
              <a:br>
                <a:rPr lang="en-US" sz="1200" b="1" dirty="0">
                  <a:solidFill>
                    <a:srgbClr val="505050"/>
                  </a:solidFill>
                  <a:latin typeface="Helvetica" panose="020B0604020202020204" pitchFamily="34" charset="0"/>
                  <a:cs typeface="Helvetica" panose="020B0604020202020204" pitchFamily="34" charset="0"/>
                </a:rPr>
              </a:br>
              <a:r>
                <a:rPr lang="en-US" sz="1200" b="1" dirty="0">
                  <a:solidFill>
                    <a:srgbClr val="505050"/>
                  </a:solidFill>
                  <a:latin typeface="Helvetica" panose="020B0604020202020204" pitchFamily="34" charset="0"/>
                  <a:cs typeface="Helvetica" panose="020B0604020202020204" pitchFamily="34" charset="0"/>
                </a:rPr>
                <a:t>Scheduling</a:t>
              </a:r>
            </a:p>
          </p:txBody>
        </p:sp>
        <p:sp>
          <p:nvSpPr>
            <p:cNvPr id="27" name="Freeform: Shape 26">
              <a:extLst>
                <a:ext uri="{FF2B5EF4-FFF2-40B4-BE49-F238E27FC236}">
                  <a16:creationId xmlns:a16="http://schemas.microsoft.com/office/drawing/2014/main" id="{F39D8955-7B73-473C-B045-989C7AFDA934}"/>
                </a:ext>
              </a:extLst>
            </p:cNvPr>
            <p:cNvSpPr/>
            <p:nvPr/>
          </p:nvSpPr>
          <p:spPr>
            <a:xfrm>
              <a:off x="718034" y="3048922"/>
              <a:ext cx="1258718" cy="548640"/>
            </a:xfrm>
            <a:custGeom>
              <a:avLst/>
              <a:gdLst>
                <a:gd name="connsiteX0" fmla="*/ 0 w 1506687"/>
                <a:gd name="connsiteY0" fmla="*/ 0 h 482958"/>
                <a:gd name="connsiteX1" fmla="*/ 1506687 w 1506687"/>
                <a:gd name="connsiteY1" fmla="*/ 0 h 482958"/>
                <a:gd name="connsiteX2" fmla="*/ 1506687 w 1506687"/>
                <a:gd name="connsiteY2" fmla="*/ 482958 h 482958"/>
                <a:gd name="connsiteX3" fmla="*/ 0 w 1506687"/>
                <a:gd name="connsiteY3" fmla="*/ 482958 h 482958"/>
                <a:gd name="connsiteX4" fmla="*/ 0 w 1506687"/>
                <a:gd name="connsiteY4" fmla="*/ 0 h 482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687" h="482958">
                  <a:moveTo>
                    <a:pt x="0" y="0"/>
                  </a:moveTo>
                  <a:lnTo>
                    <a:pt x="1506687" y="0"/>
                  </a:lnTo>
                  <a:lnTo>
                    <a:pt x="1506687" y="482958"/>
                  </a:lnTo>
                  <a:lnTo>
                    <a:pt x="0" y="4829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fontAlgn="base">
                <a:lnSpc>
                  <a:spcPct val="90000"/>
                </a:lnSpc>
                <a:spcBef>
                  <a:spcPct val="0"/>
                </a:spcBef>
                <a:spcAft>
                  <a:spcPct val="35000"/>
                </a:spcAft>
              </a:pPr>
              <a:r>
                <a:rPr lang="en-US" sz="1200" b="1" dirty="0">
                  <a:solidFill>
                    <a:srgbClr val="404040"/>
                  </a:solidFill>
                  <a:latin typeface="Helvetica" panose="020B0604020202020204" pitchFamily="34" charset="0"/>
                  <a:cs typeface="Helvetica" panose="020B0604020202020204" pitchFamily="34" charset="0"/>
                </a:rPr>
                <a:t>Carpentry</a:t>
              </a:r>
            </a:p>
          </p:txBody>
        </p:sp>
        <p:sp>
          <p:nvSpPr>
            <p:cNvPr id="28" name="Freeform: Shape 27">
              <a:extLst>
                <a:ext uri="{FF2B5EF4-FFF2-40B4-BE49-F238E27FC236}">
                  <a16:creationId xmlns:a16="http://schemas.microsoft.com/office/drawing/2014/main" id="{E78A4413-91E7-493C-BB8A-F0B55DBB662B}"/>
                </a:ext>
              </a:extLst>
            </p:cNvPr>
            <p:cNvSpPr/>
            <p:nvPr/>
          </p:nvSpPr>
          <p:spPr>
            <a:xfrm>
              <a:off x="710102" y="3747759"/>
              <a:ext cx="1258718" cy="548640"/>
            </a:xfrm>
            <a:custGeom>
              <a:avLst/>
              <a:gdLst>
                <a:gd name="connsiteX0" fmla="*/ 0 w 1559181"/>
                <a:gd name="connsiteY0" fmla="*/ 0 h 905424"/>
                <a:gd name="connsiteX1" fmla="*/ 1559181 w 1559181"/>
                <a:gd name="connsiteY1" fmla="*/ 0 h 905424"/>
                <a:gd name="connsiteX2" fmla="*/ 1559181 w 1559181"/>
                <a:gd name="connsiteY2" fmla="*/ 905424 h 905424"/>
                <a:gd name="connsiteX3" fmla="*/ 0 w 1559181"/>
                <a:gd name="connsiteY3" fmla="*/ 905424 h 905424"/>
                <a:gd name="connsiteX4" fmla="*/ 0 w 1559181"/>
                <a:gd name="connsiteY4" fmla="*/ 0 h 905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181" h="905424">
                  <a:moveTo>
                    <a:pt x="0" y="0"/>
                  </a:moveTo>
                  <a:lnTo>
                    <a:pt x="1559181" y="0"/>
                  </a:lnTo>
                  <a:lnTo>
                    <a:pt x="1559181" y="905424"/>
                  </a:lnTo>
                  <a:lnTo>
                    <a:pt x="0" y="9054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fontAlgn="base">
                <a:lnSpc>
                  <a:spcPct val="90000"/>
                </a:lnSpc>
                <a:spcBef>
                  <a:spcPct val="0"/>
                </a:spcBef>
                <a:spcAft>
                  <a:spcPct val="35000"/>
                </a:spcAft>
              </a:pPr>
              <a:r>
                <a:rPr lang="en-US" sz="1200" b="1" dirty="0">
                  <a:solidFill>
                    <a:srgbClr val="404040"/>
                  </a:solidFill>
                  <a:latin typeface="Helvetica" panose="020B0604020202020204" pitchFamily="34" charset="0"/>
                  <a:cs typeface="Helvetica" panose="020B0604020202020204" pitchFamily="34" charset="0"/>
                </a:rPr>
                <a:t>Fire Systems</a:t>
              </a:r>
              <a:br>
                <a:rPr lang="en-US" sz="1200" b="1" dirty="0">
                  <a:solidFill>
                    <a:srgbClr val="404040"/>
                  </a:solidFill>
                  <a:latin typeface="Helvetica" panose="020B0604020202020204" pitchFamily="34" charset="0"/>
                  <a:cs typeface="Helvetica" panose="020B0604020202020204" pitchFamily="34" charset="0"/>
                </a:rPr>
              </a:br>
              <a:r>
                <a:rPr lang="en-US" sz="1200" b="1" dirty="0">
                  <a:solidFill>
                    <a:srgbClr val="404040"/>
                  </a:solidFill>
                  <a:latin typeface="Helvetica" panose="020B0604020202020204" pitchFamily="34" charset="0"/>
                  <a:cs typeface="Helvetica" panose="020B0604020202020204" pitchFamily="34" charset="0"/>
                </a:rPr>
                <a:t>Maintenance</a:t>
              </a:r>
            </a:p>
          </p:txBody>
        </p:sp>
        <p:sp>
          <p:nvSpPr>
            <p:cNvPr id="29" name="Freeform: Shape 28">
              <a:extLst>
                <a:ext uri="{FF2B5EF4-FFF2-40B4-BE49-F238E27FC236}">
                  <a16:creationId xmlns:a16="http://schemas.microsoft.com/office/drawing/2014/main" id="{4BD709CB-1885-4DB9-B972-4C5F6F20935A}"/>
                </a:ext>
              </a:extLst>
            </p:cNvPr>
            <p:cNvSpPr/>
            <p:nvPr/>
          </p:nvSpPr>
          <p:spPr>
            <a:xfrm>
              <a:off x="680342" y="5650471"/>
              <a:ext cx="1708260" cy="548640"/>
            </a:xfrm>
            <a:custGeom>
              <a:avLst/>
              <a:gdLst>
                <a:gd name="connsiteX0" fmla="*/ 0 w 1930926"/>
                <a:gd name="connsiteY0" fmla="*/ 0 h 725884"/>
                <a:gd name="connsiteX1" fmla="*/ 1930926 w 1930926"/>
                <a:gd name="connsiteY1" fmla="*/ 0 h 725884"/>
                <a:gd name="connsiteX2" fmla="*/ 1930926 w 1930926"/>
                <a:gd name="connsiteY2" fmla="*/ 725884 h 725884"/>
                <a:gd name="connsiteX3" fmla="*/ 0 w 1930926"/>
                <a:gd name="connsiteY3" fmla="*/ 725884 h 725884"/>
                <a:gd name="connsiteX4" fmla="*/ 0 w 1930926"/>
                <a:gd name="connsiteY4" fmla="*/ 0 h 725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926" h="725884">
                  <a:moveTo>
                    <a:pt x="0" y="0"/>
                  </a:moveTo>
                  <a:lnTo>
                    <a:pt x="1930926" y="0"/>
                  </a:lnTo>
                  <a:lnTo>
                    <a:pt x="1930926" y="725884"/>
                  </a:lnTo>
                  <a:lnTo>
                    <a:pt x="0" y="72588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fontAlgn="base">
                <a:lnSpc>
                  <a:spcPct val="90000"/>
                </a:lnSpc>
                <a:spcBef>
                  <a:spcPct val="0"/>
                </a:spcBef>
                <a:spcAft>
                  <a:spcPct val="35000"/>
                </a:spcAft>
              </a:pPr>
              <a:r>
                <a:rPr lang="en-US" sz="1200" b="1" dirty="0">
                  <a:solidFill>
                    <a:srgbClr val="505050"/>
                  </a:solidFill>
                  <a:latin typeface="Helvetica" panose="020B0604020202020204" pitchFamily="34" charset="0"/>
                  <a:cs typeface="Helvetica" panose="020B0604020202020204" pitchFamily="34" charset="0"/>
                </a:rPr>
                <a:t>Building Management</a:t>
              </a:r>
              <a:br>
                <a:rPr lang="en-US" sz="1200" b="1" dirty="0">
                  <a:solidFill>
                    <a:srgbClr val="505050"/>
                  </a:solidFill>
                  <a:latin typeface="Helvetica" panose="020B0604020202020204" pitchFamily="34" charset="0"/>
                  <a:cs typeface="Helvetica" panose="020B0604020202020204" pitchFamily="34" charset="0"/>
                </a:rPr>
              </a:br>
              <a:r>
                <a:rPr lang="en-US" sz="1200" b="1" dirty="0">
                  <a:solidFill>
                    <a:srgbClr val="505050"/>
                  </a:solidFill>
                  <a:latin typeface="Helvetica" panose="020B0604020202020204" pitchFamily="34" charset="0"/>
                  <a:cs typeface="Helvetica" panose="020B0604020202020204" pitchFamily="34" charset="0"/>
                </a:rPr>
                <a:t>&amp; Assessments</a:t>
              </a:r>
            </a:p>
          </p:txBody>
        </p:sp>
        <p:sp>
          <p:nvSpPr>
            <p:cNvPr id="30" name="Freeform: Shape 29">
              <a:extLst>
                <a:ext uri="{FF2B5EF4-FFF2-40B4-BE49-F238E27FC236}">
                  <a16:creationId xmlns:a16="http://schemas.microsoft.com/office/drawing/2014/main" id="{6655B288-F25C-410A-A5B0-2583893692E6}"/>
                </a:ext>
              </a:extLst>
            </p:cNvPr>
            <p:cNvSpPr/>
            <p:nvPr/>
          </p:nvSpPr>
          <p:spPr>
            <a:xfrm>
              <a:off x="3396119" y="1582709"/>
              <a:ext cx="2407651" cy="591564"/>
            </a:xfrm>
            <a:custGeom>
              <a:avLst/>
              <a:gdLst>
                <a:gd name="connsiteX0" fmla="*/ 0 w 2407651"/>
                <a:gd name="connsiteY0" fmla="*/ 0 h 591564"/>
                <a:gd name="connsiteX1" fmla="*/ 2407651 w 2407651"/>
                <a:gd name="connsiteY1" fmla="*/ 0 h 591564"/>
                <a:gd name="connsiteX2" fmla="*/ 2407651 w 2407651"/>
                <a:gd name="connsiteY2" fmla="*/ 591564 h 591564"/>
                <a:gd name="connsiteX3" fmla="*/ 0 w 2407651"/>
                <a:gd name="connsiteY3" fmla="*/ 591564 h 591564"/>
                <a:gd name="connsiteX4" fmla="*/ 0 w 2407651"/>
                <a:gd name="connsiteY4" fmla="*/ 0 h 59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651" h="591564">
                  <a:moveTo>
                    <a:pt x="0" y="0"/>
                  </a:moveTo>
                  <a:lnTo>
                    <a:pt x="2407651" y="0"/>
                  </a:lnTo>
                  <a:lnTo>
                    <a:pt x="2407651" y="591564"/>
                  </a:lnTo>
                  <a:lnTo>
                    <a:pt x="0" y="59156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algn="ctr" defTabSz="355600" fontAlgn="base">
                <a:spcBef>
                  <a:spcPct val="0"/>
                </a:spcBef>
              </a:pPr>
              <a:r>
                <a:rPr lang="en-US" sz="1400" b="1" dirty="0">
                  <a:solidFill>
                    <a:srgbClr val="505050"/>
                  </a:solidFill>
                  <a:latin typeface="Helvetica" panose="020B0604020202020204" pitchFamily="34" charset="0"/>
                  <a:cs typeface="Helvetica" panose="020B0604020202020204" pitchFamily="34" charset="0"/>
                </a:rPr>
                <a:t>Utilities &amp; </a:t>
              </a:r>
              <a:r>
                <a:rPr lang="en-US" sz="1400" b="1" dirty="0">
                  <a:solidFill>
                    <a:srgbClr val="FF0000"/>
                  </a:solidFill>
                  <a:latin typeface="Helvetica" panose="020B0604020202020204" pitchFamily="34" charset="0"/>
                  <a:cs typeface="Helvetica" panose="020B0604020202020204" pitchFamily="34" charset="0"/>
                </a:rPr>
                <a:t>Engineering</a:t>
              </a:r>
            </a:p>
            <a:p>
              <a:pPr algn="ctr" defTabSz="355600" fontAlgn="base">
                <a:spcBef>
                  <a:spcPct val="0"/>
                </a:spcBef>
              </a:pPr>
              <a:r>
                <a:rPr lang="en-US" sz="1300" b="1" dirty="0">
                  <a:solidFill>
                    <a:srgbClr val="FF0000"/>
                  </a:solidFill>
                  <a:latin typeface="Helvetica" panose="020B0604020202020204" pitchFamily="34" charset="0"/>
                  <a:cs typeface="Helvetica" panose="020B0604020202020204" pitchFamily="34" charset="0"/>
                </a:rPr>
                <a:t>Larry Sliwa, Manager</a:t>
              </a:r>
              <a:endParaRPr lang="en-US" sz="1300" b="1" dirty="0">
                <a:solidFill>
                  <a:srgbClr val="003087"/>
                </a:solidFill>
                <a:latin typeface="Helvetica" panose="020B0604020202020204" pitchFamily="34" charset="0"/>
                <a:cs typeface="Helvetica" panose="020B0604020202020204" pitchFamily="34" charset="0"/>
              </a:endParaRPr>
            </a:p>
          </p:txBody>
        </p:sp>
        <p:sp>
          <p:nvSpPr>
            <p:cNvPr id="31" name="Freeform: Shape 30">
              <a:extLst>
                <a:ext uri="{FF2B5EF4-FFF2-40B4-BE49-F238E27FC236}">
                  <a16:creationId xmlns:a16="http://schemas.microsoft.com/office/drawing/2014/main" id="{CAB21992-D2C7-4E7E-A051-ED118F72D14D}"/>
                </a:ext>
              </a:extLst>
            </p:cNvPr>
            <p:cNvSpPr/>
            <p:nvPr/>
          </p:nvSpPr>
          <p:spPr>
            <a:xfrm>
              <a:off x="2476053" y="2268832"/>
              <a:ext cx="1798168" cy="2286000"/>
            </a:xfrm>
            <a:custGeom>
              <a:avLst/>
              <a:gdLst>
                <a:gd name="connsiteX0" fmla="*/ 0 w 1585897"/>
                <a:gd name="connsiteY0" fmla="*/ 0 h 1322660"/>
                <a:gd name="connsiteX1" fmla="*/ 1585897 w 1585897"/>
                <a:gd name="connsiteY1" fmla="*/ 0 h 1322660"/>
                <a:gd name="connsiteX2" fmla="*/ 1585897 w 1585897"/>
                <a:gd name="connsiteY2" fmla="*/ 1322660 h 1322660"/>
                <a:gd name="connsiteX3" fmla="*/ 0 w 1585897"/>
                <a:gd name="connsiteY3" fmla="*/ 1322660 h 1322660"/>
                <a:gd name="connsiteX4" fmla="*/ 0 w 1585897"/>
                <a:gd name="connsiteY4" fmla="*/ 0 h 1322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897" h="1322660">
                  <a:moveTo>
                    <a:pt x="0" y="0"/>
                  </a:moveTo>
                  <a:lnTo>
                    <a:pt x="1585897" y="0"/>
                  </a:lnTo>
                  <a:lnTo>
                    <a:pt x="1585897" y="1322660"/>
                  </a:lnTo>
                  <a:lnTo>
                    <a:pt x="0" y="13226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fontAlgn="base">
                <a:spcBef>
                  <a:spcPct val="0"/>
                </a:spcBef>
              </a:pPr>
              <a:r>
                <a:rPr lang="en-US" sz="1400" b="1" dirty="0">
                  <a:solidFill>
                    <a:srgbClr val="505050"/>
                  </a:solidFill>
                  <a:latin typeface="Helvetica" panose="020B0604020202020204" pitchFamily="34" charset="0"/>
                  <a:cs typeface="Helvetica" panose="020B0604020202020204" pitchFamily="34" charset="0"/>
                </a:rPr>
                <a:t>MEDDC</a:t>
              </a:r>
            </a:p>
            <a:p>
              <a:pPr algn="ctr" defTabSz="266700" fontAlgn="base">
                <a:spcBef>
                  <a:spcPct val="0"/>
                </a:spcBef>
              </a:pPr>
              <a:r>
                <a:rPr lang="en-US" sz="1300" b="1" dirty="0">
                  <a:solidFill>
                    <a:srgbClr val="FF0000"/>
                  </a:solidFill>
                  <a:latin typeface="Helvetica" panose="020B0604020202020204" pitchFamily="34" charset="0"/>
                  <a:cs typeface="Helvetica" panose="020B0604020202020204" pitchFamily="34" charset="0"/>
                </a:rPr>
                <a:t>Paul </a:t>
              </a:r>
              <a:r>
                <a:rPr lang="en-US" sz="1300" b="1" dirty="0" err="1">
                  <a:solidFill>
                    <a:srgbClr val="FF0000"/>
                  </a:solidFill>
                  <a:latin typeface="Helvetica" panose="020B0604020202020204" pitchFamily="34" charset="0"/>
                  <a:cs typeface="Helvetica" panose="020B0604020202020204" pitchFamily="34" charset="0"/>
                </a:rPr>
                <a:t>Ranieri</a:t>
              </a:r>
              <a:r>
                <a:rPr lang="en-US" sz="1300" b="1" dirty="0">
                  <a:solidFill>
                    <a:srgbClr val="FF0000"/>
                  </a:solidFill>
                  <a:latin typeface="Helvetica" panose="020B0604020202020204" pitchFamily="34" charset="0"/>
                  <a:cs typeface="Helvetica" panose="020B0604020202020204" pitchFamily="34" charset="0"/>
                </a:rPr>
                <a:t>, </a:t>
              </a:r>
              <a:r>
                <a:rPr lang="en-US" sz="1200" b="1" dirty="0">
                  <a:solidFill>
                    <a:srgbClr val="FF0000"/>
                  </a:solidFill>
                  <a:latin typeface="Helvetica" panose="020B0604020202020204" pitchFamily="34" charset="0"/>
                  <a:cs typeface="Helvetica" panose="020B0604020202020204" pitchFamily="34" charset="0"/>
                </a:rPr>
                <a:t>supvr.</a:t>
              </a:r>
              <a:endParaRPr lang="en-US" sz="1300" b="1" dirty="0">
                <a:solidFill>
                  <a:srgbClr val="FF0000"/>
                </a:solidFill>
                <a:latin typeface="Helvetica" panose="020B0604020202020204" pitchFamily="34" charset="0"/>
                <a:cs typeface="Helvetica" panose="020B0604020202020204" pitchFamily="34" charset="0"/>
              </a:endParaRPr>
            </a:p>
            <a:p>
              <a:pPr algn="ctr" defTabSz="266700" fontAlgn="base">
                <a:spcBef>
                  <a:spcPct val="0"/>
                </a:spcBef>
              </a:pPr>
              <a:r>
                <a:rPr lang="en-US" sz="1300" dirty="0">
                  <a:solidFill>
                    <a:srgbClr val="004C97"/>
                  </a:solidFill>
                  <a:latin typeface="Helvetica" panose="020B0604020202020204" pitchFamily="34" charset="0"/>
                  <a:cs typeface="Helvetica" panose="020B0604020202020204" pitchFamily="34" charset="0"/>
                </a:rPr>
                <a:t>Open Technical Specialist</a:t>
              </a:r>
            </a:p>
            <a:p>
              <a:pPr algn="ctr" defTabSz="266700" fontAlgn="base">
                <a:spcBef>
                  <a:spcPct val="0"/>
                </a:spcBef>
              </a:pPr>
              <a:r>
                <a:rPr lang="en-US" sz="1300" b="1" dirty="0">
                  <a:solidFill>
                    <a:srgbClr val="FF0000"/>
                  </a:solidFill>
                  <a:latin typeface="Helvetica" panose="020B0604020202020204" pitchFamily="34" charset="0"/>
                  <a:cs typeface="Helvetica" panose="020B0604020202020204" pitchFamily="34" charset="0"/>
                </a:rPr>
                <a:t>Cedric Madison</a:t>
              </a:r>
            </a:p>
            <a:p>
              <a:pPr algn="ctr" defTabSz="266700" fontAlgn="base">
                <a:spcBef>
                  <a:spcPct val="0"/>
                </a:spcBef>
              </a:pPr>
              <a:r>
                <a:rPr lang="en-US" sz="1300" b="1" dirty="0">
                  <a:solidFill>
                    <a:srgbClr val="FF0000"/>
                  </a:solidFill>
                  <a:latin typeface="Helvetica" panose="020B0604020202020204" pitchFamily="34" charset="0"/>
                  <a:cs typeface="Helvetica" panose="020B0604020202020204" pitchFamily="34" charset="0"/>
                </a:rPr>
                <a:t>Andy Martens</a:t>
              </a:r>
            </a:p>
            <a:p>
              <a:pPr algn="ctr" defTabSz="266700" fontAlgn="base">
                <a:spcBef>
                  <a:spcPct val="0"/>
                </a:spcBef>
              </a:pPr>
              <a:r>
                <a:rPr lang="en-US" sz="1300" b="1" dirty="0">
                  <a:solidFill>
                    <a:srgbClr val="FF0000"/>
                  </a:solidFill>
                  <a:latin typeface="Helvetica" panose="020B0604020202020204" pitchFamily="34" charset="0"/>
                  <a:cs typeface="Helvetica" panose="020B0604020202020204" pitchFamily="34" charset="0"/>
                </a:rPr>
                <a:t>Mike </a:t>
              </a:r>
              <a:r>
                <a:rPr lang="en-US" sz="1300" b="1" dirty="0" err="1">
                  <a:solidFill>
                    <a:srgbClr val="FF0000"/>
                  </a:solidFill>
                  <a:latin typeface="Helvetica" panose="020B0604020202020204" pitchFamily="34" charset="0"/>
                  <a:cs typeface="Helvetica" panose="020B0604020202020204" pitchFamily="34" charset="0"/>
                </a:rPr>
                <a:t>Michalak</a:t>
              </a:r>
              <a:endParaRPr lang="en-US" sz="1300" b="1" dirty="0">
                <a:solidFill>
                  <a:srgbClr val="FF0000"/>
                </a:solidFill>
                <a:latin typeface="Helvetica" panose="020B0604020202020204" pitchFamily="34" charset="0"/>
                <a:cs typeface="Helvetica" panose="020B0604020202020204" pitchFamily="34" charset="0"/>
              </a:endParaRPr>
            </a:p>
            <a:p>
              <a:pPr algn="ctr" defTabSz="266700" fontAlgn="base">
                <a:spcBef>
                  <a:spcPct val="0"/>
                </a:spcBef>
              </a:pPr>
              <a:r>
                <a:rPr lang="en-US" sz="1300" b="1" dirty="0">
                  <a:solidFill>
                    <a:srgbClr val="FF0000"/>
                  </a:solidFill>
                  <a:latin typeface="Helvetica" panose="020B0604020202020204" pitchFamily="34" charset="0"/>
                  <a:cs typeface="Helvetica" panose="020B0604020202020204" pitchFamily="34" charset="0"/>
                </a:rPr>
                <a:t>Open Staff Engineer</a:t>
              </a:r>
            </a:p>
            <a:p>
              <a:pPr algn="ctr" defTabSz="266700" fontAlgn="base">
                <a:spcBef>
                  <a:spcPct val="0"/>
                </a:spcBef>
              </a:pPr>
              <a:r>
                <a:rPr lang="en-US" sz="1300" b="1" dirty="0">
                  <a:solidFill>
                    <a:srgbClr val="FF0000"/>
                  </a:solidFill>
                  <a:latin typeface="Helvetica" panose="020B0604020202020204" pitchFamily="34" charset="0"/>
                  <a:cs typeface="Helvetica" panose="020B0604020202020204" pitchFamily="34" charset="0"/>
                </a:rPr>
                <a:t>Pratik Patel </a:t>
              </a:r>
              <a:endParaRPr lang="en-US" sz="1300" b="1" strike="sngStrike" dirty="0">
                <a:solidFill>
                  <a:srgbClr val="DB720C">
                    <a:lumMod val="50000"/>
                  </a:srgbClr>
                </a:solidFill>
                <a:latin typeface="Helvetica" panose="020B0604020202020204" pitchFamily="34" charset="0"/>
                <a:cs typeface="Helvetica" panose="020B0604020202020204" pitchFamily="34" charset="0"/>
              </a:endParaRPr>
            </a:p>
            <a:p>
              <a:pPr algn="ctr" defTabSz="266700" fontAlgn="base">
                <a:spcBef>
                  <a:spcPct val="0"/>
                </a:spcBef>
              </a:pPr>
              <a:r>
                <a:rPr lang="en-US" sz="1300" dirty="0" err="1">
                  <a:solidFill>
                    <a:srgbClr val="004C97"/>
                  </a:solidFill>
                  <a:latin typeface="Helvetica" panose="020B0604020202020204" pitchFamily="34" charset="0"/>
                  <a:cs typeface="Helvetica" panose="020B0604020202020204" pitchFamily="34" charset="0"/>
                </a:rPr>
                <a:t>Technican</a:t>
              </a:r>
              <a:r>
                <a:rPr lang="en-US" sz="1300" dirty="0">
                  <a:solidFill>
                    <a:srgbClr val="004C97"/>
                  </a:solidFill>
                  <a:latin typeface="Helvetica" panose="020B0604020202020204" pitchFamily="34" charset="0"/>
                  <a:cs typeface="Helvetica" panose="020B0604020202020204" pitchFamily="34" charset="0"/>
                </a:rPr>
                <a:t> </a:t>
              </a:r>
            </a:p>
          </p:txBody>
        </p:sp>
        <p:sp>
          <p:nvSpPr>
            <p:cNvPr id="32" name="Freeform: Shape 31">
              <a:extLst>
                <a:ext uri="{FF2B5EF4-FFF2-40B4-BE49-F238E27FC236}">
                  <a16:creationId xmlns:a16="http://schemas.microsoft.com/office/drawing/2014/main" id="{7C1B2654-7A85-4E25-A6D7-E85963EBA848}"/>
                </a:ext>
              </a:extLst>
            </p:cNvPr>
            <p:cNvSpPr/>
            <p:nvPr/>
          </p:nvSpPr>
          <p:spPr>
            <a:xfrm>
              <a:off x="4672505" y="3299457"/>
              <a:ext cx="1888077" cy="1371600"/>
            </a:xfrm>
            <a:custGeom>
              <a:avLst/>
              <a:gdLst>
                <a:gd name="connsiteX0" fmla="*/ 0 w 1585897"/>
                <a:gd name="connsiteY0" fmla="*/ 0 h 917135"/>
                <a:gd name="connsiteX1" fmla="*/ 1585897 w 1585897"/>
                <a:gd name="connsiteY1" fmla="*/ 0 h 917135"/>
                <a:gd name="connsiteX2" fmla="*/ 1585897 w 1585897"/>
                <a:gd name="connsiteY2" fmla="*/ 917135 h 917135"/>
                <a:gd name="connsiteX3" fmla="*/ 0 w 1585897"/>
                <a:gd name="connsiteY3" fmla="*/ 917135 h 917135"/>
                <a:gd name="connsiteX4" fmla="*/ 0 w 1585897"/>
                <a:gd name="connsiteY4" fmla="*/ 0 h 91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897" h="917135">
                  <a:moveTo>
                    <a:pt x="0" y="0"/>
                  </a:moveTo>
                  <a:lnTo>
                    <a:pt x="1585897" y="0"/>
                  </a:lnTo>
                  <a:lnTo>
                    <a:pt x="1585897" y="917135"/>
                  </a:lnTo>
                  <a:lnTo>
                    <a:pt x="0" y="91713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fontAlgn="base">
                <a:spcBef>
                  <a:spcPct val="0"/>
                </a:spcBef>
              </a:pPr>
              <a:r>
                <a:rPr lang="en-US" sz="1400" b="1" dirty="0">
                  <a:solidFill>
                    <a:srgbClr val="505050"/>
                  </a:solidFill>
                  <a:latin typeface="Helvetica" panose="020B0604020202020204" pitchFamily="34" charset="0"/>
                  <a:cs typeface="Helvetica" panose="020B0604020202020204" pitchFamily="34" charset="0"/>
                </a:rPr>
                <a:t>High Voltage</a:t>
              </a:r>
              <a:br>
                <a:rPr lang="en-US" sz="1400" b="1" dirty="0">
                  <a:solidFill>
                    <a:srgbClr val="505050"/>
                  </a:solidFill>
                  <a:latin typeface="Helvetica" panose="020B0604020202020204" pitchFamily="34" charset="0"/>
                  <a:cs typeface="Helvetica" panose="020B0604020202020204" pitchFamily="34" charset="0"/>
                </a:rPr>
              </a:br>
              <a:r>
                <a:rPr lang="en-US" sz="1400" b="1" dirty="0">
                  <a:solidFill>
                    <a:srgbClr val="505050"/>
                  </a:solidFill>
                  <a:latin typeface="Helvetica" panose="020B0604020202020204" pitchFamily="34" charset="0"/>
                  <a:cs typeface="Helvetica" panose="020B0604020202020204" pitchFamily="34" charset="0"/>
                </a:rPr>
                <a:t>Engineering</a:t>
              </a:r>
            </a:p>
            <a:p>
              <a:pPr algn="ctr" defTabSz="266700" fontAlgn="base">
                <a:spcBef>
                  <a:spcPct val="0"/>
                </a:spcBef>
              </a:pPr>
              <a:r>
                <a:rPr lang="en-US" sz="1300" b="1" dirty="0">
                  <a:solidFill>
                    <a:srgbClr val="FF0000"/>
                  </a:solidFill>
                  <a:latin typeface="Helvetica" panose="020B0604020202020204" pitchFamily="34" charset="0"/>
                  <a:cs typeface="Helvetica" panose="020B0604020202020204" pitchFamily="34" charset="0"/>
                </a:rPr>
                <a:t>Joseph </a:t>
              </a:r>
              <a:r>
                <a:rPr lang="en-US" sz="1300" b="1" dirty="0" err="1">
                  <a:solidFill>
                    <a:srgbClr val="FF0000"/>
                  </a:solidFill>
                  <a:latin typeface="Helvetica" panose="020B0604020202020204" pitchFamily="34" charset="0"/>
                  <a:cs typeface="Helvetica" panose="020B0604020202020204" pitchFamily="34" charset="0"/>
                </a:rPr>
                <a:t>Pathiyil</a:t>
              </a:r>
              <a:r>
                <a:rPr lang="en-US" sz="1300" b="1" dirty="0">
                  <a:solidFill>
                    <a:srgbClr val="FF0000"/>
                  </a:solidFill>
                  <a:latin typeface="Helvetica" panose="020B0604020202020204" pitchFamily="34" charset="0"/>
                  <a:cs typeface="Helvetica" panose="020B0604020202020204" pitchFamily="34" charset="0"/>
                </a:rPr>
                <a:t>, </a:t>
              </a:r>
              <a:r>
                <a:rPr lang="en-US" sz="1300" b="1" dirty="0" err="1">
                  <a:solidFill>
                    <a:srgbClr val="FF0000"/>
                  </a:solidFill>
                  <a:latin typeface="Helvetica" panose="020B0604020202020204" pitchFamily="34" charset="0"/>
                  <a:cs typeface="Helvetica" panose="020B0604020202020204" pitchFamily="34" charset="0"/>
                </a:rPr>
                <a:t>supvr</a:t>
              </a:r>
              <a:endParaRPr lang="en-US" sz="1300" b="1" strike="sngStrike" dirty="0">
                <a:solidFill>
                  <a:srgbClr val="FF0000"/>
                </a:solidFill>
                <a:latin typeface="Helvetica" panose="020B0604020202020204" pitchFamily="34" charset="0"/>
                <a:cs typeface="Helvetica" panose="020B0604020202020204" pitchFamily="34" charset="0"/>
              </a:endParaRPr>
            </a:p>
            <a:p>
              <a:pPr algn="ctr" defTabSz="266700" fontAlgn="base">
                <a:spcBef>
                  <a:spcPct val="0"/>
                </a:spcBef>
              </a:pPr>
              <a:r>
                <a:rPr lang="en-US" sz="1300" b="1" dirty="0">
                  <a:solidFill>
                    <a:srgbClr val="FF0000"/>
                  </a:solidFill>
                  <a:latin typeface="Helvetica" panose="020B0604020202020204" pitchFamily="34" charset="0"/>
                  <a:cs typeface="Helvetica" panose="020B0604020202020204" pitchFamily="34" charset="0"/>
                </a:rPr>
                <a:t>John Kruse</a:t>
              </a:r>
            </a:p>
            <a:p>
              <a:pPr algn="ctr" defTabSz="266700" fontAlgn="base">
                <a:spcBef>
                  <a:spcPct val="0"/>
                </a:spcBef>
              </a:pPr>
              <a:r>
                <a:rPr lang="en-US" sz="1300" b="1" dirty="0" err="1">
                  <a:solidFill>
                    <a:srgbClr val="FF0000"/>
                  </a:solidFill>
                  <a:latin typeface="Helvetica" panose="020B0604020202020204" pitchFamily="34" charset="0"/>
                  <a:cs typeface="Helvetica" panose="020B0604020202020204" pitchFamily="34" charset="0"/>
                </a:rPr>
                <a:t>Prem</a:t>
              </a:r>
              <a:r>
                <a:rPr lang="en-US" sz="1300" b="1" dirty="0">
                  <a:solidFill>
                    <a:srgbClr val="FF0000"/>
                  </a:solidFill>
                  <a:latin typeface="Helvetica" panose="020B0604020202020204" pitchFamily="34" charset="0"/>
                  <a:cs typeface="Helvetica" panose="020B0604020202020204" pitchFamily="34" charset="0"/>
                </a:rPr>
                <a:t> </a:t>
              </a:r>
              <a:r>
                <a:rPr lang="en-US" sz="1300" b="1" dirty="0" err="1">
                  <a:solidFill>
                    <a:srgbClr val="FF0000"/>
                  </a:solidFill>
                  <a:latin typeface="Helvetica" panose="020B0604020202020204" pitchFamily="34" charset="0"/>
                  <a:cs typeface="Helvetica" panose="020B0604020202020204" pitchFamily="34" charset="0"/>
                </a:rPr>
                <a:t>Mattappally</a:t>
              </a:r>
              <a:endParaRPr lang="en-US" sz="1300" b="1" dirty="0">
                <a:solidFill>
                  <a:srgbClr val="FF0000"/>
                </a:solidFill>
                <a:latin typeface="Helvetica" panose="020B0604020202020204" pitchFamily="34" charset="0"/>
                <a:cs typeface="Helvetica" panose="020B0604020202020204" pitchFamily="34" charset="0"/>
              </a:endParaRPr>
            </a:p>
            <a:p>
              <a:pPr algn="ctr" defTabSz="266700" fontAlgn="base">
                <a:spcBef>
                  <a:spcPct val="0"/>
                </a:spcBef>
              </a:pPr>
              <a:r>
                <a:rPr lang="en-US" sz="1300" dirty="0">
                  <a:solidFill>
                    <a:srgbClr val="004C97"/>
                  </a:solidFill>
                  <a:latin typeface="Helvetica" panose="020B0604020202020204" pitchFamily="34" charset="0"/>
                  <a:cs typeface="Helvetica" panose="020B0604020202020204" pitchFamily="34" charset="0"/>
                </a:rPr>
                <a:t>Technical Specialist</a:t>
              </a:r>
            </a:p>
          </p:txBody>
        </p:sp>
        <p:sp>
          <p:nvSpPr>
            <p:cNvPr id="33" name="Freeform: Shape 32">
              <a:extLst>
                <a:ext uri="{FF2B5EF4-FFF2-40B4-BE49-F238E27FC236}">
                  <a16:creationId xmlns:a16="http://schemas.microsoft.com/office/drawing/2014/main" id="{59758B22-97F8-49AE-8A3B-1CBE62F096F0}"/>
                </a:ext>
              </a:extLst>
            </p:cNvPr>
            <p:cNvSpPr/>
            <p:nvPr/>
          </p:nvSpPr>
          <p:spPr>
            <a:xfrm>
              <a:off x="4710455" y="2271815"/>
              <a:ext cx="1438535" cy="407503"/>
            </a:xfrm>
            <a:custGeom>
              <a:avLst/>
              <a:gdLst>
                <a:gd name="connsiteX0" fmla="*/ 0 w 1616548"/>
                <a:gd name="connsiteY0" fmla="*/ 0 h 407503"/>
                <a:gd name="connsiteX1" fmla="*/ 1616548 w 1616548"/>
                <a:gd name="connsiteY1" fmla="*/ 0 h 407503"/>
                <a:gd name="connsiteX2" fmla="*/ 1616548 w 1616548"/>
                <a:gd name="connsiteY2" fmla="*/ 407503 h 407503"/>
                <a:gd name="connsiteX3" fmla="*/ 0 w 1616548"/>
                <a:gd name="connsiteY3" fmla="*/ 407503 h 407503"/>
                <a:gd name="connsiteX4" fmla="*/ 0 w 1616548"/>
                <a:gd name="connsiteY4" fmla="*/ 0 h 40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548" h="407503">
                  <a:moveTo>
                    <a:pt x="0" y="0"/>
                  </a:moveTo>
                  <a:lnTo>
                    <a:pt x="1616548" y="0"/>
                  </a:lnTo>
                  <a:lnTo>
                    <a:pt x="1616548" y="407503"/>
                  </a:lnTo>
                  <a:lnTo>
                    <a:pt x="0" y="40750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fontAlgn="base">
                <a:lnSpc>
                  <a:spcPct val="90000"/>
                </a:lnSpc>
                <a:spcBef>
                  <a:spcPct val="0"/>
                </a:spcBef>
                <a:spcAft>
                  <a:spcPct val="35000"/>
                </a:spcAft>
              </a:pPr>
              <a:r>
                <a:rPr lang="en-US" sz="1200" b="1" dirty="0">
                  <a:solidFill>
                    <a:srgbClr val="404040"/>
                  </a:solidFill>
                  <a:latin typeface="Helvetica" panose="020B0604020202020204" pitchFamily="34" charset="0"/>
                  <a:cs typeface="Helvetica" panose="020B0604020202020204" pitchFamily="34" charset="0"/>
                </a:rPr>
                <a:t>Cranes</a:t>
              </a:r>
            </a:p>
          </p:txBody>
        </p:sp>
        <p:sp>
          <p:nvSpPr>
            <p:cNvPr id="34" name="Freeform: Shape 33">
              <a:extLst>
                <a:ext uri="{FF2B5EF4-FFF2-40B4-BE49-F238E27FC236}">
                  <a16:creationId xmlns:a16="http://schemas.microsoft.com/office/drawing/2014/main" id="{C89B35FA-8B66-4DEE-9A0E-7F03B7DC03CF}"/>
                </a:ext>
              </a:extLst>
            </p:cNvPr>
            <p:cNvSpPr/>
            <p:nvPr/>
          </p:nvSpPr>
          <p:spPr>
            <a:xfrm>
              <a:off x="4697944" y="2770676"/>
              <a:ext cx="1438535" cy="457200"/>
            </a:xfrm>
            <a:custGeom>
              <a:avLst/>
              <a:gdLst>
                <a:gd name="connsiteX0" fmla="*/ 0 w 1639627"/>
                <a:gd name="connsiteY0" fmla="*/ 0 h 518690"/>
                <a:gd name="connsiteX1" fmla="*/ 1639627 w 1639627"/>
                <a:gd name="connsiteY1" fmla="*/ 0 h 518690"/>
                <a:gd name="connsiteX2" fmla="*/ 1639627 w 1639627"/>
                <a:gd name="connsiteY2" fmla="*/ 518690 h 518690"/>
                <a:gd name="connsiteX3" fmla="*/ 0 w 1639627"/>
                <a:gd name="connsiteY3" fmla="*/ 518690 h 518690"/>
                <a:gd name="connsiteX4" fmla="*/ 0 w 1639627"/>
                <a:gd name="connsiteY4" fmla="*/ 0 h 51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627" h="518690">
                  <a:moveTo>
                    <a:pt x="0" y="0"/>
                  </a:moveTo>
                  <a:lnTo>
                    <a:pt x="1639627" y="0"/>
                  </a:lnTo>
                  <a:lnTo>
                    <a:pt x="1639627" y="518690"/>
                  </a:lnTo>
                  <a:lnTo>
                    <a:pt x="0" y="5186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fontAlgn="base">
                <a:spcBef>
                  <a:spcPct val="0"/>
                </a:spcBef>
              </a:pPr>
              <a:r>
                <a:rPr lang="en-US" sz="1200" b="1" dirty="0">
                  <a:solidFill>
                    <a:srgbClr val="404040"/>
                  </a:solidFill>
                  <a:latin typeface="Helvetica" panose="020B0604020202020204" pitchFamily="34" charset="0"/>
                  <a:cs typeface="Helvetica" panose="020B0604020202020204" pitchFamily="34" charset="0"/>
                </a:rPr>
                <a:t>Utility Location</a:t>
              </a:r>
              <a:br>
                <a:rPr lang="en-US" sz="1200" b="1" dirty="0">
                  <a:solidFill>
                    <a:srgbClr val="404040"/>
                  </a:solidFill>
                  <a:latin typeface="Helvetica" panose="020B0604020202020204" pitchFamily="34" charset="0"/>
                  <a:cs typeface="Helvetica" panose="020B0604020202020204" pitchFamily="34" charset="0"/>
                </a:rPr>
              </a:br>
              <a:r>
                <a:rPr lang="en-US" sz="1200" b="1" dirty="0">
                  <a:solidFill>
                    <a:srgbClr val="404040"/>
                  </a:solidFill>
                  <a:latin typeface="Helvetica" panose="020B0604020202020204" pitchFamily="34" charset="0"/>
                  <a:cs typeface="Helvetica" panose="020B0604020202020204" pitchFamily="34" charset="0"/>
                </a:rPr>
                <a:t>&amp; GIS</a:t>
              </a:r>
            </a:p>
          </p:txBody>
        </p:sp>
        <p:sp>
          <p:nvSpPr>
            <p:cNvPr id="35" name="Freeform: Shape 34">
              <a:extLst>
                <a:ext uri="{FF2B5EF4-FFF2-40B4-BE49-F238E27FC236}">
                  <a16:creationId xmlns:a16="http://schemas.microsoft.com/office/drawing/2014/main" id="{02336CD4-B759-4D03-BD6F-EE02DE475DAE}"/>
                </a:ext>
              </a:extLst>
            </p:cNvPr>
            <p:cNvSpPr/>
            <p:nvPr/>
          </p:nvSpPr>
          <p:spPr>
            <a:xfrm>
              <a:off x="6362248" y="1596598"/>
              <a:ext cx="2377440" cy="569793"/>
            </a:xfrm>
            <a:custGeom>
              <a:avLst/>
              <a:gdLst>
                <a:gd name="connsiteX0" fmla="*/ 0 w 1892788"/>
                <a:gd name="connsiteY0" fmla="*/ 0 h 569793"/>
                <a:gd name="connsiteX1" fmla="*/ 1892788 w 1892788"/>
                <a:gd name="connsiteY1" fmla="*/ 0 h 569793"/>
                <a:gd name="connsiteX2" fmla="*/ 1892788 w 1892788"/>
                <a:gd name="connsiteY2" fmla="*/ 569793 h 569793"/>
                <a:gd name="connsiteX3" fmla="*/ 0 w 1892788"/>
                <a:gd name="connsiteY3" fmla="*/ 569793 h 569793"/>
                <a:gd name="connsiteX4" fmla="*/ 0 w 1892788"/>
                <a:gd name="connsiteY4" fmla="*/ 0 h 569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788" h="569793">
                  <a:moveTo>
                    <a:pt x="0" y="0"/>
                  </a:moveTo>
                  <a:lnTo>
                    <a:pt x="1892788" y="0"/>
                  </a:lnTo>
                  <a:lnTo>
                    <a:pt x="1892788" y="569793"/>
                  </a:lnTo>
                  <a:lnTo>
                    <a:pt x="0" y="5697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algn="ctr" defTabSz="355600" fontAlgn="base">
                <a:spcBef>
                  <a:spcPct val="0"/>
                </a:spcBef>
              </a:pPr>
              <a:r>
                <a:rPr lang="en-US" sz="1400" b="1" dirty="0">
                  <a:solidFill>
                    <a:srgbClr val="505050"/>
                  </a:solidFill>
                  <a:latin typeface="Helvetica" panose="020B0604020202020204" pitchFamily="34" charset="0"/>
                  <a:cs typeface="Helvetica" panose="020B0604020202020204" pitchFamily="34" charset="0"/>
                </a:rPr>
                <a:t>Operations &amp; Maintenance</a:t>
              </a:r>
            </a:p>
            <a:p>
              <a:pPr algn="ctr" defTabSz="355600" fontAlgn="base">
                <a:spcBef>
                  <a:spcPct val="0"/>
                </a:spcBef>
              </a:pPr>
              <a:r>
                <a:rPr lang="en-US" sz="1300" dirty="0">
                  <a:solidFill>
                    <a:srgbClr val="003087"/>
                  </a:solidFill>
                  <a:latin typeface="Helvetica" panose="020B0604020202020204" pitchFamily="34" charset="0"/>
                  <a:cs typeface="Helvetica" panose="020B0604020202020204" pitchFamily="34" charset="0"/>
                </a:rPr>
                <a:t>Greg Gilbert, Manager</a:t>
              </a:r>
            </a:p>
            <a:p>
              <a:pPr algn="ctr" defTabSz="355600" fontAlgn="base">
                <a:lnSpc>
                  <a:spcPct val="90000"/>
                </a:lnSpc>
                <a:spcBef>
                  <a:spcPct val="0"/>
                </a:spcBef>
                <a:spcAft>
                  <a:spcPct val="35000"/>
                </a:spcAft>
              </a:pPr>
              <a:endParaRPr lang="en-US" sz="300" dirty="0">
                <a:solidFill>
                  <a:srgbClr val="003087"/>
                </a:solidFill>
                <a:latin typeface="Calibri"/>
              </a:endParaRPr>
            </a:p>
          </p:txBody>
        </p:sp>
        <p:sp>
          <p:nvSpPr>
            <p:cNvPr id="36" name="Freeform: Shape 35">
              <a:extLst>
                <a:ext uri="{FF2B5EF4-FFF2-40B4-BE49-F238E27FC236}">
                  <a16:creationId xmlns:a16="http://schemas.microsoft.com/office/drawing/2014/main" id="{72A4390A-6EE6-49E8-BA43-1D9B6B240D65}"/>
                </a:ext>
              </a:extLst>
            </p:cNvPr>
            <p:cNvSpPr/>
            <p:nvPr/>
          </p:nvSpPr>
          <p:spPr>
            <a:xfrm>
              <a:off x="7717360" y="2640187"/>
              <a:ext cx="1033947" cy="457200"/>
            </a:xfrm>
            <a:custGeom>
              <a:avLst/>
              <a:gdLst>
                <a:gd name="connsiteX0" fmla="*/ 0 w 1145083"/>
                <a:gd name="connsiteY0" fmla="*/ 0 h 1625365"/>
                <a:gd name="connsiteX1" fmla="*/ 1145083 w 1145083"/>
                <a:gd name="connsiteY1" fmla="*/ 0 h 1625365"/>
                <a:gd name="connsiteX2" fmla="*/ 1145083 w 1145083"/>
                <a:gd name="connsiteY2" fmla="*/ 1625365 h 1625365"/>
                <a:gd name="connsiteX3" fmla="*/ 0 w 1145083"/>
                <a:gd name="connsiteY3" fmla="*/ 1625365 h 1625365"/>
                <a:gd name="connsiteX4" fmla="*/ 0 w 1145083"/>
                <a:gd name="connsiteY4" fmla="*/ 0 h 1625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083" h="1625365">
                  <a:moveTo>
                    <a:pt x="0" y="0"/>
                  </a:moveTo>
                  <a:lnTo>
                    <a:pt x="1145083" y="0"/>
                  </a:lnTo>
                  <a:lnTo>
                    <a:pt x="1145083" y="1625365"/>
                  </a:lnTo>
                  <a:lnTo>
                    <a:pt x="0" y="162536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fontAlgn="base">
                <a:spcBef>
                  <a:spcPct val="0"/>
                </a:spcBef>
              </a:pPr>
              <a:r>
                <a:rPr lang="en-US" sz="1200" b="1" dirty="0">
                  <a:solidFill>
                    <a:srgbClr val="404040"/>
                  </a:solidFill>
                  <a:latin typeface="Helvetica" panose="020B0604020202020204" pitchFamily="34" charset="0"/>
                  <a:cs typeface="Helvetica" panose="020B0604020202020204" pitchFamily="34" charset="0"/>
                </a:rPr>
                <a:t>Mechanics</a:t>
              </a:r>
            </a:p>
          </p:txBody>
        </p:sp>
        <p:sp>
          <p:nvSpPr>
            <p:cNvPr id="37" name="Freeform: Shape 36">
              <a:extLst>
                <a:ext uri="{FF2B5EF4-FFF2-40B4-BE49-F238E27FC236}">
                  <a16:creationId xmlns:a16="http://schemas.microsoft.com/office/drawing/2014/main" id="{20F7ACBC-2364-4531-9CFD-94696A300C9F}"/>
                </a:ext>
              </a:extLst>
            </p:cNvPr>
            <p:cNvSpPr/>
            <p:nvPr/>
          </p:nvSpPr>
          <p:spPr>
            <a:xfrm>
              <a:off x="6714993" y="2290749"/>
              <a:ext cx="719267" cy="457200"/>
            </a:xfrm>
            <a:custGeom>
              <a:avLst/>
              <a:gdLst>
                <a:gd name="connsiteX0" fmla="*/ 0 w 966473"/>
                <a:gd name="connsiteY0" fmla="*/ 0 h 570887"/>
                <a:gd name="connsiteX1" fmla="*/ 966473 w 966473"/>
                <a:gd name="connsiteY1" fmla="*/ 0 h 570887"/>
                <a:gd name="connsiteX2" fmla="*/ 966473 w 966473"/>
                <a:gd name="connsiteY2" fmla="*/ 570887 h 570887"/>
                <a:gd name="connsiteX3" fmla="*/ 0 w 966473"/>
                <a:gd name="connsiteY3" fmla="*/ 570887 h 570887"/>
                <a:gd name="connsiteX4" fmla="*/ 0 w 966473"/>
                <a:gd name="connsiteY4" fmla="*/ 0 h 57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473" h="570887">
                  <a:moveTo>
                    <a:pt x="0" y="0"/>
                  </a:moveTo>
                  <a:lnTo>
                    <a:pt x="966473" y="0"/>
                  </a:lnTo>
                  <a:lnTo>
                    <a:pt x="966473" y="570887"/>
                  </a:lnTo>
                  <a:lnTo>
                    <a:pt x="0" y="570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fontAlgn="base">
                <a:spcBef>
                  <a:spcPct val="0"/>
                </a:spcBef>
              </a:pPr>
              <a:r>
                <a:rPr lang="en-US" sz="1200" b="1" dirty="0">
                  <a:solidFill>
                    <a:srgbClr val="404040"/>
                  </a:solidFill>
                  <a:latin typeface="Helvetica" panose="020B0604020202020204" pitchFamily="34" charset="0"/>
                  <a:cs typeface="Helvetica" panose="020B0604020202020204" pitchFamily="34" charset="0"/>
                </a:rPr>
                <a:t>CUB</a:t>
              </a:r>
            </a:p>
          </p:txBody>
        </p:sp>
        <p:sp>
          <p:nvSpPr>
            <p:cNvPr id="38" name="Freeform: Shape 37">
              <a:extLst>
                <a:ext uri="{FF2B5EF4-FFF2-40B4-BE49-F238E27FC236}">
                  <a16:creationId xmlns:a16="http://schemas.microsoft.com/office/drawing/2014/main" id="{0D52CAD9-0B58-452F-B236-B6DC0919FE21}"/>
                </a:ext>
              </a:extLst>
            </p:cNvPr>
            <p:cNvSpPr/>
            <p:nvPr/>
          </p:nvSpPr>
          <p:spPr>
            <a:xfrm>
              <a:off x="7660383" y="3789610"/>
              <a:ext cx="1033947" cy="457200"/>
            </a:xfrm>
            <a:custGeom>
              <a:avLst/>
              <a:gdLst>
                <a:gd name="connsiteX0" fmla="*/ 0 w 966473"/>
                <a:gd name="connsiteY0" fmla="*/ 0 h 237687"/>
                <a:gd name="connsiteX1" fmla="*/ 966473 w 966473"/>
                <a:gd name="connsiteY1" fmla="*/ 0 h 237687"/>
                <a:gd name="connsiteX2" fmla="*/ 966473 w 966473"/>
                <a:gd name="connsiteY2" fmla="*/ 237687 h 237687"/>
                <a:gd name="connsiteX3" fmla="*/ 0 w 966473"/>
                <a:gd name="connsiteY3" fmla="*/ 237687 h 237687"/>
                <a:gd name="connsiteX4" fmla="*/ 0 w 966473"/>
                <a:gd name="connsiteY4" fmla="*/ 0 h 23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473" h="237687">
                  <a:moveTo>
                    <a:pt x="0" y="0"/>
                  </a:moveTo>
                  <a:lnTo>
                    <a:pt x="966473" y="0"/>
                  </a:lnTo>
                  <a:lnTo>
                    <a:pt x="966473" y="237687"/>
                  </a:lnTo>
                  <a:lnTo>
                    <a:pt x="0" y="2376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fontAlgn="base">
                <a:lnSpc>
                  <a:spcPct val="90000"/>
                </a:lnSpc>
                <a:spcBef>
                  <a:spcPct val="0"/>
                </a:spcBef>
                <a:spcAft>
                  <a:spcPct val="35000"/>
                </a:spcAft>
              </a:pPr>
              <a:r>
                <a:rPr lang="en-US" sz="1200" b="1" dirty="0">
                  <a:solidFill>
                    <a:srgbClr val="404040"/>
                  </a:solidFill>
                  <a:latin typeface="Helvetica" panose="020B0604020202020204" pitchFamily="34" charset="0"/>
                  <a:cs typeface="Helvetica" panose="020B0604020202020204" pitchFamily="34" charset="0"/>
                </a:rPr>
                <a:t>Electricians</a:t>
              </a:r>
            </a:p>
          </p:txBody>
        </p:sp>
      </p:grpSp>
      <p:sp>
        <p:nvSpPr>
          <p:cNvPr id="39" name="Freeform: Shape 38">
            <a:extLst>
              <a:ext uri="{FF2B5EF4-FFF2-40B4-BE49-F238E27FC236}">
                <a16:creationId xmlns:a16="http://schemas.microsoft.com/office/drawing/2014/main" id="{F9DDEB1C-8A39-4CD6-87C6-1CE4D6BEEFD6}"/>
              </a:ext>
            </a:extLst>
          </p:cNvPr>
          <p:cNvSpPr/>
          <p:nvPr/>
        </p:nvSpPr>
        <p:spPr>
          <a:xfrm>
            <a:off x="7363911" y="3009087"/>
            <a:ext cx="252581" cy="411364"/>
          </a:xfrm>
          <a:custGeom>
            <a:avLst/>
            <a:gdLst/>
            <a:ahLst/>
            <a:cxnLst/>
            <a:rect l="0" t="0" r="0" b="0"/>
            <a:pathLst>
              <a:path>
                <a:moveTo>
                  <a:pt x="248350" y="0"/>
                </a:moveTo>
                <a:lnTo>
                  <a:pt x="248350" y="411364"/>
                </a:lnTo>
                <a:lnTo>
                  <a:pt x="0" y="41136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Freeform: Shape 39">
            <a:extLst>
              <a:ext uri="{FF2B5EF4-FFF2-40B4-BE49-F238E27FC236}">
                <a16:creationId xmlns:a16="http://schemas.microsoft.com/office/drawing/2014/main" id="{566A2DF9-272F-4677-96C6-68570C6A5A9C}"/>
              </a:ext>
            </a:extLst>
          </p:cNvPr>
          <p:cNvSpPr/>
          <p:nvPr/>
        </p:nvSpPr>
        <p:spPr>
          <a:xfrm>
            <a:off x="6751066" y="3196200"/>
            <a:ext cx="731520" cy="457200"/>
          </a:xfrm>
          <a:custGeom>
            <a:avLst/>
            <a:gdLst>
              <a:gd name="connsiteX0" fmla="*/ 0 w 966473"/>
              <a:gd name="connsiteY0" fmla="*/ 0 h 570887"/>
              <a:gd name="connsiteX1" fmla="*/ 966473 w 966473"/>
              <a:gd name="connsiteY1" fmla="*/ 0 h 570887"/>
              <a:gd name="connsiteX2" fmla="*/ 966473 w 966473"/>
              <a:gd name="connsiteY2" fmla="*/ 570887 h 570887"/>
              <a:gd name="connsiteX3" fmla="*/ 0 w 966473"/>
              <a:gd name="connsiteY3" fmla="*/ 570887 h 570887"/>
              <a:gd name="connsiteX4" fmla="*/ 0 w 966473"/>
              <a:gd name="connsiteY4" fmla="*/ 0 h 57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473" h="570887">
                <a:moveTo>
                  <a:pt x="0" y="0"/>
                </a:moveTo>
                <a:lnTo>
                  <a:pt x="966473" y="0"/>
                </a:lnTo>
                <a:lnTo>
                  <a:pt x="966473" y="570887"/>
                </a:lnTo>
                <a:lnTo>
                  <a:pt x="0" y="570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fontAlgn="base">
              <a:spcBef>
                <a:spcPct val="0"/>
              </a:spcBef>
            </a:pPr>
            <a:r>
              <a:rPr lang="en-US" sz="1200" b="1" dirty="0">
                <a:solidFill>
                  <a:srgbClr val="404040"/>
                </a:solidFill>
                <a:latin typeface="Helvetica" panose="020B0604020202020204" pitchFamily="34" charset="0"/>
                <a:cs typeface="Helvetica" panose="020B0604020202020204" pitchFamily="34" charset="0"/>
              </a:rPr>
              <a:t>CUB</a:t>
            </a:r>
          </a:p>
        </p:txBody>
      </p:sp>
      <p:cxnSp>
        <p:nvCxnSpPr>
          <p:cNvPr id="41" name="Straight Connector 40">
            <a:extLst>
              <a:ext uri="{FF2B5EF4-FFF2-40B4-BE49-F238E27FC236}">
                <a16:creationId xmlns:a16="http://schemas.microsoft.com/office/drawing/2014/main" id="{B9E6F3F8-33C1-44F7-9736-7F8232A5AFA4}"/>
              </a:ext>
            </a:extLst>
          </p:cNvPr>
          <p:cNvCxnSpPr/>
          <p:nvPr/>
        </p:nvCxnSpPr>
        <p:spPr>
          <a:xfrm>
            <a:off x="4508037" y="1479176"/>
            <a:ext cx="0" cy="81192"/>
          </a:xfrm>
          <a:prstGeom prst="line">
            <a:avLst/>
          </a:prstGeom>
          <a:ln>
            <a:solidFill>
              <a:srgbClr val="79AABA"/>
            </a:solidFill>
          </a:ln>
          <a:effectLst/>
        </p:spPr>
        <p:style>
          <a:lnRef idx="2">
            <a:schemeClr val="accent1"/>
          </a:lnRef>
          <a:fillRef idx="0">
            <a:schemeClr val="accent1"/>
          </a:fillRef>
          <a:effectRef idx="1">
            <a:schemeClr val="accent1"/>
          </a:effectRef>
          <a:fontRef idx="minor">
            <a:schemeClr val="tx1"/>
          </a:fontRef>
        </p:style>
      </p:cxnSp>
      <p:pic>
        <p:nvPicPr>
          <p:cNvPr id="42" name="Picture 41" descr="cid:image001.jpg@01D3A661.4A401AB0">
            <a:extLst>
              <a:ext uri="{FF2B5EF4-FFF2-40B4-BE49-F238E27FC236}">
                <a16:creationId xmlns:a16="http://schemas.microsoft.com/office/drawing/2014/main" id="{FF96123A-37BB-497C-A87F-6A3A432E181E}"/>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71094" y="4690107"/>
            <a:ext cx="2763557" cy="822960"/>
          </a:xfrm>
          <a:prstGeom prst="rect">
            <a:avLst/>
          </a:prstGeom>
          <a:noFill/>
          <a:ln>
            <a:noFill/>
          </a:ln>
        </p:spPr>
      </p:pic>
      <p:pic>
        <p:nvPicPr>
          <p:cNvPr id="43" name="Picture 42" descr="C:\Users\ojurkiw\AppData\Local\Microsoft\Windows\Temporary Internet Files\Content.Outlook\RUKJ7BFM\Chuck retirement lunch.jpg">
            <a:extLst>
              <a:ext uri="{FF2B5EF4-FFF2-40B4-BE49-F238E27FC236}">
                <a16:creationId xmlns:a16="http://schemas.microsoft.com/office/drawing/2014/main" id="{B6C75F45-721E-4BDC-9461-70B99A0D87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0474" y="4753761"/>
            <a:ext cx="2602248" cy="1463040"/>
          </a:xfrm>
          <a:prstGeom prst="rect">
            <a:avLst/>
          </a:prstGeom>
          <a:noFill/>
          <a:ln>
            <a:noFill/>
          </a:ln>
        </p:spPr>
      </p:pic>
      <p:cxnSp>
        <p:nvCxnSpPr>
          <p:cNvPr id="44" name="Straight Connector 43">
            <a:extLst>
              <a:ext uri="{FF2B5EF4-FFF2-40B4-BE49-F238E27FC236}">
                <a16:creationId xmlns:a16="http://schemas.microsoft.com/office/drawing/2014/main" id="{3EECB91D-A715-4496-BD3D-A1FC92CA027D}"/>
              </a:ext>
            </a:extLst>
          </p:cNvPr>
          <p:cNvCxnSpPr>
            <a:cxnSpLocks/>
          </p:cNvCxnSpPr>
          <p:nvPr/>
        </p:nvCxnSpPr>
        <p:spPr>
          <a:xfrm>
            <a:off x="4510489" y="2518196"/>
            <a:ext cx="177886" cy="0"/>
          </a:xfrm>
          <a:prstGeom prst="line">
            <a:avLst/>
          </a:prstGeom>
          <a:ln>
            <a:solidFill>
              <a:srgbClr val="79AABA"/>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1F55CC6-2338-44C9-BA93-F960CC1091A0}"/>
              </a:ext>
            </a:extLst>
          </p:cNvPr>
          <p:cNvCxnSpPr>
            <a:cxnSpLocks/>
          </p:cNvCxnSpPr>
          <p:nvPr/>
        </p:nvCxnSpPr>
        <p:spPr>
          <a:xfrm>
            <a:off x="4508037" y="3022208"/>
            <a:ext cx="177886" cy="0"/>
          </a:xfrm>
          <a:prstGeom prst="line">
            <a:avLst/>
          </a:prstGeom>
          <a:ln>
            <a:solidFill>
              <a:srgbClr val="79AABA"/>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25C9D94-646C-4A25-8AD4-78AC7D4FF75F}"/>
              </a:ext>
            </a:extLst>
          </p:cNvPr>
          <p:cNvCxnSpPr>
            <a:cxnSpLocks/>
          </p:cNvCxnSpPr>
          <p:nvPr/>
        </p:nvCxnSpPr>
        <p:spPr>
          <a:xfrm>
            <a:off x="419549" y="3331628"/>
            <a:ext cx="214253" cy="0"/>
          </a:xfrm>
          <a:prstGeom prst="line">
            <a:avLst/>
          </a:prstGeom>
          <a:ln>
            <a:solidFill>
              <a:srgbClr val="79AABA"/>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AD8F96E-5797-419A-9788-3FC6437C7F32}"/>
              </a:ext>
            </a:extLst>
          </p:cNvPr>
          <p:cNvCxnSpPr>
            <a:cxnSpLocks/>
          </p:cNvCxnSpPr>
          <p:nvPr/>
        </p:nvCxnSpPr>
        <p:spPr>
          <a:xfrm>
            <a:off x="427616" y="4007712"/>
            <a:ext cx="214253" cy="0"/>
          </a:xfrm>
          <a:prstGeom prst="line">
            <a:avLst/>
          </a:prstGeom>
          <a:ln>
            <a:solidFill>
              <a:srgbClr val="79AAB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23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Facility Management – Recent Projects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8" name="Content Placeholder 7">
            <a:extLst>
              <a:ext uri="{FF2B5EF4-FFF2-40B4-BE49-F238E27FC236}">
                <a16:creationId xmlns:a16="http://schemas.microsoft.com/office/drawing/2014/main" id="{34B59C96-138E-499A-BBBB-91888FB39980}"/>
              </a:ext>
            </a:extLst>
          </p:cNvPr>
          <p:cNvSpPr>
            <a:spLocks noGrp="1"/>
          </p:cNvSpPr>
          <p:nvPr>
            <p:ph idx="1"/>
          </p:nvPr>
        </p:nvSpPr>
        <p:spPr>
          <a:xfrm>
            <a:off x="228600" y="795381"/>
            <a:ext cx="8672513" cy="5059363"/>
          </a:xfrm>
        </p:spPr>
        <p:txBody>
          <a:bodyPr/>
          <a:lstStyle/>
          <a:p>
            <a:pPr marL="0" indent="0">
              <a:buNone/>
            </a:pPr>
            <a:r>
              <a:rPr lang="en-US" dirty="0"/>
              <a:t>ICW Metering</a:t>
            </a:r>
          </a:p>
          <a:p>
            <a:endParaRPr lang="en-US" dirty="0"/>
          </a:p>
        </p:txBody>
      </p:sp>
      <p:pic>
        <p:nvPicPr>
          <p:cNvPr id="9" name="Picture 8">
            <a:extLst>
              <a:ext uri="{FF2B5EF4-FFF2-40B4-BE49-F238E27FC236}">
                <a16:creationId xmlns:a16="http://schemas.microsoft.com/office/drawing/2014/main" id="{4A926A7F-2C00-4E79-A81D-EEB8FB7C8AE3}"/>
              </a:ext>
            </a:extLst>
          </p:cNvPr>
          <p:cNvPicPr>
            <a:picLocks noChangeAspect="1"/>
          </p:cNvPicPr>
          <p:nvPr/>
        </p:nvPicPr>
        <p:blipFill>
          <a:blip r:embed="rId2"/>
          <a:stretch>
            <a:fillRect/>
          </a:stretch>
        </p:blipFill>
        <p:spPr>
          <a:xfrm>
            <a:off x="179546" y="1258349"/>
            <a:ext cx="7883995" cy="4978408"/>
          </a:xfrm>
          <a:prstGeom prst="rect">
            <a:avLst/>
          </a:prstGeom>
        </p:spPr>
      </p:pic>
    </p:spTree>
    <p:extLst>
      <p:ext uri="{BB962C8B-B14F-4D97-AF65-F5344CB8AC3E}">
        <p14:creationId xmlns:p14="http://schemas.microsoft.com/office/powerpoint/2010/main" val="10202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Facility Management – Recent Projects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8" name="Content Placeholder 7">
            <a:extLst>
              <a:ext uri="{FF2B5EF4-FFF2-40B4-BE49-F238E27FC236}">
                <a16:creationId xmlns:a16="http://schemas.microsoft.com/office/drawing/2014/main" id="{34B59C96-138E-499A-BBBB-91888FB39980}"/>
              </a:ext>
            </a:extLst>
          </p:cNvPr>
          <p:cNvSpPr>
            <a:spLocks noGrp="1"/>
          </p:cNvSpPr>
          <p:nvPr>
            <p:ph idx="1"/>
          </p:nvPr>
        </p:nvSpPr>
        <p:spPr>
          <a:xfrm>
            <a:off x="228600" y="770214"/>
            <a:ext cx="8672513" cy="5059363"/>
          </a:xfrm>
        </p:spPr>
        <p:txBody>
          <a:bodyPr/>
          <a:lstStyle/>
          <a:p>
            <a:pPr marL="0" indent="0">
              <a:buNone/>
            </a:pPr>
            <a:r>
              <a:rPr lang="en-US" dirty="0"/>
              <a:t>Wilson Hall DDC Upgrades</a:t>
            </a:r>
          </a:p>
          <a:p>
            <a:endParaRPr lang="en-US" dirty="0"/>
          </a:p>
        </p:txBody>
      </p:sp>
      <p:sp>
        <p:nvSpPr>
          <p:cNvPr id="10" name="Content Placeholder 10">
            <a:extLst>
              <a:ext uri="{FF2B5EF4-FFF2-40B4-BE49-F238E27FC236}">
                <a16:creationId xmlns:a16="http://schemas.microsoft.com/office/drawing/2014/main" id="{EA4D64CC-1B7F-44D7-9B07-E0E36EBDBF2D}"/>
              </a:ext>
            </a:extLst>
          </p:cNvPr>
          <p:cNvSpPr txBox="1">
            <a:spLocks/>
          </p:cNvSpPr>
          <p:nvPr/>
        </p:nvSpPr>
        <p:spPr>
          <a:xfrm>
            <a:off x="228600" y="1224791"/>
            <a:ext cx="8686799" cy="4791325"/>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Convert old pneumatic valve actuators to electromechanical</a:t>
            </a:r>
          </a:p>
          <a:p>
            <a:r>
              <a:rPr lang="en-US" dirty="0"/>
              <a:t>Convert old pneumatic damper actuators to electromechanical</a:t>
            </a:r>
          </a:p>
          <a:p>
            <a:r>
              <a:rPr lang="en-US" dirty="0"/>
              <a:t>Upgrade old controls from the basement</a:t>
            </a:r>
            <a:br>
              <a:rPr lang="en-US" dirty="0"/>
            </a:br>
            <a:r>
              <a:rPr lang="en-US" dirty="0"/>
              <a:t>NC-17</a:t>
            </a:r>
          </a:p>
          <a:p>
            <a:r>
              <a:rPr lang="en-US" dirty="0"/>
              <a:t>Upgrade old</a:t>
            </a:r>
            <a:br>
              <a:rPr lang="en-US" dirty="0"/>
            </a:br>
            <a:r>
              <a:rPr lang="en-US" dirty="0"/>
              <a:t>controls from</a:t>
            </a:r>
            <a:br>
              <a:rPr lang="en-US" dirty="0"/>
            </a:br>
            <a:r>
              <a:rPr lang="en-US" dirty="0"/>
              <a:t>the Mezzanine</a:t>
            </a:r>
            <a:br>
              <a:rPr lang="en-US" dirty="0"/>
            </a:br>
            <a:r>
              <a:rPr lang="en-US" dirty="0"/>
              <a:t>NC-7</a:t>
            </a:r>
          </a:p>
          <a:p>
            <a:pPr lvl="1"/>
            <a:endParaRPr lang="en-US" dirty="0"/>
          </a:p>
        </p:txBody>
      </p:sp>
      <p:pic>
        <p:nvPicPr>
          <p:cNvPr id="11" name="Picture 10">
            <a:extLst>
              <a:ext uri="{FF2B5EF4-FFF2-40B4-BE49-F238E27FC236}">
                <a16:creationId xmlns:a16="http://schemas.microsoft.com/office/drawing/2014/main" id="{7C73CF04-C718-45DE-92EE-389E5EE2DF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35097" y="2907026"/>
            <a:ext cx="2456115" cy="3274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7AD17FD9-6284-4514-9ED8-20A0A3CE6C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4080" y="2907024"/>
            <a:ext cx="2451652" cy="3268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5863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Facility Management – Recent Projects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8" name="Content Placeholder 7">
            <a:extLst>
              <a:ext uri="{FF2B5EF4-FFF2-40B4-BE49-F238E27FC236}">
                <a16:creationId xmlns:a16="http://schemas.microsoft.com/office/drawing/2014/main" id="{34B59C96-138E-499A-BBBB-91888FB39980}"/>
              </a:ext>
            </a:extLst>
          </p:cNvPr>
          <p:cNvSpPr>
            <a:spLocks noGrp="1"/>
          </p:cNvSpPr>
          <p:nvPr>
            <p:ph idx="1"/>
          </p:nvPr>
        </p:nvSpPr>
        <p:spPr>
          <a:xfrm>
            <a:off x="228600" y="778603"/>
            <a:ext cx="8672513" cy="5059363"/>
          </a:xfrm>
        </p:spPr>
        <p:txBody>
          <a:bodyPr/>
          <a:lstStyle/>
          <a:p>
            <a:pPr marL="0" indent="0">
              <a:buNone/>
            </a:pPr>
            <a:r>
              <a:rPr lang="en-US" dirty="0"/>
              <a:t>Fermilab FM High Voltage Utility Pole Inspection Program</a:t>
            </a:r>
          </a:p>
        </p:txBody>
      </p:sp>
      <p:pic>
        <p:nvPicPr>
          <p:cNvPr id="13" name="Picture 12">
            <a:extLst>
              <a:ext uri="{FF2B5EF4-FFF2-40B4-BE49-F238E27FC236}">
                <a16:creationId xmlns:a16="http://schemas.microsoft.com/office/drawing/2014/main" id="{963D40BA-05ED-45A7-82E5-875B0137B6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1278484"/>
            <a:ext cx="1438370" cy="217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05BF7A67-E439-48D3-BFD3-768029852EFE" descr="05BF7A67-E439-48D3-BFD3-768029852EFE">
            <a:extLst>
              <a:ext uri="{FF2B5EF4-FFF2-40B4-BE49-F238E27FC236}">
                <a16:creationId xmlns:a16="http://schemas.microsoft.com/office/drawing/2014/main" id="{F5648F59-A639-492B-880F-016D4E8B8FA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2249" y="3581739"/>
            <a:ext cx="3393405" cy="2545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A339C372-5557-45DB-A1F8-CF8D1A66710B" descr="A339C372-5557-45DB-A1F8-CF8D1A66710B">
            <a:extLst>
              <a:ext uri="{FF2B5EF4-FFF2-40B4-BE49-F238E27FC236}">
                <a16:creationId xmlns:a16="http://schemas.microsoft.com/office/drawing/2014/main" id="{CC339E02-5D52-4885-A2C0-3093D98F9DC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1689230" y="1549891"/>
            <a:ext cx="2171257" cy="1628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15">
            <a:extLst>
              <a:ext uri="{FF2B5EF4-FFF2-40B4-BE49-F238E27FC236}">
                <a16:creationId xmlns:a16="http://schemas.microsoft.com/office/drawing/2014/main" id="{8978CA21-2CF0-4953-ADF6-4E6E1AEB72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89097" y="1278484"/>
            <a:ext cx="4416003" cy="4848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2686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Facility Management – Recent Projects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8" name="Content Placeholder 7">
            <a:extLst>
              <a:ext uri="{FF2B5EF4-FFF2-40B4-BE49-F238E27FC236}">
                <a16:creationId xmlns:a16="http://schemas.microsoft.com/office/drawing/2014/main" id="{34B59C96-138E-499A-BBBB-91888FB39980}"/>
              </a:ext>
            </a:extLst>
          </p:cNvPr>
          <p:cNvSpPr>
            <a:spLocks noGrp="1"/>
          </p:cNvSpPr>
          <p:nvPr>
            <p:ph idx="1"/>
          </p:nvPr>
        </p:nvSpPr>
        <p:spPr>
          <a:xfrm>
            <a:off x="228600" y="778603"/>
            <a:ext cx="8672513" cy="5059363"/>
          </a:xfrm>
        </p:spPr>
        <p:txBody>
          <a:bodyPr/>
          <a:lstStyle/>
          <a:p>
            <a:pPr marL="0" indent="0">
              <a:buNone/>
            </a:pPr>
            <a:r>
              <a:rPr lang="en-US" dirty="0"/>
              <a:t>MI-52 Sump Pump Discharge </a:t>
            </a:r>
          </a:p>
        </p:txBody>
      </p:sp>
      <p:pic>
        <p:nvPicPr>
          <p:cNvPr id="17" name="Picture 16">
            <a:extLst>
              <a:ext uri="{FF2B5EF4-FFF2-40B4-BE49-F238E27FC236}">
                <a16:creationId xmlns:a16="http://schemas.microsoft.com/office/drawing/2014/main" id="{077672F5-5C82-4BB5-9195-7071DD1B08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689" y="3833705"/>
            <a:ext cx="7561032" cy="2351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5EE6649E-F2F6-4B4C-9A0C-3FE7A9FB03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250" y="1233104"/>
            <a:ext cx="8693150" cy="1949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2E76F680-C0B9-4ED3-BAD1-ED1DEB3E0E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5865" y="1714880"/>
            <a:ext cx="1851660" cy="2468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B411D08-7D7A-46EF-A74B-8DD07EF8BF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7932" y="3012707"/>
            <a:ext cx="3216175" cy="1914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3917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Facility Management – Recent Projects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8" name="Content Placeholder 7">
            <a:extLst>
              <a:ext uri="{FF2B5EF4-FFF2-40B4-BE49-F238E27FC236}">
                <a16:creationId xmlns:a16="http://schemas.microsoft.com/office/drawing/2014/main" id="{34B59C96-138E-499A-BBBB-91888FB39980}"/>
              </a:ext>
            </a:extLst>
          </p:cNvPr>
          <p:cNvSpPr>
            <a:spLocks noGrp="1"/>
          </p:cNvSpPr>
          <p:nvPr>
            <p:ph idx="1"/>
          </p:nvPr>
        </p:nvSpPr>
        <p:spPr>
          <a:xfrm>
            <a:off x="228600" y="770214"/>
            <a:ext cx="8672513" cy="5059363"/>
          </a:xfrm>
        </p:spPr>
        <p:txBody>
          <a:bodyPr/>
          <a:lstStyle/>
          <a:p>
            <a:pPr marL="0" indent="0">
              <a:buNone/>
            </a:pPr>
            <a:r>
              <a:rPr lang="en-US" dirty="0"/>
              <a:t>MI-62 Spray Header Repair</a:t>
            </a:r>
          </a:p>
        </p:txBody>
      </p:sp>
      <p:pic>
        <p:nvPicPr>
          <p:cNvPr id="13" name="Picture 12">
            <a:extLst>
              <a:ext uri="{FF2B5EF4-FFF2-40B4-BE49-F238E27FC236}">
                <a16:creationId xmlns:a16="http://schemas.microsoft.com/office/drawing/2014/main" id="{8BD80102-3CCA-409B-968C-770AAFC95F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057" y="1202892"/>
            <a:ext cx="4454554" cy="2563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0BD427DF-94F3-45C4-997C-5F6DE9E586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057" y="3893501"/>
            <a:ext cx="4739780" cy="2361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16DCFE61-7AD7-4C92-BE02-1E4DC8B7AD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1277" y="904086"/>
            <a:ext cx="4418382" cy="3911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B54D57D7-4C82-42D3-BBBE-46E49997AB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5014" y="4202720"/>
            <a:ext cx="3479921" cy="1999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2747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Facility Management – Recent Projects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8" name="Content Placeholder 7">
            <a:extLst>
              <a:ext uri="{FF2B5EF4-FFF2-40B4-BE49-F238E27FC236}">
                <a16:creationId xmlns:a16="http://schemas.microsoft.com/office/drawing/2014/main" id="{34B59C96-138E-499A-BBBB-91888FB39980}"/>
              </a:ext>
            </a:extLst>
          </p:cNvPr>
          <p:cNvSpPr>
            <a:spLocks noGrp="1"/>
          </p:cNvSpPr>
          <p:nvPr>
            <p:ph idx="1"/>
          </p:nvPr>
        </p:nvSpPr>
        <p:spPr>
          <a:xfrm>
            <a:off x="228600" y="770214"/>
            <a:ext cx="8672513" cy="5059363"/>
          </a:xfrm>
        </p:spPr>
        <p:txBody>
          <a:bodyPr/>
          <a:lstStyle/>
          <a:p>
            <a:pPr marL="0" indent="0">
              <a:buNone/>
            </a:pPr>
            <a:r>
              <a:rPr lang="en-US" dirty="0"/>
              <a:t>HDPE ICW Failures</a:t>
            </a:r>
          </a:p>
        </p:txBody>
      </p:sp>
      <p:pic>
        <p:nvPicPr>
          <p:cNvPr id="11" name="Picture 10">
            <a:extLst>
              <a:ext uri="{FF2B5EF4-FFF2-40B4-BE49-F238E27FC236}">
                <a16:creationId xmlns:a16="http://schemas.microsoft.com/office/drawing/2014/main" id="{A2C146B3-D107-406C-9B39-72E3157B6A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914" y="3514986"/>
            <a:ext cx="3567943" cy="2675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AAC81C3E-B999-48D0-8058-02D209445F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8739" y="1580190"/>
            <a:ext cx="3045374" cy="4060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504D3933-04A6-4038-928E-6C56BD9913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7098" y="811519"/>
            <a:ext cx="3266902" cy="4355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3738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Facility Management – Recent Projects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8" name="Content Placeholder 7">
            <a:extLst>
              <a:ext uri="{FF2B5EF4-FFF2-40B4-BE49-F238E27FC236}">
                <a16:creationId xmlns:a16="http://schemas.microsoft.com/office/drawing/2014/main" id="{34B59C96-138E-499A-BBBB-91888FB39980}"/>
              </a:ext>
            </a:extLst>
          </p:cNvPr>
          <p:cNvSpPr>
            <a:spLocks noGrp="1"/>
          </p:cNvSpPr>
          <p:nvPr>
            <p:ph idx="1"/>
          </p:nvPr>
        </p:nvSpPr>
        <p:spPr>
          <a:xfrm>
            <a:off x="228600" y="745047"/>
            <a:ext cx="8672513" cy="5059363"/>
          </a:xfrm>
        </p:spPr>
        <p:txBody>
          <a:bodyPr/>
          <a:lstStyle/>
          <a:p>
            <a:pPr marL="0" indent="0">
              <a:buNone/>
            </a:pPr>
            <a:r>
              <a:rPr lang="en-US" dirty="0"/>
              <a:t>Large DWS Leak @ MW9 (Under building structure)</a:t>
            </a:r>
          </a:p>
        </p:txBody>
      </p:sp>
      <p:pic>
        <p:nvPicPr>
          <p:cNvPr id="13" name="Picture 12">
            <a:extLst>
              <a:ext uri="{FF2B5EF4-FFF2-40B4-BE49-F238E27FC236}">
                <a16:creationId xmlns:a16="http://schemas.microsoft.com/office/drawing/2014/main" id="{0C91570C-590F-4BCE-A432-F9F8F766EA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2306971"/>
            <a:ext cx="2764494" cy="3685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2007201D-0FC6-447B-9D7A-72D4C38FD9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9349" y="1190880"/>
            <a:ext cx="4836412" cy="3627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9EE8C647-906A-4501-BDFA-24A7A79828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6124" y="3711510"/>
            <a:ext cx="3219275" cy="241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139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1154" y="2884241"/>
            <a:ext cx="8672513" cy="756582"/>
          </a:xfrm>
        </p:spPr>
        <p:txBody>
          <a:bodyPr/>
          <a:lstStyle/>
          <a:p>
            <a:pPr marL="0" indent="0" algn="ctr">
              <a:buNone/>
            </a:pPr>
            <a:r>
              <a:rPr lang="en-US" sz="3600" b="1" dirty="0">
                <a:solidFill>
                  <a:srgbClr val="004C97"/>
                </a:solidFill>
              </a:rPr>
              <a:t>FESS Engineering</a:t>
            </a:r>
          </a:p>
          <a:p>
            <a:pPr marL="0" indent="0">
              <a:buNone/>
            </a:pPr>
            <a:endParaRPr lang="en-US" sz="4400" b="1" dirty="0">
              <a:solidFill>
                <a:srgbClr val="50504E"/>
              </a:solidFill>
            </a:endParaRPr>
          </a:p>
          <a:p>
            <a:pPr marL="1828800" lvl="4" indent="0">
              <a:buNone/>
            </a:pPr>
            <a:endParaRPr lang="en-US" dirty="0"/>
          </a:p>
        </p:txBody>
      </p:sp>
      <p:sp>
        <p:nvSpPr>
          <p:cNvPr id="3" name="Date Placeholder 2"/>
          <p:cNvSpPr>
            <a:spLocks noGrp="1"/>
          </p:cNvSpPr>
          <p:nvPr>
            <p:ph type="dt" sz="half" idx="2"/>
          </p:nvPr>
        </p:nvSpPr>
        <p:spPr/>
        <p:txBody>
          <a:bodyPr/>
          <a:lstStyle/>
          <a:p>
            <a:pPr>
              <a:defRPr/>
            </a:pPr>
            <a:r>
              <a:rPr lang="en-US"/>
              <a:t>02/20/18</a:t>
            </a:r>
            <a:endParaRPr lang="en-US" dirty="0"/>
          </a:p>
        </p:txBody>
      </p:sp>
      <p:sp>
        <p:nvSpPr>
          <p:cNvPr id="4" name="Footer Placeholder 3"/>
          <p:cNvSpPr>
            <a:spLocks noGrp="1"/>
          </p:cNvSpPr>
          <p:nvPr>
            <p:ph type="ftr" sz="quarter" idx="3"/>
          </p:nvPr>
        </p:nvSpPr>
        <p:spPr/>
        <p:txBody>
          <a:bodyPr/>
          <a:lstStyle/>
          <a:p>
            <a:pPr>
              <a:defRPr/>
            </a:pPr>
            <a:r>
              <a:rPr lang="en-US"/>
              <a:t>FESS Engineering Departments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022112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798128"/>
            <a:ext cx="8672513" cy="415816"/>
          </a:xfrm>
        </p:spPr>
        <p:txBody>
          <a:bodyPr/>
          <a:lstStyle/>
          <a:p>
            <a:pPr marL="0" indent="0">
              <a:buNone/>
            </a:pPr>
            <a:r>
              <a:rPr lang="en-US" dirty="0">
                <a:solidFill>
                  <a:srgbClr val="50504E"/>
                </a:solidFill>
              </a:rPr>
              <a:t>Centralized Facility Management PILOT–</a:t>
            </a:r>
          </a:p>
          <a:p>
            <a:pPr marL="0" indent="0">
              <a:buNone/>
            </a:pPr>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FESS Facility Management – Initiatives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8" name="Content Placeholder 1">
            <a:extLst>
              <a:ext uri="{FF2B5EF4-FFF2-40B4-BE49-F238E27FC236}">
                <a16:creationId xmlns:a16="http://schemas.microsoft.com/office/drawing/2014/main" id="{A1293E5A-2957-4CA6-BE8A-1A71F1C466BB}"/>
              </a:ext>
            </a:extLst>
          </p:cNvPr>
          <p:cNvSpPr txBox="1">
            <a:spLocks/>
          </p:cNvSpPr>
          <p:nvPr/>
        </p:nvSpPr>
        <p:spPr>
          <a:xfrm>
            <a:off x="228600" y="1214832"/>
            <a:ext cx="8672513" cy="4481294"/>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One year</a:t>
            </a:r>
          </a:p>
          <a:p>
            <a:r>
              <a:rPr lang="en-US" sz="2000" dirty="0"/>
              <a:t>3 participants</a:t>
            </a:r>
          </a:p>
          <a:p>
            <a:pPr lvl="1"/>
            <a:r>
              <a:rPr lang="en-US" sz="2000" dirty="0"/>
              <a:t>ESHQ</a:t>
            </a:r>
          </a:p>
          <a:p>
            <a:pPr lvl="1"/>
            <a:r>
              <a:rPr lang="en-US" sz="2000" dirty="0"/>
              <a:t>WDRS</a:t>
            </a:r>
          </a:p>
          <a:p>
            <a:pPr lvl="1"/>
            <a:r>
              <a:rPr lang="en-US" sz="2000" dirty="0"/>
              <a:t>Neutrino Division</a:t>
            </a:r>
          </a:p>
          <a:p>
            <a:r>
              <a:rPr lang="en-US" sz="2000" dirty="0"/>
              <a:t>Advisory group providing feedback on program development</a:t>
            </a:r>
          </a:p>
          <a:p>
            <a:r>
              <a:rPr lang="en-US" sz="2000" i="1" dirty="0"/>
              <a:t>Service Level Agreement </a:t>
            </a:r>
            <a:r>
              <a:rPr lang="en-US" sz="2000" dirty="0"/>
              <a:t>will define responsibilities</a:t>
            </a:r>
          </a:p>
          <a:p>
            <a:endParaRPr lang="en-US" b="1" dirty="0"/>
          </a:p>
        </p:txBody>
      </p:sp>
      <p:sp>
        <p:nvSpPr>
          <p:cNvPr id="9" name="Content Placeholder 1">
            <a:extLst>
              <a:ext uri="{FF2B5EF4-FFF2-40B4-BE49-F238E27FC236}">
                <a16:creationId xmlns:a16="http://schemas.microsoft.com/office/drawing/2014/main" id="{2C8C5547-CBDE-4CE6-A051-CF7248F64099}"/>
              </a:ext>
            </a:extLst>
          </p:cNvPr>
          <p:cNvSpPr txBox="1">
            <a:spLocks/>
          </p:cNvSpPr>
          <p:nvPr/>
        </p:nvSpPr>
        <p:spPr>
          <a:xfrm>
            <a:off x="235743" y="4088791"/>
            <a:ext cx="8672513" cy="188110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Next steps -</a:t>
            </a:r>
          </a:p>
          <a:p>
            <a:r>
              <a:rPr lang="en-US" sz="2000" dirty="0"/>
              <a:t>Continue regular Advisory Group Meetings</a:t>
            </a:r>
          </a:p>
          <a:p>
            <a:r>
              <a:rPr lang="en-US" sz="2000" dirty="0"/>
              <a:t>Finalize Service Level Agreement document(s)</a:t>
            </a:r>
          </a:p>
          <a:p>
            <a:r>
              <a:rPr lang="en-US" sz="2000" dirty="0"/>
              <a:t>Fund/Implement FY18 EOL workplan</a:t>
            </a:r>
          </a:p>
          <a:p>
            <a:r>
              <a:rPr lang="en-US" sz="2000" dirty="0"/>
              <a:t>Look-ahead to full program roll-out</a:t>
            </a:r>
            <a:endParaRPr lang="en-US" dirty="0"/>
          </a:p>
        </p:txBody>
      </p:sp>
    </p:spTree>
    <p:extLst>
      <p:ext uri="{BB962C8B-B14F-4D97-AF65-F5344CB8AC3E}">
        <p14:creationId xmlns:p14="http://schemas.microsoft.com/office/powerpoint/2010/main" val="2365529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 Conclusion</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8" name="Content Placeholder 7">
            <a:extLst>
              <a:ext uri="{FF2B5EF4-FFF2-40B4-BE49-F238E27FC236}">
                <a16:creationId xmlns:a16="http://schemas.microsoft.com/office/drawing/2014/main" id="{34B59C96-138E-499A-BBBB-91888FB39980}"/>
              </a:ext>
            </a:extLst>
          </p:cNvPr>
          <p:cNvSpPr>
            <a:spLocks noGrp="1"/>
          </p:cNvSpPr>
          <p:nvPr>
            <p:ph idx="1"/>
          </p:nvPr>
        </p:nvSpPr>
        <p:spPr/>
        <p:txBody>
          <a:bodyPr/>
          <a:lstStyle/>
          <a:p>
            <a:pPr marL="0" indent="0" algn="ctr">
              <a:buNone/>
            </a:pPr>
            <a:r>
              <a:rPr lang="en-US" sz="2800" dirty="0"/>
              <a:t>FESS is responsible for designing, constructing and maintaining conventional facilities (buildings, utilities and infrastructure) across our 6,800 acre site.</a:t>
            </a:r>
          </a:p>
          <a:p>
            <a:pPr marL="0" indent="0" algn="ctr">
              <a:buNone/>
            </a:pPr>
            <a:endParaRPr lang="en-US" sz="2800" dirty="0"/>
          </a:p>
          <a:p>
            <a:pPr marL="0" indent="0" algn="ctr">
              <a:buNone/>
            </a:pPr>
            <a:r>
              <a:rPr lang="en-US" sz="2800" dirty="0"/>
              <a:t>FESS assures integration of conventional facilities with the labs programmatic requirements and integrates the lab’s many stand-alone campuses into a robust conventional facility and infrastructure system.</a:t>
            </a:r>
          </a:p>
        </p:txBody>
      </p:sp>
    </p:spTree>
    <p:extLst>
      <p:ext uri="{BB962C8B-B14F-4D97-AF65-F5344CB8AC3E}">
        <p14:creationId xmlns:p14="http://schemas.microsoft.com/office/powerpoint/2010/main" val="100880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ctr">
              <a:buNone/>
            </a:pPr>
            <a:r>
              <a:rPr lang="en-US" u="sng" dirty="0">
                <a:solidFill>
                  <a:srgbClr val="50504E"/>
                </a:solidFill>
              </a:rPr>
              <a:t>MISSION</a:t>
            </a:r>
          </a:p>
          <a:p>
            <a:pPr marL="0" indent="0" algn="ctr">
              <a:buNone/>
            </a:pPr>
            <a:r>
              <a:rPr lang="en-US" dirty="0">
                <a:solidFill>
                  <a:srgbClr val="50504E"/>
                </a:solidFill>
              </a:rPr>
              <a:t>Provide facilities and infrastructure that meet the initial requirements of the physics community, incorporate flexibility to adapt to changing Laboratory programs, maximize uptime, are economical to construct, operate and maintain, are environmentally responsible, and provide for human comfort and a creative workplace atmosphere.</a:t>
            </a:r>
          </a:p>
          <a:p>
            <a:pPr marL="0" indent="0">
              <a:buNone/>
            </a:pPr>
            <a:endParaRPr lang="en-US" dirty="0">
              <a:solidFill>
                <a:srgbClr val="50504E"/>
              </a:solidFill>
            </a:endParaRPr>
          </a:p>
          <a:p>
            <a:pPr marL="0" indent="0">
              <a:buNone/>
            </a:pPr>
            <a:r>
              <a:rPr lang="en-US" dirty="0">
                <a:solidFill>
                  <a:srgbClr val="50504E"/>
                </a:solidFill>
              </a:rPr>
              <a:t>FESS E employs 16 licensed architects and engineers in all the classical disciplines:</a:t>
            </a:r>
          </a:p>
          <a:p>
            <a:pPr marL="457200" lvl="1" indent="0">
              <a:buNone/>
            </a:pPr>
            <a:r>
              <a:rPr lang="en-US" dirty="0">
                <a:solidFill>
                  <a:srgbClr val="50504E"/>
                </a:solidFill>
              </a:rPr>
              <a:t>- Civil					- Mechanical</a:t>
            </a:r>
          </a:p>
          <a:p>
            <a:pPr marL="457200" lvl="1" indent="0">
              <a:buNone/>
            </a:pPr>
            <a:r>
              <a:rPr lang="en-US" dirty="0">
                <a:solidFill>
                  <a:srgbClr val="50504E"/>
                </a:solidFill>
              </a:rPr>
              <a:t>- Structural				- Electrical</a:t>
            </a:r>
          </a:p>
          <a:p>
            <a:pPr marL="457200" lvl="1" indent="0">
              <a:buNone/>
            </a:pPr>
            <a:r>
              <a:rPr lang="en-US" dirty="0">
                <a:solidFill>
                  <a:srgbClr val="50504E"/>
                </a:solidFill>
              </a:rPr>
              <a:t>- Architectural			- Environmental</a:t>
            </a:r>
          </a:p>
          <a:p>
            <a:pPr marL="0" indent="0">
              <a:buNone/>
            </a:pPr>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FESS Engineering </a:t>
            </a:r>
          </a:p>
        </p:txBody>
      </p:sp>
      <p:sp>
        <p:nvSpPr>
          <p:cNvPr id="3" name="Date Placeholder 2"/>
          <p:cNvSpPr>
            <a:spLocks noGrp="1"/>
          </p:cNvSpPr>
          <p:nvPr>
            <p:ph type="dt" sz="half" idx="2"/>
          </p:nvPr>
        </p:nvSpPr>
        <p:spPr/>
        <p:txBody>
          <a:bodyPr/>
          <a:lstStyle/>
          <a:p>
            <a:pPr>
              <a:defRPr/>
            </a:pPr>
            <a:r>
              <a:rPr lang="en-US"/>
              <a:t>02/20/18</a:t>
            </a:r>
            <a:endParaRPr lang="en-US" dirty="0"/>
          </a:p>
        </p:txBody>
      </p:sp>
      <p:sp>
        <p:nvSpPr>
          <p:cNvPr id="4" name="Footer Placeholder 3"/>
          <p:cNvSpPr>
            <a:spLocks noGrp="1"/>
          </p:cNvSpPr>
          <p:nvPr>
            <p:ph type="ftr" sz="quarter" idx="3"/>
          </p:nvPr>
        </p:nvSpPr>
        <p:spPr/>
        <p:txBody>
          <a:bodyPr/>
          <a:lstStyle/>
          <a:p>
            <a:pPr>
              <a:defRPr/>
            </a:pPr>
            <a:r>
              <a:rPr lang="en-US"/>
              <a:t>FESS Engineering Departments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374746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FESS Engineering </a:t>
            </a:r>
          </a:p>
        </p:txBody>
      </p:sp>
      <p:sp>
        <p:nvSpPr>
          <p:cNvPr id="3" name="Date Placeholder 2"/>
          <p:cNvSpPr>
            <a:spLocks noGrp="1"/>
          </p:cNvSpPr>
          <p:nvPr>
            <p:ph type="dt" sz="half" idx="2"/>
          </p:nvPr>
        </p:nvSpPr>
        <p:spPr/>
        <p:txBody>
          <a:bodyPr/>
          <a:lstStyle/>
          <a:p>
            <a:pPr>
              <a:defRPr/>
            </a:pPr>
            <a:r>
              <a:rPr lang="en-US"/>
              <a:t>02/20/18</a:t>
            </a:r>
            <a:endParaRPr lang="en-US" dirty="0"/>
          </a:p>
        </p:txBody>
      </p:sp>
      <p:sp>
        <p:nvSpPr>
          <p:cNvPr id="4" name="Footer Placeholder 3"/>
          <p:cNvSpPr>
            <a:spLocks noGrp="1"/>
          </p:cNvSpPr>
          <p:nvPr>
            <p:ph type="ftr" sz="quarter" idx="3"/>
          </p:nvPr>
        </p:nvSpPr>
        <p:spPr/>
        <p:txBody>
          <a:bodyPr/>
          <a:lstStyle/>
          <a:p>
            <a:pPr>
              <a:defRPr/>
            </a:pPr>
            <a:r>
              <a:rPr lang="en-US"/>
              <a:t>FESS Engineering Departments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9" name="Text Box 10">
            <a:extLst>
              <a:ext uri="{FF2B5EF4-FFF2-40B4-BE49-F238E27FC236}">
                <a16:creationId xmlns:a16="http://schemas.microsoft.com/office/drawing/2014/main" id="{4BA9503E-04F6-41B5-9476-0C9F1D4571D6}"/>
              </a:ext>
            </a:extLst>
          </p:cNvPr>
          <p:cNvSpPr txBox="1">
            <a:spLocks noChangeArrowheads="1"/>
          </p:cNvSpPr>
          <p:nvPr/>
        </p:nvSpPr>
        <p:spPr>
          <a:xfrm>
            <a:off x="0" y="763669"/>
            <a:ext cx="9143999" cy="5656504"/>
          </a:xfrm>
          <a:prstGeom prst="rect">
            <a:avLst/>
          </a:prstGeom>
          <a:noFill/>
        </p:spPr>
        <p:txBody>
          <a:bodyPr>
            <a:noAutofit/>
          </a:bodyPr>
          <a:lstStyle/>
          <a:p>
            <a:pPr lvl="0">
              <a:spcBef>
                <a:spcPts val="200"/>
              </a:spcBef>
              <a:defRPr/>
            </a:pPr>
            <a:r>
              <a:rPr lang="en-US" dirty="0">
                <a:solidFill>
                  <a:schemeClr val="accent6"/>
                </a:solidFill>
                <a:latin typeface="Helvetica" pitchFamily="34" charset="0"/>
                <a:cs typeface="Helvetica" pitchFamily="34" charset="0"/>
              </a:rPr>
              <a:t>Last year FESS Engineering managed $250M in projects</a:t>
            </a:r>
          </a:p>
          <a:p>
            <a:pPr lvl="0">
              <a:spcBef>
                <a:spcPts val="200"/>
              </a:spcBef>
              <a:defRPr/>
            </a:pPr>
            <a:endParaRPr lang="en-US" sz="1200" i="1" dirty="0">
              <a:solidFill>
                <a:schemeClr val="accent6"/>
              </a:solidFill>
              <a:latin typeface="Helvetica" pitchFamily="34" charset="0"/>
              <a:cs typeface="Helvetica" pitchFamily="34" charset="0"/>
            </a:endParaRPr>
          </a:p>
          <a:p>
            <a:pPr lvl="0">
              <a:spcBef>
                <a:spcPts val="200"/>
              </a:spcBef>
              <a:defRPr/>
            </a:pPr>
            <a:r>
              <a:rPr lang="en-US" sz="2000" b="1" u="sng" dirty="0">
                <a:solidFill>
                  <a:schemeClr val="accent6"/>
                </a:solidFill>
                <a:latin typeface="Helvetica" pitchFamily="34" charset="0"/>
                <a:cs typeface="Helvetica" pitchFamily="34" charset="0"/>
              </a:rPr>
              <a:t>Line-item Projects</a:t>
            </a:r>
            <a:r>
              <a:rPr lang="en-US" sz="2000" i="1" dirty="0">
                <a:solidFill>
                  <a:schemeClr val="accent6"/>
                </a:solidFill>
                <a:latin typeface="Helvetica" pitchFamily="34" charset="0"/>
                <a:cs typeface="Helvetica" pitchFamily="34" charset="0"/>
              </a:rPr>
              <a:t>	</a:t>
            </a:r>
          </a:p>
          <a:p>
            <a:pPr lvl="0">
              <a:spcBef>
                <a:spcPts val="200"/>
              </a:spcBef>
              <a:defRPr/>
            </a:pPr>
            <a:r>
              <a:rPr lang="en-US" sz="2000" i="1" dirty="0">
                <a:solidFill>
                  <a:schemeClr val="accent6"/>
                </a:solidFill>
                <a:latin typeface="Helvetica" pitchFamily="34" charset="0"/>
                <a:cs typeface="Helvetica" pitchFamily="34" charset="0"/>
              </a:rPr>
              <a:t>	- IERC $86M</a:t>
            </a:r>
          </a:p>
          <a:p>
            <a:pPr lvl="0">
              <a:spcBef>
                <a:spcPts val="200"/>
              </a:spcBef>
              <a:defRPr/>
            </a:pPr>
            <a:r>
              <a:rPr lang="en-US" sz="2000" i="1" dirty="0">
                <a:solidFill>
                  <a:schemeClr val="accent6"/>
                </a:solidFill>
                <a:latin typeface="Helvetica" pitchFamily="34" charset="0"/>
                <a:cs typeface="Helvetica" pitchFamily="34" charset="0"/>
              </a:rPr>
              <a:t>	- UUP $36M</a:t>
            </a:r>
          </a:p>
          <a:p>
            <a:pPr lvl="0">
              <a:spcBef>
                <a:spcPts val="200"/>
              </a:spcBef>
              <a:defRPr/>
            </a:pPr>
            <a:r>
              <a:rPr lang="en-US" sz="2000" i="1" dirty="0">
                <a:solidFill>
                  <a:schemeClr val="accent6"/>
                </a:solidFill>
                <a:latin typeface="Helvetica" pitchFamily="34" charset="0"/>
                <a:cs typeface="Helvetica" pitchFamily="34" charset="0"/>
              </a:rPr>
              <a:t>	- Mu2e $42M Conventional Construction</a:t>
            </a:r>
          </a:p>
          <a:p>
            <a:pPr lvl="0">
              <a:spcBef>
                <a:spcPts val="200"/>
              </a:spcBef>
              <a:defRPr/>
            </a:pPr>
            <a:r>
              <a:rPr lang="en-US" sz="2000" i="1" dirty="0">
                <a:solidFill>
                  <a:schemeClr val="accent6"/>
                </a:solidFill>
                <a:latin typeface="Helvetica" pitchFamily="34" charset="0"/>
                <a:cs typeface="Helvetica" pitchFamily="34" charset="0"/>
              </a:rPr>
              <a:t>	- LBNF/DUNE and PIP-II</a:t>
            </a:r>
          </a:p>
          <a:p>
            <a:pPr lvl="0">
              <a:spcBef>
                <a:spcPts val="200"/>
              </a:spcBef>
              <a:defRPr/>
            </a:pPr>
            <a:r>
              <a:rPr lang="en-US" sz="2000" b="1" u="sng" dirty="0">
                <a:solidFill>
                  <a:schemeClr val="accent6"/>
                </a:solidFill>
                <a:latin typeface="Helvetica" pitchFamily="34" charset="0"/>
                <a:cs typeface="Helvetica" pitchFamily="34" charset="0"/>
              </a:rPr>
              <a:t>GPP Projects $75M</a:t>
            </a:r>
          </a:p>
          <a:p>
            <a:pPr lvl="0">
              <a:spcBef>
                <a:spcPts val="200"/>
              </a:spcBef>
              <a:defRPr/>
            </a:pPr>
            <a:r>
              <a:rPr lang="en-US" sz="2000" i="1" dirty="0">
                <a:solidFill>
                  <a:schemeClr val="accent6"/>
                </a:solidFill>
                <a:latin typeface="Helvetica" pitchFamily="34" charset="0"/>
                <a:cs typeface="Helvetica" pitchFamily="34" charset="0"/>
              </a:rPr>
              <a:t>	- Sitewide DWS – new domestic water line down Discovery Road</a:t>
            </a:r>
          </a:p>
          <a:p>
            <a:pPr lvl="0">
              <a:spcBef>
                <a:spcPts val="200"/>
              </a:spcBef>
              <a:defRPr/>
            </a:pPr>
            <a:r>
              <a:rPr lang="en-US" sz="2000" i="1" dirty="0">
                <a:solidFill>
                  <a:schemeClr val="accent6"/>
                </a:solidFill>
                <a:latin typeface="Helvetica" pitchFamily="34" charset="0"/>
                <a:cs typeface="Helvetica" pitchFamily="34" charset="0"/>
              </a:rPr>
              <a:t>	- Computer Room Upgrades </a:t>
            </a:r>
            <a:r>
              <a:rPr lang="en-US" sz="2000" i="1" dirty="0">
                <a:solidFill>
                  <a:schemeClr val="accent6"/>
                </a:solidFill>
                <a:latin typeface="Helvetica" pitchFamily="34" charset="0"/>
                <a:cs typeface="Helvetica" pitchFamily="34" charset="0"/>
                <a:sym typeface="Wingdings" panose="05000000000000000000" pitchFamily="2" charset="2"/>
              </a:rPr>
              <a:t> Sitewide VOIP</a:t>
            </a:r>
          </a:p>
          <a:p>
            <a:pPr lvl="0">
              <a:spcBef>
                <a:spcPts val="200"/>
              </a:spcBef>
              <a:defRPr/>
            </a:pPr>
            <a:r>
              <a:rPr lang="en-US" sz="2000" i="1" dirty="0">
                <a:solidFill>
                  <a:schemeClr val="accent6"/>
                </a:solidFill>
                <a:latin typeface="Helvetica" pitchFamily="34" charset="0"/>
                <a:cs typeface="Helvetica" pitchFamily="34" charset="0"/>
                <a:sym typeface="Wingdings" panose="05000000000000000000" pitchFamily="2" charset="2"/>
              </a:rPr>
              <a:t>	- C0 Detector Hall – new morgue</a:t>
            </a:r>
          </a:p>
          <a:p>
            <a:pPr lvl="0">
              <a:spcBef>
                <a:spcPts val="200"/>
              </a:spcBef>
              <a:defRPr/>
            </a:pPr>
            <a:r>
              <a:rPr lang="en-US" sz="2000" i="1" dirty="0">
                <a:solidFill>
                  <a:schemeClr val="accent6"/>
                </a:solidFill>
                <a:latin typeface="Helvetica" pitchFamily="34" charset="0"/>
                <a:cs typeface="Helvetica" pitchFamily="34" charset="0"/>
                <a:sym typeface="Wingdings" panose="05000000000000000000" pitchFamily="2" charset="2"/>
              </a:rPr>
              <a:t>	- WH Renovation – WH13 and Ground Floor renovations</a:t>
            </a:r>
          </a:p>
          <a:p>
            <a:pPr lvl="0">
              <a:spcBef>
                <a:spcPts val="200"/>
              </a:spcBef>
              <a:defRPr/>
            </a:pPr>
            <a:r>
              <a:rPr lang="en-US" sz="2000" i="1" dirty="0">
                <a:solidFill>
                  <a:schemeClr val="accent6"/>
                </a:solidFill>
                <a:latin typeface="Helvetica" pitchFamily="34" charset="0"/>
                <a:cs typeface="Helvetica" pitchFamily="34" charset="0"/>
                <a:sym typeface="Wingdings" panose="05000000000000000000" pitchFamily="2" charset="2"/>
              </a:rPr>
              <a:t>	- ICB Addition – New Industrial Building Addition</a:t>
            </a:r>
          </a:p>
          <a:p>
            <a:pPr lvl="0">
              <a:spcBef>
                <a:spcPts val="200"/>
              </a:spcBef>
              <a:defRPr/>
            </a:pPr>
            <a:r>
              <a:rPr lang="en-US" sz="2000" i="1" dirty="0">
                <a:solidFill>
                  <a:schemeClr val="accent6"/>
                </a:solidFill>
                <a:latin typeface="Helvetica" pitchFamily="34" charset="0"/>
                <a:cs typeface="Helvetica" pitchFamily="34" charset="0"/>
                <a:sym typeface="Wingdings" panose="05000000000000000000" pitchFamily="2" charset="2"/>
              </a:rPr>
              <a:t>	- SBN Program – Complete</a:t>
            </a:r>
          </a:p>
          <a:p>
            <a:pPr lvl="0">
              <a:spcBef>
                <a:spcPts val="200"/>
              </a:spcBef>
              <a:defRPr/>
            </a:pPr>
            <a:r>
              <a:rPr lang="en-US" sz="2000" b="1" u="sng" dirty="0">
                <a:solidFill>
                  <a:schemeClr val="accent6"/>
                </a:solidFill>
                <a:latin typeface="Helvetica" pitchFamily="34" charset="0"/>
                <a:cs typeface="Helvetica" pitchFamily="34" charset="0"/>
                <a:sym typeface="Wingdings" panose="05000000000000000000" pitchFamily="2" charset="2"/>
              </a:rPr>
              <a:t>Operating Tasks </a:t>
            </a:r>
          </a:p>
          <a:p>
            <a:pPr lvl="0">
              <a:spcBef>
                <a:spcPts val="200"/>
              </a:spcBef>
              <a:defRPr/>
            </a:pPr>
            <a:r>
              <a:rPr lang="en-US" sz="2000" i="1" dirty="0">
                <a:solidFill>
                  <a:schemeClr val="accent6"/>
                </a:solidFill>
                <a:latin typeface="Helvetica" pitchFamily="34" charset="0"/>
                <a:cs typeface="Helvetica" pitchFamily="34" charset="0"/>
                <a:sym typeface="Wingdings" panose="05000000000000000000" pitchFamily="2" charset="2"/>
              </a:rPr>
              <a:t>	- $2M in miscellaneous projects – various tasks for D/S/C’s</a:t>
            </a:r>
          </a:p>
          <a:p>
            <a:pPr lvl="0">
              <a:spcBef>
                <a:spcPts val="200"/>
              </a:spcBef>
              <a:defRPr/>
            </a:pPr>
            <a:endParaRPr lang="en-US" sz="2000" i="1" dirty="0">
              <a:solidFill>
                <a:schemeClr val="accent6"/>
              </a:solidFill>
              <a:latin typeface="Helvetica" pitchFamily="34" charset="0"/>
              <a:cs typeface="Helvetica" pitchFamily="34" charset="0"/>
              <a:sym typeface="Wingdings" panose="05000000000000000000" pitchFamily="2" charset="2"/>
            </a:endParaRPr>
          </a:p>
          <a:p>
            <a:pPr lvl="0">
              <a:spcBef>
                <a:spcPts val="200"/>
              </a:spcBef>
              <a:defRPr/>
            </a:pPr>
            <a:endParaRPr lang="en-US" sz="2000" i="1" dirty="0">
              <a:solidFill>
                <a:schemeClr val="accent6"/>
              </a:solidFill>
              <a:latin typeface="Helvetica" pitchFamily="34" charset="0"/>
              <a:cs typeface="Helvetica" pitchFamily="34" charset="0"/>
            </a:endParaRPr>
          </a:p>
          <a:p>
            <a:pPr lvl="0">
              <a:spcBef>
                <a:spcPts val="200"/>
              </a:spcBef>
              <a:defRPr/>
            </a:pPr>
            <a:endParaRPr lang="en-US" sz="2000" i="1" dirty="0">
              <a:solidFill>
                <a:schemeClr val="accent6"/>
              </a:solidFill>
              <a:latin typeface="Helvetica" pitchFamily="34" charset="0"/>
              <a:cs typeface="Helvetica" pitchFamily="34" charset="0"/>
            </a:endParaRPr>
          </a:p>
          <a:p>
            <a:pPr lvl="0">
              <a:spcBef>
                <a:spcPts val="200"/>
              </a:spcBef>
              <a:defRPr/>
            </a:pPr>
            <a:endParaRPr lang="en-US" sz="1800" dirty="0">
              <a:solidFill>
                <a:schemeClr val="accent6"/>
              </a:solidFill>
              <a:latin typeface="Helvetica" pitchFamily="34" charset="0"/>
              <a:cs typeface="Helvetica" pitchFamily="34" charset="0"/>
            </a:endParaRPr>
          </a:p>
          <a:p>
            <a:pPr lvl="0">
              <a:spcBef>
                <a:spcPts val="200"/>
              </a:spcBef>
              <a:defRPr/>
            </a:pPr>
            <a:endParaRPr lang="en-US" sz="1400" dirty="0">
              <a:solidFill>
                <a:schemeClr val="accent6">
                  <a:lumMod val="75000"/>
                </a:schemeClr>
              </a:solidFill>
              <a:latin typeface="Helvetica" pitchFamily="34" charset="0"/>
              <a:cs typeface="Helvetica" pitchFamily="34" charset="0"/>
            </a:endParaRPr>
          </a:p>
        </p:txBody>
      </p:sp>
    </p:spTree>
    <p:extLst>
      <p:ext uri="{BB962C8B-B14F-4D97-AF65-F5344CB8AC3E}">
        <p14:creationId xmlns:p14="http://schemas.microsoft.com/office/powerpoint/2010/main" val="140024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862493"/>
            <a:ext cx="8672513" cy="1448457"/>
          </a:xfrm>
        </p:spPr>
        <p:txBody>
          <a:bodyPr/>
          <a:lstStyle/>
          <a:p>
            <a:pPr marL="0" indent="0">
              <a:buNone/>
            </a:pPr>
            <a:r>
              <a:rPr lang="en-US" dirty="0"/>
              <a:t>FESS Engineering (FESS E) evolved out of the TEV1 and TEV2 upgrades in the early 80’s</a:t>
            </a:r>
          </a:p>
          <a:p>
            <a:r>
              <a:rPr lang="en-US" dirty="0">
                <a:solidFill>
                  <a:srgbClr val="50504E"/>
                </a:solidFill>
              </a:rPr>
              <a:t>CDF, D-0, Anti-Proton, Fixed Target buildings, etc.</a:t>
            </a:r>
          </a:p>
          <a:p>
            <a:pPr marL="1828800" lvl="4" indent="0">
              <a:buNone/>
            </a:pPr>
            <a:endParaRPr lang="en-US" dirty="0"/>
          </a:p>
        </p:txBody>
      </p:sp>
      <p:sp>
        <p:nvSpPr>
          <p:cNvPr id="7" name="Title 6"/>
          <p:cNvSpPr>
            <a:spLocks noGrp="1"/>
          </p:cNvSpPr>
          <p:nvPr>
            <p:ph type="title"/>
          </p:nvPr>
        </p:nvSpPr>
        <p:spPr/>
        <p:txBody>
          <a:bodyPr/>
          <a:lstStyle/>
          <a:p>
            <a:r>
              <a:rPr lang="en-US" dirty="0"/>
              <a:t>FESS Engineering – 1980’s </a:t>
            </a:r>
          </a:p>
        </p:txBody>
      </p:sp>
      <p:sp>
        <p:nvSpPr>
          <p:cNvPr id="3" name="Date Placeholder 2"/>
          <p:cNvSpPr>
            <a:spLocks noGrp="1"/>
          </p:cNvSpPr>
          <p:nvPr>
            <p:ph type="dt" sz="half" idx="2"/>
          </p:nvPr>
        </p:nvSpPr>
        <p:spPr/>
        <p:txBody>
          <a:bodyPr/>
          <a:lstStyle/>
          <a:p>
            <a:pPr>
              <a:defRPr/>
            </a:pPr>
            <a:r>
              <a:rPr lang="en-US"/>
              <a:t>02/20/18</a:t>
            </a:r>
            <a:endParaRPr lang="en-US" dirty="0"/>
          </a:p>
        </p:txBody>
      </p:sp>
      <p:sp>
        <p:nvSpPr>
          <p:cNvPr id="4" name="Footer Placeholder 3"/>
          <p:cNvSpPr>
            <a:spLocks noGrp="1"/>
          </p:cNvSpPr>
          <p:nvPr>
            <p:ph type="ftr" sz="quarter" idx="3"/>
          </p:nvPr>
        </p:nvSpPr>
        <p:spPr/>
        <p:txBody>
          <a:bodyPr/>
          <a:lstStyle/>
          <a:p>
            <a:pPr>
              <a:defRPr/>
            </a:pPr>
            <a:r>
              <a:rPr lang="en-US"/>
              <a:t>FESS Engineering Departments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8" name="Picture 7">
            <a:extLst>
              <a:ext uri="{FF2B5EF4-FFF2-40B4-BE49-F238E27FC236}">
                <a16:creationId xmlns:a16="http://schemas.microsoft.com/office/drawing/2014/main" id="{E27A52AA-7ADA-4DD6-840C-8DA0B6F6DEB0}"/>
              </a:ext>
            </a:extLst>
          </p:cNvPr>
          <p:cNvPicPr>
            <a:picLocks noChangeAspect="1"/>
          </p:cNvPicPr>
          <p:nvPr/>
        </p:nvPicPr>
        <p:blipFill>
          <a:blip r:embed="rId2"/>
          <a:stretch>
            <a:fillRect/>
          </a:stretch>
        </p:blipFill>
        <p:spPr>
          <a:xfrm>
            <a:off x="4564414" y="3672773"/>
            <a:ext cx="4331672" cy="2549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CA3D7B72-3A14-45EA-A17E-14BB752F72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93" y="3943886"/>
            <a:ext cx="4308421" cy="2278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5A4D4B89-F156-4B32-BFFF-422707DFE35C}"/>
              </a:ext>
            </a:extLst>
          </p:cNvPr>
          <p:cNvPicPr>
            <a:picLocks noChangeAspect="1"/>
          </p:cNvPicPr>
          <p:nvPr/>
        </p:nvPicPr>
        <p:blipFill>
          <a:blip r:embed="rId4"/>
          <a:stretch>
            <a:fillRect/>
          </a:stretch>
        </p:blipFill>
        <p:spPr>
          <a:xfrm>
            <a:off x="3466602" y="2203508"/>
            <a:ext cx="3913366" cy="1740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65DB38E6-C9A9-45B3-B74E-8E2A3FEF2C8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79968" y="2210040"/>
            <a:ext cx="1516118" cy="2175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4E4355E4-CD1A-41A0-AD27-DA2163C67DE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55993" y="2203508"/>
            <a:ext cx="3586165" cy="1943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754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835226"/>
            <a:ext cx="8672513" cy="415816"/>
          </a:xfrm>
        </p:spPr>
        <p:txBody>
          <a:bodyPr/>
          <a:lstStyle/>
          <a:p>
            <a:pPr marL="0" indent="0">
              <a:buNone/>
            </a:pPr>
            <a:r>
              <a:rPr lang="en-US" dirty="0"/>
              <a:t>Main Injector Construction – </a:t>
            </a:r>
          </a:p>
          <a:p>
            <a:pPr marL="0" indent="0">
              <a:buNone/>
            </a:pPr>
            <a:r>
              <a:rPr lang="en-US" dirty="0"/>
              <a:t>Ron Foutch, PE</a:t>
            </a:r>
            <a:endParaRPr lang="en-US" dirty="0">
              <a:solidFill>
                <a:srgbClr val="50504E"/>
              </a:solidFill>
            </a:endParaRPr>
          </a:p>
          <a:p>
            <a:pPr marL="0" indent="0">
              <a:buNone/>
            </a:pPr>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FESS Engineering – 1990’s</a:t>
            </a:r>
          </a:p>
        </p:txBody>
      </p:sp>
      <p:sp>
        <p:nvSpPr>
          <p:cNvPr id="3" name="Date Placeholder 2"/>
          <p:cNvSpPr>
            <a:spLocks noGrp="1"/>
          </p:cNvSpPr>
          <p:nvPr>
            <p:ph type="dt" sz="half" idx="2"/>
          </p:nvPr>
        </p:nvSpPr>
        <p:spPr/>
        <p:txBody>
          <a:bodyPr/>
          <a:lstStyle/>
          <a:p>
            <a:pPr>
              <a:defRPr/>
            </a:pPr>
            <a:r>
              <a:rPr lang="en-US"/>
              <a:t>02/20/18</a:t>
            </a:r>
            <a:endParaRPr lang="en-US" dirty="0"/>
          </a:p>
        </p:txBody>
      </p:sp>
      <p:sp>
        <p:nvSpPr>
          <p:cNvPr id="4" name="Footer Placeholder 3"/>
          <p:cNvSpPr>
            <a:spLocks noGrp="1"/>
          </p:cNvSpPr>
          <p:nvPr>
            <p:ph type="ftr" sz="quarter" idx="3"/>
          </p:nvPr>
        </p:nvSpPr>
        <p:spPr/>
        <p:txBody>
          <a:bodyPr/>
          <a:lstStyle/>
          <a:p>
            <a:pPr>
              <a:defRPr/>
            </a:pPr>
            <a:r>
              <a:rPr lang="en-US"/>
              <a:t>FESS Engineering Departments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8" name="Picture 7">
            <a:extLst>
              <a:ext uri="{FF2B5EF4-FFF2-40B4-BE49-F238E27FC236}">
                <a16:creationId xmlns:a16="http://schemas.microsoft.com/office/drawing/2014/main" id="{16D6F8AA-B22F-41B8-95EF-1B3084863722}"/>
              </a:ext>
            </a:extLst>
          </p:cNvPr>
          <p:cNvPicPr>
            <a:picLocks noChangeAspect="1"/>
          </p:cNvPicPr>
          <p:nvPr/>
        </p:nvPicPr>
        <p:blipFill>
          <a:blip r:embed="rId2"/>
          <a:stretch>
            <a:fillRect/>
          </a:stretch>
        </p:blipFill>
        <p:spPr>
          <a:xfrm>
            <a:off x="3224889" y="1761688"/>
            <a:ext cx="5863930" cy="4443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1F4B178D-8E45-4D1F-97C6-7DB2F23D67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250" y="2333101"/>
            <a:ext cx="4147185" cy="3537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868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727180"/>
            <a:ext cx="8672513" cy="415816"/>
          </a:xfrm>
        </p:spPr>
        <p:txBody>
          <a:bodyPr/>
          <a:lstStyle/>
          <a:p>
            <a:pPr marL="0" indent="0">
              <a:buNone/>
            </a:pPr>
            <a:r>
              <a:rPr lang="en-US" dirty="0" err="1"/>
              <a:t>NuMI</a:t>
            </a:r>
            <a:r>
              <a:rPr lang="en-US" dirty="0"/>
              <a:t> and </a:t>
            </a:r>
            <a:r>
              <a:rPr lang="en-US" dirty="0" err="1"/>
              <a:t>NOvA</a:t>
            </a:r>
            <a:r>
              <a:rPr lang="en-US" dirty="0"/>
              <a:t> Construction</a:t>
            </a:r>
            <a:endParaRPr lang="en-US" dirty="0">
              <a:solidFill>
                <a:srgbClr val="50504E"/>
              </a:solidFill>
            </a:endParaRPr>
          </a:p>
          <a:p>
            <a:pPr marL="0" indent="0">
              <a:buNone/>
            </a:pPr>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FESS Engineering – 2000’s</a:t>
            </a:r>
          </a:p>
        </p:txBody>
      </p:sp>
      <p:sp>
        <p:nvSpPr>
          <p:cNvPr id="3" name="Date Placeholder 2"/>
          <p:cNvSpPr>
            <a:spLocks noGrp="1"/>
          </p:cNvSpPr>
          <p:nvPr>
            <p:ph type="dt" sz="half" idx="2"/>
          </p:nvPr>
        </p:nvSpPr>
        <p:spPr/>
        <p:txBody>
          <a:bodyPr/>
          <a:lstStyle/>
          <a:p>
            <a:pPr>
              <a:defRPr/>
            </a:pPr>
            <a:r>
              <a:rPr lang="en-US"/>
              <a:t>02/20/18</a:t>
            </a:r>
            <a:endParaRPr lang="en-US" dirty="0"/>
          </a:p>
        </p:txBody>
      </p:sp>
      <p:sp>
        <p:nvSpPr>
          <p:cNvPr id="4" name="Footer Placeholder 3"/>
          <p:cNvSpPr>
            <a:spLocks noGrp="1"/>
          </p:cNvSpPr>
          <p:nvPr>
            <p:ph type="ftr" sz="quarter" idx="3"/>
          </p:nvPr>
        </p:nvSpPr>
        <p:spPr/>
        <p:txBody>
          <a:bodyPr/>
          <a:lstStyle/>
          <a:p>
            <a:pPr>
              <a:defRPr/>
            </a:pPr>
            <a:r>
              <a:rPr lang="en-US"/>
              <a:t>FESS Engineering Departments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10" name="Picture 9">
            <a:extLst>
              <a:ext uri="{FF2B5EF4-FFF2-40B4-BE49-F238E27FC236}">
                <a16:creationId xmlns:a16="http://schemas.microsoft.com/office/drawing/2014/main" id="{73AFBE5E-0AA6-4B57-A53E-E8A486EDD302}"/>
              </a:ext>
            </a:extLst>
          </p:cNvPr>
          <p:cNvPicPr>
            <a:picLocks noChangeAspect="1"/>
          </p:cNvPicPr>
          <p:nvPr/>
        </p:nvPicPr>
        <p:blipFill>
          <a:blip r:embed="rId2"/>
          <a:stretch>
            <a:fillRect/>
          </a:stretch>
        </p:blipFill>
        <p:spPr>
          <a:xfrm>
            <a:off x="56707" y="3970571"/>
            <a:ext cx="3086962" cy="2265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AF0C6B6C-85E4-42B3-A351-D7844C1B13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3558" y="1195301"/>
            <a:ext cx="2812781" cy="2798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28BF9CE6-C02A-49EB-8108-105CCBBBD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07" y="1197167"/>
            <a:ext cx="2796852" cy="2796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4EA755BD-DE76-4F34-A3C0-2DC3304851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66339" y="183760"/>
            <a:ext cx="3430035" cy="2277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E3AFA98E-3B4A-4560-9ED8-E3FB220119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20159" y="4643437"/>
            <a:ext cx="2776215" cy="1592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2DD997C3-1180-4EBB-82C7-6C43AFEE32EC}"/>
              </a:ext>
            </a:extLst>
          </p:cNvPr>
          <p:cNvPicPr>
            <a:picLocks noChangeAspect="1"/>
          </p:cNvPicPr>
          <p:nvPr/>
        </p:nvPicPr>
        <p:blipFill>
          <a:blip r:embed="rId7"/>
          <a:stretch>
            <a:fillRect/>
          </a:stretch>
        </p:blipFill>
        <p:spPr>
          <a:xfrm>
            <a:off x="5666339" y="2461655"/>
            <a:ext cx="3430035" cy="2445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419C9018-0362-4AB1-BDCD-7B4E2AD24AD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43669" y="3970571"/>
            <a:ext cx="3398306" cy="2265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34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727181"/>
            <a:ext cx="8672513" cy="415816"/>
          </a:xfrm>
        </p:spPr>
        <p:txBody>
          <a:bodyPr/>
          <a:lstStyle/>
          <a:p>
            <a:pPr marL="0" indent="0">
              <a:buNone/>
            </a:pPr>
            <a:r>
              <a:rPr lang="en-US" dirty="0"/>
              <a:t>IARC Construction</a:t>
            </a:r>
            <a:endParaRPr lang="en-US" dirty="0">
              <a:solidFill>
                <a:srgbClr val="50504E"/>
              </a:solidFill>
            </a:endParaRPr>
          </a:p>
          <a:p>
            <a:pPr marL="0" indent="0">
              <a:buNone/>
            </a:pPr>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FESS Engineering – 2010’s</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02/20/18</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FESS Engineering Departments</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15" name="Picture 14">
            <a:extLst>
              <a:ext uri="{FF2B5EF4-FFF2-40B4-BE49-F238E27FC236}">
                <a16:creationId xmlns:a16="http://schemas.microsoft.com/office/drawing/2014/main" id="{39998DD2-3BEA-4D1F-B8C3-B211BA2664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476" y="1238167"/>
            <a:ext cx="9009187" cy="3182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F600291F-5774-4368-B93E-9BE8402327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77" y="3570631"/>
            <a:ext cx="5462954" cy="2650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33B1A42F-28C6-4B4C-9D9B-82A2D3AF15F7}"/>
              </a:ext>
            </a:extLst>
          </p:cNvPr>
          <p:cNvPicPr>
            <a:picLocks noChangeAspect="1"/>
          </p:cNvPicPr>
          <p:nvPr/>
        </p:nvPicPr>
        <p:blipFill>
          <a:blip r:embed="rId4"/>
          <a:stretch>
            <a:fillRect/>
          </a:stretch>
        </p:blipFill>
        <p:spPr>
          <a:xfrm>
            <a:off x="5178471" y="3570631"/>
            <a:ext cx="3895192" cy="2650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6425550"/>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Fermilab_PowerPoint_Template_090915</Template>
  <TotalTime>2083</TotalTime>
  <Words>1229</Words>
  <Application>Microsoft Office PowerPoint</Application>
  <PresentationFormat>On-screen Show (4:3)</PresentationFormat>
  <Paragraphs>330</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Calibri</vt:lpstr>
      <vt:lpstr>Geneva</vt:lpstr>
      <vt:lpstr>Helvetica</vt:lpstr>
      <vt:lpstr>Wingdings</vt:lpstr>
      <vt:lpstr>Fermilab_PPT_090815</vt:lpstr>
      <vt:lpstr>PowerPoint Presentation</vt:lpstr>
      <vt:lpstr>FESS</vt:lpstr>
      <vt:lpstr>PowerPoint Presentation</vt:lpstr>
      <vt:lpstr>FESS Engineering </vt:lpstr>
      <vt:lpstr>FESS Engineering </vt:lpstr>
      <vt:lpstr>FESS Engineering – 1980’s </vt:lpstr>
      <vt:lpstr>FESS Engineering – 1990’s</vt:lpstr>
      <vt:lpstr>FESS Engineering – 2000’s</vt:lpstr>
      <vt:lpstr>FESS Engineering – 2010’s</vt:lpstr>
      <vt:lpstr>FESS Engineering – 2010’s</vt:lpstr>
      <vt:lpstr>FESS Engineering – 2010’s</vt:lpstr>
      <vt:lpstr>FESS Engineering – Future</vt:lpstr>
      <vt:lpstr>FESS Engineering – Future</vt:lpstr>
      <vt:lpstr>FESS Engineering – Initiatives</vt:lpstr>
      <vt:lpstr>FESS Engineering – Initiatives</vt:lpstr>
      <vt:lpstr>PowerPoint Presentation</vt:lpstr>
      <vt:lpstr>FESS Facility Management</vt:lpstr>
      <vt:lpstr>FESS Facility Management</vt:lpstr>
      <vt:lpstr>FESS Facility Management</vt:lpstr>
      <vt:lpstr>FESS Facility Management</vt:lpstr>
      <vt:lpstr>FESS Facility Management - Staff</vt:lpstr>
      <vt:lpstr>FESS Facility Management - Engineers</vt:lpstr>
      <vt:lpstr>FESS Facility Management – Recent Projects</vt:lpstr>
      <vt:lpstr>FESS Facility Management – Recent Projects</vt:lpstr>
      <vt:lpstr>FESS Facility Management – Recent Projects</vt:lpstr>
      <vt:lpstr>FESS Facility Management – Recent Projects</vt:lpstr>
      <vt:lpstr>FESS Facility Management – Recent Projects</vt:lpstr>
      <vt:lpstr>FESS Facility Management – Recent Projects</vt:lpstr>
      <vt:lpstr>FESS Facility Management – Recent Projects</vt:lpstr>
      <vt:lpstr>FESS Facility Management – Initiatives</vt:lpstr>
      <vt:lpstr>FESS - Conclusion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J. Alber x2501 12699N</dc:creator>
  <cp:lastModifiedBy>Russell J. Alber x2501 12699N</cp:lastModifiedBy>
  <cp:revision>53</cp:revision>
  <cp:lastPrinted>2018-02-14T14:30:13Z</cp:lastPrinted>
  <dcterms:created xsi:type="dcterms:W3CDTF">2018-02-13T17:07:17Z</dcterms:created>
  <dcterms:modified xsi:type="dcterms:W3CDTF">2018-02-16T17:18:35Z</dcterms:modified>
</cp:coreProperties>
</file>