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337" r:id="rId3"/>
    <p:sldId id="334" r:id="rId4"/>
    <p:sldId id="335" r:id="rId5"/>
    <p:sldId id="336" r:id="rId6"/>
    <p:sldId id="339" r:id="rId7"/>
    <p:sldId id="307" r:id="rId8"/>
    <p:sldId id="308" r:id="rId9"/>
    <p:sldId id="300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05050"/>
    <a:srgbClr val="5050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120" y="1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Daniel Johnson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05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January       29, 2018 (0000 hours)</a:t>
            </a:r>
          </a:p>
          <a:p>
            <a:pPr marL="0" indent="0" algn="just">
              <a:buNone/>
            </a:pPr>
            <a:r>
              <a:rPr lang="en-US" sz="1100" dirty="0"/>
              <a:t>To:      February      05, 2018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05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 </a:t>
            </a:r>
            <a:r>
              <a:rPr lang="en-US" sz="1100" b="1" dirty="0">
                <a:solidFill>
                  <a:schemeClr val="tx2"/>
                </a:solidFill>
              </a:rPr>
              <a:t>2.06 E19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159.0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1.18 E19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 160.4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Muon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8.66 E17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Muon	</a:t>
            </a:r>
            <a:r>
              <a:rPr lang="en-US" sz="1100" b="1" dirty="0">
                <a:solidFill>
                  <a:schemeClr val="tx2"/>
                </a:solidFill>
              </a:rPr>
              <a:t>                                     99.7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6.77 E13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 29.9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0.00 E12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  0.0</a:t>
            </a:r>
            <a:r>
              <a:rPr lang="en-US" sz="1100" dirty="0">
                <a:solidFill>
                  <a:schemeClr val="tx2"/>
                </a:solidFill>
              </a:rPr>
              <a:t> 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0EA63D-3D57-45DB-A2BB-4ED962B3193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 rot="5400000">
            <a:off x="112488" y="807854"/>
            <a:ext cx="4370377" cy="3121699"/>
          </a:xfrm>
        </p:spPr>
      </p:pic>
    </p:spTree>
    <p:extLst>
      <p:ext uri="{BB962C8B-B14F-4D97-AF65-F5344CB8AC3E}">
        <p14:creationId xmlns:p14="http://schemas.microsoft.com/office/powerpoint/2010/main" val="18682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C4EC8E-1F09-49E9-A1CC-DB85A3F9796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D6F0A09-4A19-452F-862B-968F35E29FAC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658966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14257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803869-4414-4D47-BDBD-1AB55E7EB00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EA9597D-2CAB-4FEA-B16D-25DF9110F9A3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619209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08450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Operation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7F6082-7D7B-4BE1-885C-18C54B314B6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2E8CEEC-24A7-4BB4-8FC0-FB891659DA5C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666916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20029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LINAC</a:t>
            </a:r>
          </a:p>
          <a:p>
            <a:pPr lvl="1"/>
            <a:r>
              <a:rPr lang="en-US" sz="1500" dirty="0"/>
              <a:t>Laser </a:t>
            </a:r>
            <a:r>
              <a:rPr lang="en-US" sz="1500" dirty="0" err="1"/>
              <a:t>Notcher</a:t>
            </a:r>
            <a:r>
              <a:rPr lang="en-US" sz="1500" dirty="0"/>
              <a:t> operational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</a:t>
            </a:r>
            <a:endParaRPr lang="en-US" sz="1500" dirty="0"/>
          </a:p>
          <a:p>
            <a:pPr lvl="1"/>
            <a:r>
              <a:rPr lang="en-US" sz="1500" dirty="0"/>
              <a:t>Tuning continues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MI/RR</a:t>
            </a:r>
          </a:p>
          <a:p>
            <a:pPr lvl="1"/>
            <a:r>
              <a:rPr lang="en-US" sz="1500" dirty="0">
                <a:solidFill>
                  <a:schemeClr val="accent6">
                    <a:lumMod val="50000"/>
                  </a:schemeClr>
                </a:solidFill>
              </a:rPr>
              <a:t>Tuning continues</a:t>
            </a:r>
          </a:p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500" dirty="0"/>
              <a:t>Running at ~725kW (without switchyard)</a:t>
            </a:r>
          </a:p>
          <a:p>
            <a:pPr lvl="1"/>
            <a:r>
              <a:rPr lang="en-US" sz="1500" dirty="0"/>
              <a:t>Record week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 Neutrino Beamline (BNB)</a:t>
            </a:r>
          </a:p>
          <a:p>
            <a:pPr lvl="1"/>
            <a:r>
              <a:rPr lang="en-US" sz="1500" dirty="0"/>
              <a:t>Stable operation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Switchyard</a:t>
            </a:r>
          </a:p>
          <a:p>
            <a:pPr lvl="1"/>
            <a:r>
              <a:rPr lang="en-US" sz="1500" dirty="0"/>
              <a:t>Meson Test </a:t>
            </a:r>
          </a:p>
          <a:p>
            <a:pPr lvl="2"/>
            <a:r>
              <a:rPr lang="en-US" sz="1400" dirty="0"/>
              <a:t>Magnet replacement MT3U-1</a:t>
            </a:r>
          </a:p>
          <a:p>
            <a:pPr lvl="2"/>
            <a:r>
              <a:rPr lang="en-US" sz="1400" dirty="0"/>
              <a:t>~ 1 week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Muon Campus</a:t>
            </a:r>
          </a:p>
          <a:p>
            <a:pPr lvl="1"/>
            <a:r>
              <a:rPr lang="en-US" sz="1500" dirty="0"/>
              <a:t>Tuning &amp; studies</a:t>
            </a:r>
          </a:p>
          <a:p>
            <a:pPr lvl="2"/>
            <a:r>
              <a:rPr lang="en-US" sz="1400" dirty="0"/>
              <a:t>16 pulse test today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sz="1400" dirty="0"/>
              <a:t>	</a:t>
            </a:r>
          </a:p>
          <a:p>
            <a:pPr lvl="1"/>
            <a:r>
              <a:rPr lang="en-US" sz="1500" dirty="0"/>
              <a:t>ICW electrical work at Casey’s Pond pump house went well</a:t>
            </a:r>
          </a:p>
          <a:p>
            <a:pPr lvl="1"/>
            <a:r>
              <a:rPr lang="en-US" sz="1500" dirty="0"/>
              <a:t>Tuesday, February 6</a:t>
            </a:r>
            <a:r>
              <a:rPr lang="en-US" sz="1500" baseline="30000" dirty="0"/>
              <a:t>th</a:t>
            </a:r>
            <a:r>
              <a:rPr lang="en-US" sz="1500" dirty="0"/>
              <a:t> Shutdown</a:t>
            </a:r>
          </a:p>
          <a:p>
            <a:pPr lvl="2"/>
            <a:r>
              <a:rPr lang="en-US" sz="1400" dirty="0"/>
              <a:t>Beam off at 0700</a:t>
            </a:r>
          </a:p>
          <a:p>
            <a:pPr lvl="2"/>
            <a:r>
              <a:rPr lang="en-US" sz="1400" dirty="0"/>
              <a:t>BNB beam around 1200</a:t>
            </a:r>
          </a:p>
          <a:p>
            <a:pPr lvl="2"/>
            <a:r>
              <a:rPr lang="en-US" sz="1400" dirty="0" err="1"/>
              <a:t>NuMI</a:t>
            </a:r>
            <a:r>
              <a:rPr lang="en-US" sz="1400" dirty="0"/>
              <a:t>, </a:t>
            </a:r>
            <a:r>
              <a:rPr lang="en-US" sz="1400"/>
              <a:t>Muon beam around </a:t>
            </a:r>
            <a:r>
              <a:rPr lang="en-US" sz="1400" dirty="0"/>
              <a:t>1500</a:t>
            </a:r>
          </a:p>
          <a:p>
            <a:pPr lvl="2"/>
            <a:r>
              <a:rPr lang="en-US" sz="1400" dirty="0"/>
              <a:t>Marx modulator LRF5, </a:t>
            </a:r>
            <a:r>
              <a:rPr lang="en-US" sz="1400" dirty="0" err="1"/>
              <a:t>etc</a:t>
            </a:r>
            <a:r>
              <a:rPr lang="en-US" sz="1400" dirty="0"/>
              <a:t>….</a:t>
            </a:r>
          </a:p>
          <a:p>
            <a:pPr marL="577850" lvl="2" indent="0">
              <a:buNone/>
            </a:pP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99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288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PIP-II Injector Test</a:t>
            </a:r>
          </a:p>
          <a:p>
            <a:pPr lvl="1"/>
            <a:r>
              <a:rPr lang="en-US" dirty="0"/>
              <a:t>Shutdown</a:t>
            </a:r>
          </a:p>
          <a:p>
            <a:pPr lvl="2"/>
            <a:r>
              <a:rPr lang="en-US" dirty="0"/>
              <a:t>Shutdown for 4 weeks beginning  January 22</a:t>
            </a:r>
            <a:r>
              <a:rPr lang="en-US" baseline="30000" dirty="0"/>
              <a:t>nd</a:t>
            </a:r>
            <a:endParaRPr lang="en-US" dirty="0"/>
          </a:p>
          <a:p>
            <a:pPr lvl="3"/>
            <a:r>
              <a:rPr lang="en-US" dirty="0"/>
              <a:t>RFQ work</a:t>
            </a:r>
          </a:p>
          <a:p>
            <a:pPr lvl="4"/>
            <a:r>
              <a:rPr lang="en-US" dirty="0"/>
              <a:t>New tuner slugs</a:t>
            </a:r>
          </a:p>
          <a:p>
            <a:pPr lvl="4"/>
            <a:r>
              <a:rPr lang="en-US" dirty="0"/>
              <a:t>New high power couplers</a:t>
            </a:r>
          </a:p>
          <a:p>
            <a:pPr lvl="4"/>
            <a:r>
              <a:rPr lang="en-US" dirty="0"/>
              <a:t>Leak checking</a:t>
            </a:r>
          </a:p>
          <a:p>
            <a:pPr marL="573087" lvl="2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6344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FAST/IOTA</a:t>
            </a:r>
          </a:p>
          <a:p>
            <a:pPr lvl="1"/>
            <a:r>
              <a:rPr lang="en-US" dirty="0"/>
              <a:t>300 MeV Commissioning Run Successful</a:t>
            </a:r>
          </a:p>
          <a:p>
            <a:pPr lvl="3"/>
            <a:r>
              <a:rPr lang="en-US" dirty="0"/>
              <a:t>IOTA Installation underway</a:t>
            </a:r>
          </a:p>
          <a:p>
            <a:pPr marL="858838" lvl="3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FAST/IOTA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LCLSII Cryomodule F1.3-07</a:t>
            </a:r>
          </a:p>
          <a:p>
            <a:pPr lvl="1"/>
            <a:r>
              <a:rPr lang="en-US" dirty="0"/>
              <a:t>Testing complete, very good cryomodule</a:t>
            </a:r>
          </a:p>
          <a:p>
            <a:pPr lvl="2"/>
            <a:r>
              <a:rPr lang="en-US" dirty="0"/>
              <a:t>Warmup today</a:t>
            </a:r>
          </a:p>
          <a:p>
            <a:pPr lvl="2"/>
            <a:r>
              <a:rPr lang="en-US" dirty="0"/>
              <a:t>Removal planned for this week</a:t>
            </a:r>
          </a:p>
          <a:p>
            <a:pPr lvl="1"/>
            <a:r>
              <a:rPr lang="en-US" dirty="0"/>
              <a:t>F1.3-09 next module in a couple weeks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035827" y="90580"/>
            <a:ext cx="3432312" cy="4576416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29605</TotalTime>
  <Words>306</Words>
  <Application>Microsoft Office PowerPoint</Application>
  <PresentationFormat>On-screen Show (16:9)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Accelerator Operations Summary</vt:lpstr>
      <vt:lpstr>NuMI Operation</vt:lpstr>
      <vt:lpstr>BNB Operation</vt:lpstr>
      <vt:lpstr>Muon Operation</vt:lpstr>
      <vt:lpstr>Complex Status</vt:lpstr>
      <vt:lpstr>PIP-II Injector Test &amp; FAST/IOTA Status</vt:lpstr>
      <vt:lpstr>CMTS1 Status</vt:lpstr>
      <vt:lpstr>Schedules and Links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Daniel A. Johnson x2074 05157N</cp:lastModifiedBy>
  <cp:revision>534</cp:revision>
  <cp:lastPrinted>2014-01-20T19:40:21Z</cp:lastPrinted>
  <dcterms:created xsi:type="dcterms:W3CDTF">2016-08-16T13:41:08Z</dcterms:created>
  <dcterms:modified xsi:type="dcterms:W3CDTF">2018-02-05T20:35:40Z</dcterms:modified>
</cp:coreProperties>
</file>