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63" r:id="rId2"/>
  </p:sldMasterIdLst>
  <p:notesMasterIdLst>
    <p:notesMasterId r:id="rId21"/>
  </p:notesMasterIdLst>
  <p:sldIdLst>
    <p:sldId id="256" r:id="rId3"/>
    <p:sldId id="757" r:id="rId4"/>
    <p:sldId id="785" r:id="rId5"/>
    <p:sldId id="753" r:id="rId6"/>
    <p:sldId id="780" r:id="rId7"/>
    <p:sldId id="787" r:id="rId8"/>
    <p:sldId id="788" r:id="rId9"/>
    <p:sldId id="789" r:id="rId10"/>
    <p:sldId id="790" r:id="rId11"/>
    <p:sldId id="791" r:id="rId12"/>
    <p:sldId id="795" r:id="rId13"/>
    <p:sldId id="794" r:id="rId14"/>
    <p:sldId id="793" r:id="rId15"/>
    <p:sldId id="792" r:id="rId16"/>
    <p:sldId id="759" r:id="rId17"/>
    <p:sldId id="779" r:id="rId18"/>
    <p:sldId id="797" r:id="rId19"/>
    <p:sldId id="796" r:id="rId20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userDrawn="1">
          <p15:clr>
            <a:srgbClr val="A4A3A4"/>
          </p15:clr>
        </p15:guide>
        <p15:guide id="4" orient="horz" pos="37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Montanari" initials="D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FF260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78" autoAdjust="0"/>
    <p:restoredTop sz="76374" autoAdjust="0"/>
  </p:normalViewPr>
  <p:slideViewPr>
    <p:cSldViewPr snapToGrid="0">
      <p:cViewPr varScale="1">
        <p:scale>
          <a:sx n="150" d="100"/>
          <a:sy n="150" d="100"/>
        </p:scale>
        <p:origin x="768" y="176"/>
      </p:cViewPr>
      <p:guideLst>
        <p:guide orient="horz" pos="576"/>
        <p:guide pos="5760"/>
        <p:guide/>
        <p:guide orient="horz" pos="379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1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A4B250E-B282-4BF0-A316-9B4607E79160}" type="datetimeFigureOut">
              <a:rPr lang="en-US" smtClean="0"/>
              <a:t>2/20/18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15A5CB9-51E7-4251-B363-CC37539CC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6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</a:t>
            </a:r>
            <a:r>
              <a:rPr lang="en-US" baseline="0" dirty="0"/>
              <a:t> afternoon</a:t>
            </a:r>
            <a:r>
              <a:rPr lang="en-US" dirty="0"/>
              <a:t> ladies and gentlemen</a:t>
            </a:r>
            <a:r>
              <a:rPr lang="en-US" baseline="0" dirty="0"/>
              <a:t>, I am going to give a brief introduction on the Long Baseline Neutrino Facility and its LAr and cryogenics needs.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A5CB9-51E7-4251-B363-CC37539CC0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51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talked about</a:t>
            </a:r>
            <a:r>
              <a:rPr lang="en-US" baseline="0" dirty="0"/>
              <a:t> the distinction between Fermilab (the Laboratory) and FRA (the legal entity).</a:t>
            </a:r>
          </a:p>
          <a:p>
            <a:r>
              <a:rPr lang="en-US" baseline="0" dirty="0"/>
              <a:t>Before we conclude, few words on FRA procurement and policies.</a:t>
            </a:r>
          </a:p>
          <a:p>
            <a:r>
              <a:rPr lang="en-US" baseline="0" dirty="0"/>
              <a:t>READ.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A5CB9-51E7-4251-B363-CC37539CC0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44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talked about</a:t>
            </a:r>
            <a:r>
              <a:rPr lang="en-US" baseline="0" dirty="0"/>
              <a:t> the distinction between Fermilab (the Laboratory) and FRA (the legal entity).</a:t>
            </a:r>
          </a:p>
          <a:p>
            <a:r>
              <a:rPr lang="en-US" baseline="0" dirty="0"/>
              <a:t>Before we conclude, few words on FRA procurement and policies.</a:t>
            </a:r>
          </a:p>
          <a:p>
            <a:r>
              <a:rPr lang="en-US" baseline="0" dirty="0"/>
              <a:t>READ.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A5CB9-51E7-4251-B363-CC37539CC0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14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talked about</a:t>
            </a:r>
            <a:r>
              <a:rPr lang="en-US" baseline="0" dirty="0"/>
              <a:t> the distinction between Fermilab (the Laboratory) and FRA (the legal entity).</a:t>
            </a:r>
          </a:p>
          <a:p>
            <a:r>
              <a:rPr lang="en-US" baseline="0" dirty="0"/>
              <a:t>Before we conclude, few words on FRA procurement and policies.</a:t>
            </a:r>
          </a:p>
          <a:p>
            <a:r>
              <a:rPr lang="en-US" baseline="0" dirty="0"/>
              <a:t>READ.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A5CB9-51E7-4251-B363-CC37539CC0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4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talked about</a:t>
            </a:r>
            <a:r>
              <a:rPr lang="en-US" baseline="0" dirty="0"/>
              <a:t> the distinction between Fermilab (the Laboratory) and FRA (the legal entity).</a:t>
            </a:r>
          </a:p>
          <a:p>
            <a:r>
              <a:rPr lang="en-US" baseline="0" dirty="0"/>
              <a:t>Before we conclude, few words on FRA procurement and policies.</a:t>
            </a:r>
          </a:p>
          <a:p>
            <a:r>
              <a:rPr lang="en-US" baseline="0" dirty="0"/>
              <a:t>READ.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A5CB9-51E7-4251-B363-CC37539CC0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3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talked about</a:t>
            </a:r>
            <a:r>
              <a:rPr lang="en-US" baseline="0" dirty="0"/>
              <a:t> the distinction between Fermilab (the Laboratory) and FRA (the legal entity).</a:t>
            </a:r>
          </a:p>
          <a:p>
            <a:r>
              <a:rPr lang="en-US" baseline="0" dirty="0"/>
              <a:t>Before we conclude, few words on FRA procurement and policies.</a:t>
            </a:r>
          </a:p>
          <a:p>
            <a:r>
              <a:rPr lang="en-US" baseline="0" dirty="0"/>
              <a:t>READ.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A5CB9-51E7-4251-B363-CC37539CC0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40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talked about</a:t>
            </a:r>
            <a:r>
              <a:rPr lang="en-US" baseline="0" dirty="0"/>
              <a:t> the distinction between Fermilab (the Laboratory) and FRA (the legal entity).</a:t>
            </a:r>
          </a:p>
          <a:p>
            <a:r>
              <a:rPr lang="en-US" baseline="0" dirty="0"/>
              <a:t>Before we conclude, few words on FRA procurement and policies.</a:t>
            </a:r>
          </a:p>
          <a:p>
            <a:r>
              <a:rPr lang="en-US" baseline="0" dirty="0"/>
              <a:t>READ.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A5CB9-51E7-4251-B363-CC37539CC0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42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1746"/>
            <a:ext cx="82931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3209907"/>
            <a:ext cx="8296275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3815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02.20.178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Montanari | LBNF/DUNE Cryogenics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96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02.20.178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David Montanari | LBNF/DUNE Cryogenics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3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8" y="432610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02.20.178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David Montanari | LBNF/DUNE Cryogenics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4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787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931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02.20.178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David Montanari | LBNF/DUNE Cryogenics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8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02.20.178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David Montanari | LBNF/DUNE Cryogenics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40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02.20.178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David Montanari | LBNF/DUNE Cryogenics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119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4" y="1227137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3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02.20.178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David Montanari | LBNF/DUNE Cryogenics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25568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475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 txBox="1">
            <a:spLocks/>
          </p:cNvSpPr>
          <p:nvPr/>
        </p:nvSpPr>
        <p:spPr>
          <a:xfrm>
            <a:off x="985866" y="195263"/>
            <a:ext cx="4381500" cy="2476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Long-Baseline Neutrino Facility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475760"/>
            <a:ext cx="8302625" cy="0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Placeholder 7"/>
          <p:cNvSpPr txBox="1">
            <a:spLocks/>
          </p:cNvSpPr>
          <p:nvPr/>
        </p:nvSpPr>
        <p:spPr>
          <a:xfrm>
            <a:off x="457200" y="196850"/>
            <a:ext cx="506413" cy="24606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LBNF</a:t>
            </a:r>
          </a:p>
        </p:txBody>
      </p:sp>
      <p:pic>
        <p:nvPicPr>
          <p:cNvPr id="1029" name="Picture 6" descr="FermiLogo_RGB_NAL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154906"/>
            <a:ext cx="1594477" cy="28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57200" y="5728951"/>
            <a:ext cx="830262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56" y="6003296"/>
            <a:ext cx="6540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24" y="5916605"/>
            <a:ext cx="1857669" cy="6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09" y="6083428"/>
            <a:ext cx="2202053" cy="3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5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8337550" y="6483731"/>
            <a:ext cx="419100" cy="192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LBNF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02.20.178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David Montanari | LBNF/DUNE Cryogenics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79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(null)"/><Relationship Id="rId2" Type="http://schemas.openxmlformats.org/officeDocument/2006/relationships/image" Target="../media/image5.(null)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(null)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(null)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(null)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dms.cern.ch/document/1900702/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72" y="1709928"/>
            <a:ext cx="8220456" cy="1143000"/>
          </a:xfrm>
        </p:spPr>
        <p:txBody>
          <a:bodyPr/>
          <a:lstStyle/>
          <a:p>
            <a:r>
              <a:rPr lang="en-US" b="1" dirty="0"/>
              <a:t>LBNF/DUNE Cryogenics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09893" y="3209925"/>
            <a:ext cx="8324215" cy="17208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David Montanari</a:t>
            </a:r>
          </a:p>
          <a:p>
            <a:r>
              <a:rPr lang="en-US" dirty="0">
                <a:latin typeface="Helvetica" charset="0"/>
              </a:rPr>
              <a:t>LBNC Review</a:t>
            </a:r>
          </a:p>
          <a:p>
            <a:r>
              <a:rPr lang="en-US" dirty="0">
                <a:latin typeface="Helvetica" charset="0"/>
              </a:rPr>
              <a:t>18-21 February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IPR Recommendation 10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02.20.178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Montanari | LBNF/DUNE Cryogenics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2400" b="1" dirty="0">
                <a:highlight>
                  <a:srgbClr val="FFFF00"/>
                </a:highlight>
              </a:rPr>
              <a:t>R: </a:t>
            </a:r>
            <a:r>
              <a:rPr lang="en-US" sz="2400" dirty="0">
                <a:highlight>
                  <a:srgbClr val="FFFF00"/>
                </a:highlight>
              </a:rPr>
              <a:t>Review and ensure all elements of the DOE scope are contained within the WBS (such as ODH system, cryogenic controls, system integration, commissioning of integrated system) by the next SOE/SC review.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2400" b="1" i="1" dirty="0"/>
              <a:t>A:</a:t>
            </a:r>
            <a:r>
              <a:rPr lang="en-US" sz="2400" i="1" dirty="0"/>
              <a:t> The ODH system was identified as missing scope. We have prepared a map of ODH heads/control boxes, tabulated wiring and programming and included the resources needed for the implementation. Details in next slides. We will do a Change Request after DOE OPR (schedule is already frozen) to add it to RLS.</a:t>
            </a:r>
            <a:endParaRPr lang="en-US" sz="2200" i="1" dirty="0"/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2400" b="1" dirty="0"/>
              <a:t>Status:</a:t>
            </a:r>
            <a:r>
              <a:rPr lang="en-US" sz="2400" dirty="0"/>
              <a:t> Open (working towards resolution).</a:t>
            </a:r>
          </a:p>
        </p:txBody>
      </p:sp>
    </p:spTree>
    <p:extLst>
      <p:ext uri="{BB962C8B-B14F-4D97-AF65-F5344CB8AC3E}">
        <p14:creationId xmlns:p14="http://schemas.microsoft.com/office/powerpoint/2010/main" val="703039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IPR Recommendation 10 – </a:t>
            </a:r>
            <a:br>
              <a:rPr lang="en-US" dirty="0"/>
            </a:br>
            <a:r>
              <a:rPr lang="en-US" dirty="0"/>
              <a:t>ODH Sensors/Control Boxes Above Ground and Ross Cage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02.20.178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Montanari | LBNF/DUNE Cryogenics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EFBE366-9D2D-AE45-9EE7-5A9F56AB7CA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" t="4753" r="44943" b="9453"/>
          <a:stretch/>
        </p:blipFill>
        <p:spPr>
          <a:xfrm>
            <a:off x="4292085" y="1423593"/>
            <a:ext cx="3918857" cy="4158122"/>
          </a:xfrm>
          <a:ln>
            <a:solidFill>
              <a:srgbClr val="004C97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542A8C-3784-AA45-8080-B9E2198C09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" t="12243" r="64091" b="10191"/>
          <a:stretch/>
        </p:blipFill>
        <p:spPr>
          <a:xfrm>
            <a:off x="979488" y="1552212"/>
            <a:ext cx="2743200" cy="3900885"/>
          </a:xfrm>
          <a:prstGeom prst="rect">
            <a:avLst/>
          </a:prstGeom>
          <a:ln>
            <a:solidFill>
              <a:srgbClr val="004C97"/>
            </a:solidFill>
          </a:ln>
        </p:spPr>
      </p:pic>
    </p:spTree>
    <p:extLst>
      <p:ext uri="{BB962C8B-B14F-4D97-AF65-F5344CB8AC3E}">
        <p14:creationId xmlns:p14="http://schemas.microsoft.com/office/powerpoint/2010/main" val="1104043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IPR Recommendation 10 – </a:t>
            </a:r>
            <a:br>
              <a:rPr lang="en-US" dirty="0"/>
            </a:br>
            <a:r>
              <a:rPr lang="en-US" dirty="0"/>
              <a:t>ODH Sensors/Control Boxes Underground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02.20.178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Montanari | LBNF/DUNE Cryogenics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14D1054-4305-7749-9BB4-E2D5B85E136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21" y="1238250"/>
            <a:ext cx="7490258" cy="4846638"/>
          </a:xfrm>
          <a:ln>
            <a:solidFill>
              <a:srgbClr val="004C97"/>
            </a:solidFill>
          </a:ln>
        </p:spPr>
      </p:pic>
    </p:spTree>
    <p:extLst>
      <p:ext uri="{BB962C8B-B14F-4D97-AF65-F5344CB8AC3E}">
        <p14:creationId xmlns:p14="http://schemas.microsoft.com/office/powerpoint/2010/main" val="1658557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IPR Recommendation 10 – ODH Info 1/2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02.20.178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Montanari | LBNF/DUNE Cryogenics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Surface/Cavern productivity factors for working at SURF (from Jacobs).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Route complexity factors (from LBNF Cryo).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8 Man-hr to pull 50 feet of cable (from TD Cryo Sector).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16 Man-hr to install/program chassis (from TD Cryo Sector).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Derived: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Surface/Cavern cable pulling factors.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Surface/Cavern control boxes installation and programming factors.</a:t>
            </a:r>
          </a:p>
        </p:txBody>
      </p:sp>
    </p:spTree>
    <p:extLst>
      <p:ext uri="{BB962C8B-B14F-4D97-AF65-F5344CB8AC3E}">
        <p14:creationId xmlns:p14="http://schemas.microsoft.com/office/powerpoint/2010/main" val="3271713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IPR Recommendation 10 – ODH Info 2/2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02.20.178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Montanari | LBNF/DUNE Cryogenics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9516072-1CA8-8645-AD73-9A06137D982D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" t="6238" r="30254" b="19936"/>
          <a:stretch/>
        </p:blipFill>
        <p:spPr>
          <a:xfrm>
            <a:off x="768854" y="1001878"/>
            <a:ext cx="7606293" cy="5286227"/>
          </a:xfrm>
          <a:ln>
            <a:solidFill>
              <a:srgbClr val="004C97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6964A09-9F28-F248-A760-7F528BFAFD90}"/>
              </a:ext>
            </a:extLst>
          </p:cNvPr>
          <p:cNvSpPr/>
          <p:nvPr/>
        </p:nvSpPr>
        <p:spPr>
          <a:xfrm>
            <a:off x="979487" y="5609968"/>
            <a:ext cx="1928469" cy="321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DADDA0-43FD-2E4C-9EDC-BB27472E6BF7}"/>
              </a:ext>
            </a:extLst>
          </p:cNvPr>
          <p:cNvSpPr txBox="1"/>
          <p:nvPr/>
        </p:nvSpPr>
        <p:spPr>
          <a:xfrm>
            <a:off x="4512533" y="5457108"/>
            <a:ext cx="2801216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$120k M&amp;S</a:t>
            </a:r>
          </a:p>
          <a:p>
            <a:r>
              <a:rPr lang="en-US" sz="1600" dirty="0"/>
              <a:t>2,700 man-hr wiring (techs)</a:t>
            </a:r>
          </a:p>
          <a:p>
            <a:r>
              <a:rPr lang="en-US" sz="1600" dirty="0"/>
              <a:t>470 man-hr programming (</a:t>
            </a:r>
            <a:r>
              <a:rPr lang="en-US" sz="1600" dirty="0" err="1"/>
              <a:t>Eng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00163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02.20.178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Montanari | LBNF/DUNE Cryogenics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We believe that we have addressed the review recommendations from the Oct-2017 LBNC meeting and provided an update of the activities covering the proposed agenda items.</a:t>
            </a:r>
          </a:p>
          <a:p>
            <a:pPr>
              <a:lnSpc>
                <a:spcPct val="120000"/>
              </a:lnSpc>
            </a:pPr>
            <a:r>
              <a:rPr lang="en-US" dirty="0"/>
              <a:t>We have a plan to address the recommendations from </a:t>
            </a:r>
            <a:r>
              <a:rPr lang="en-US"/>
              <a:t>the 2017 </a:t>
            </a:r>
            <a:r>
              <a:rPr lang="en-US" dirty="0"/>
              <a:t>DOE IPR.</a:t>
            </a:r>
          </a:p>
          <a:p>
            <a:pPr>
              <a:lnSpc>
                <a:spcPct val="120000"/>
              </a:lnSpc>
            </a:pPr>
            <a:r>
              <a:rPr lang="en-US" dirty="0"/>
              <a:t>Another contribution will present the current status of the LBNF Cryogenics.</a:t>
            </a:r>
          </a:p>
        </p:txBody>
      </p:sp>
    </p:spTree>
    <p:extLst>
      <p:ext uri="{BB962C8B-B14F-4D97-AF65-F5344CB8AC3E}">
        <p14:creationId xmlns:p14="http://schemas.microsoft.com/office/powerpoint/2010/main" val="7803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02.20.178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Montanari | LBNF/DUNE Cryogenics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4769648-9018-F248-BE96-9E53E821AC4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5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02.20.178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Montanari | LBNF/DUNE Cryogenics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4769648-9018-F248-BE96-9E53E821AC4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55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Commissioning Plan (from DUNE </a:t>
            </a:r>
            <a:r>
              <a:rPr lang="en-US"/>
              <a:t>Collaboration Meeting)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02.20.178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Montanari | LBNF/DUNE Cryogenics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13AB13E-C1B5-434A-AE4D-B42032F63195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77" y="1056481"/>
            <a:ext cx="6730647" cy="5047986"/>
          </a:xfrm>
          <a:ln>
            <a:solidFill>
              <a:srgbClr val="004C97"/>
            </a:solidFill>
          </a:ln>
        </p:spPr>
      </p:pic>
    </p:spTree>
    <p:extLst>
      <p:ext uri="{BB962C8B-B14F-4D97-AF65-F5344CB8AC3E}">
        <p14:creationId xmlns:p14="http://schemas.microsoft.com/office/powerpoint/2010/main" val="6963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to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02.20.178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Montanari | LBNF/DUNE Cryogenics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Mark Adamowski.</a:t>
            </a:r>
          </a:p>
          <a:p>
            <a:pPr>
              <a:lnSpc>
                <a:spcPct val="130000"/>
              </a:lnSpc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Johan Bremer.</a:t>
            </a:r>
          </a:p>
          <a:p>
            <a:pPr>
              <a:lnSpc>
                <a:spcPct val="130000"/>
              </a:lnSpc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Michel Chalifour.</a:t>
            </a:r>
          </a:p>
          <a:p>
            <a:pPr>
              <a:lnSpc>
                <a:spcPct val="130000"/>
              </a:lnSpc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Joaquim Creus Prats.</a:t>
            </a:r>
          </a:p>
          <a:p>
            <a:pPr>
              <a:lnSpc>
                <a:spcPct val="130000"/>
              </a:lnSpc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Marzio Nessi.</a:t>
            </a:r>
          </a:p>
          <a:p>
            <a:pPr>
              <a:lnSpc>
                <a:spcPct val="130000"/>
              </a:lnSpc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Stephen </a:t>
            </a:r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Pordes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>
              <a:lnSpc>
                <a:spcPct val="130000"/>
              </a:lnSpc>
            </a:pPr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pPr lvl="1">
              <a:lnSpc>
                <a:spcPct val="130000"/>
              </a:lnSpc>
            </a:pP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63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02.20.178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Montanari | LBNF/DUNE Cryogenics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LBNC Recommendation 2.1.</a:t>
            </a:r>
          </a:p>
          <a:p>
            <a:pPr>
              <a:lnSpc>
                <a:spcPct val="130000"/>
              </a:lnSpc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Agenda items.</a:t>
            </a:r>
          </a:p>
          <a:p>
            <a:pPr>
              <a:lnSpc>
                <a:spcPct val="130000"/>
              </a:lnSpc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DOR IPR Recommendations</a:t>
            </a:r>
          </a:p>
          <a:p>
            <a:pPr>
              <a:lnSpc>
                <a:spcPct val="130000"/>
              </a:lnSpc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Summary.</a:t>
            </a:r>
          </a:p>
          <a:p>
            <a:pPr>
              <a:lnSpc>
                <a:spcPct val="130000"/>
              </a:lnSpc>
            </a:pPr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pPr lvl="1">
              <a:lnSpc>
                <a:spcPct val="130000"/>
              </a:lnSpc>
            </a:pP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568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LBNC Recommendation 2.1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02.20.178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Montanari | LBNF/DUNE Cryogenics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2400" b="1" dirty="0">
                <a:highlight>
                  <a:srgbClr val="FFFF00"/>
                </a:highlight>
              </a:rPr>
              <a:t>R: </a:t>
            </a:r>
            <a:r>
              <a:rPr lang="en-US" sz="2400" dirty="0">
                <a:highlight>
                  <a:srgbClr val="FFFF00"/>
                </a:highlight>
              </a:rPr>
              <a:t>Ensure that the cryogenics performance testing is given priority on ProtoDUNE and sufficient attention to collect data, baseline simulations, and iterate as needed.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2400" b="1" i="1" dirty="0"/>
              <a:t>A:</a:t>
            </a:r>
            <a:r>
              <a:rPr lang="en-US" sz="2400" i="1" dirty="0"/>
              <a:t> We believe that we have adequately addressed the recommendation by providing:</a:t>
            </a:r>
          </a:p>
          <a:p>
            <a:pPr lvl="1">
              <a:lnSpc>
                <a:spcPct val="120000"/>
              </a:lnSpc>
              <a:spcBef>
                <a:spcPts val="400"/>
              </a:spcBef>
            </a:pPr>
            <a:r>
              <a:rPr lang="en-US" sz="2200" i="1" dirty="0"/>
              <a:t>Detailed commissioning plan for the cryogenic system (as it will be performed by the manufacturer before delivery and after installation).</a:t>
            </a:r>
          </a:p>
          <a:p>
            <a:pPr lvl="1">
              <a:lnSpc>
                <a:spcPct val="120000"/>
              </a:lnSpc>
              <a:spcBef>
                <a:spcPts val="400"/>
              </a:spcBef>
            </a:pPr>
            <a:r>
              <a:rPr lang="en-US" sz="2200" i="1" dirty="0"/>
              <a:t>Commissioning plan for the cryostat + cryogenics + detector inclusive of GAr purge, cool-down, filling, steady state operations (LAr purification, GAr boil-off recondensation and purification). </a:t>
            </a:r>
          </a:p>
          <a:p>
            <a:pPr lvl="1">
              <a:lnSpc>
                <a:spcPct val="120000"/>
              </a:lnSpc>
              <a:spcBef>
                <a:spcPts val="400"/>
              </a:spcBef>
            </a:pPr>
            <a:r>
              <a:rPr lang="en-US" sz="2200" i="1" dirty="0"/>
              <a:t>DUNE has installed a comprehensive set of temperature monitors including two gradient monitors (one fixed and one movable) to measure the temperature inside the cryostat at the few </a:t>
            </a:r>
            <a:r>
              <a:rPr lang="en-US" sz="2200" i="1" dirty="0" err="1"/>
              <a:t>mK</a:t>
            </a:r>
            <a:r>
              <a:rPr lang="en-US" sz="2200" i="1" dirty="0"/>
              <a:t> level. This will help validate the CFD simulations of the motion of the LAr inside the cryostat.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2400" b="1" dirty="0"/>
              <a:t>Status:</a:t>
            </a:r>
            <a:r>
              <a:rPr lang="en-US" sz="2400" dirty="0"/>
              <a:t> Closed (Feb 5, 2018).</a:t>
            </a:r>
          </a:p>
        </p:txBody>
      </p:sp>
    </p:spTree>
    <p:extLst>
      <p:ext uri="{BB962C8B-B14F-4D97-AF65-F5344CB8AC3E}">
        <p14:creationId xmlns:p14="http://schemas.microsoft.com/office/powerpoint/2010/main" val="1674043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02.20.178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Montanari | LBNF/DUNE Cryogenics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highlight>
                  <a:srgbClr val="FFFF00"/>
                </a:highlight>
              </a:rPr>
              <a:t>Q:</a:t>
            </a:r>
            <a:r>
              <a:rPr lang="en-US" sz="2400" dirty="0">
                <a:highlight>
                  <a:srgbClr val="FFFF00"/>
                </a:highlight>
              </a:rPr>
              <a:t> Provide an update on the development of plans for pressure testing the far site cryostats.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A:</a:t>
            </a:r>
            <a:r>
              <a:rPr lang="en-US" sz="2400" dirty="0"/>
              <a:t> </a:t>
            </a:r>
            <a:r>
              <a:rPr lang="en-US" sz="2400" i="1" dirty="0"/>
              <a:t>Work in progress. Changes in LBNF Cryo-safety panel leadership.</a:t>
            </a:r>
            <a:r>
              <a:rPr lang="en-US" sz="2400" dirty="0"/>
              <a:t> 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New leadership (Chair and Deputy) visited CERN end of Jan 2018 and met with CERN Neutrino Platform leadership and engineers. 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Looking at all documentation that was provided to understand the feasibility of the proposed test plan within the Lab ES&amp;H policy.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Goal is to prepare a risk analysis of the proposed test plan and make a determination soon.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No further updates.</a:t>
            </a:r>
          </a:p>
        </p:txBody>
      </p:sp>
    </p:spTree>
    <p:extLst>
      <p:ext uri="{BB962C8B-B14F-4D97-AF65-F5344CB8AC3E}">
        <p14:creationId xmlns:p14="http://schemas.microsoft.com/office/powerpoint/2010/main" val="1883938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2 </a:t>
            </a:r>
            <a:r>
              <a:rPr lang="mr-IN" dirty="0"/>
              <a:t>–</a:t>
            </a:r>
            <a:r>
              <a:rPr lang="en-US" dirty="0"/>
              <a:t> Intro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02.20.178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Montanari | LBNF/DUNE Cryogenics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highlight>
                  <a:srgbClr val="FFFF00"/>
                </a:highlight>
              </a:rPr>
              <a:t>Q:</a:t>
            </a:r>
            <a:r>
              <a:rPr lang="en-US" sz="2400" dirty="0">
                <a:highlight>
                  <a:srgbClr val="FFFF00"/>
                </a:highlight>
              </a:rPr>
              <a:t> Provide a plan for testing of cryogenics during the commissioning of ProtoDUNE as previously recommended.</a:t>
            </a:r>
          </a:p>
          <a:p>
            <a:pPr>
              <a:lnSpc>
                <a:spcPct val="120000"/>
              </a:lnSpc>
            </a:pP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b="1" dirty="0"/>
              <a:t>A:</a:t>
            </a:r>
            <a:r>
              <a:rPr lang="en-US" sz="2400" dirty="0"/>
              <a:t> </a:t>
            </a:r>
            <a:r>
              <a:rPr lang="en-US" sz="2400" i="1" dirty="0"/>
              <a:t>Quality Plan from Demaco (manufacturer of the Proximity Cryogenics): </a:t>
            </a:r>
            <a:r>
              <a:rPr lang="en-US" sz="2400" i="1" dirty="0">
                <a:hlinkClick r:id="rId2"/>
              </a:rPr>
              <a:t>https://edms.cern.ch/document/1900702/1</a:t>
            </a:r>
            <a:r>
              <a:rPr lang="en-US" sz="2400" i="1" dirty="0"/>
              <a:t>. Highlights in next slides.</a:t>
            </a:r>
          </a:p>
          <a:p>
            <a:pPr>
              <a:lnSpc>
                <a:spcPct val="120000"/>
              </a:lnSpc>
            </a:pP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b="1" dirty="0"/>
              <a:t>Specs: 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EN13445 &amp; EN13480.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PED (2014/68/EU).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Design P: 10 bara.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Design T: 77-300 K (all cryo but regen) and 500 K (regen).</a:t>
            </a:r>
          </a:p>
          <a:p>
            <a:pPr>
              <a:lnSpc>
                <a:spcPct val="120000"/>
              </a:lnSpc>
            </a:pP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b="1" dirty="0"/>
              <a:t>Additional testing: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Warm piping testing (Pressure test + He leak check).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Controls test.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Synchronization.</a:t>
            </a:r>
          </a:p>
          <a:p>
            <a:pPr>
              <a:lnSpc>
                <a:spcPct val="12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3694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2 </a:t>
            </a:r>
            <a:r>
              <a:rPr lang="mr-IN" dirty="0"/>
              <a:t>–</a:t>
            </a:r>
            <a:r>
              <a:rPr lang="en-US" dirty="0"/>
              <a:t> Highlights 1/2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02.20.178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Montanari | LBNF/DUNE Cryogenics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Testing during fabrication</a:t>
            </a:r>
            <a:r>
              <a:rPr lang="en-US" sz="2400" dirty="0"/>
              <a:t> (at Demaco):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Welds (piping &amp; vessels)</a:t>
            </a:r>
            <a:r>
              <a:rPr lang="en-US" dirty="0">
                <a:sym typeface="Wingdings" pitchFamily="2" charset="2"/>
              </a:rPr>
              <a:t> Visual, X-ray, dye penetrant.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ym typeface="Wingdings" pitchFamily="2" charset="2"/>
              </a:rPr>
              <a:t>Assembly  He leak check, Pressure test, Vacuum retention test.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Instruments test </a:t>
            </a:r>
            <a:r>
              <a:rPr lang="en-US" dirty="0">
                <a:sym typeface="Wingdings" pitchFamily="2" charset="2"/>
              </a:rPr>
              <a:t> Valves, heaters, P/T sensors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ym typeface="Wingdings" pitchFamily="2" charset="2"/>
              </a:rPr>
              <a:t>PSVs  Set pressure.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Bellows </a:t>
            </a:r>
            <a:r>
              <a:rPr lang="en-US" dirty="0">
                <a:sym typeface="Wingdings" pitchFamily="2" charset="2"/>
              </a:rPr>
              <a:t> He leak check.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Electrical breaks </a:t>
            </a:r>
            <a:r>
              <a:rPr lang="en-US" dirty="0">
                <a:sym typeface="Wingdings" pitchFamily="2" charset="2"/>
              </a:rPr>
              <a:t> Cold cycles, Pressure test, He leak check, electrical resistance (by CERN).</a:t>
            </a:r>
          </a:p>
          <a:p>
            <a:pPr>
              <a:lnSpc>
                <a:spcPct val="120000"/>
              </a:lnSpc>
            </a:pPr>
            <a:r>
              <a:rPr lang="en-US" b="1" dirty="0">
                <a:sym typeface="Wingdings" pitchFamily="2" charset="2"/>
              </a:rPr>
              <a:t>Final Inspection</a:t>
            </a:r>
            <a:r>
              <a:rPr lang="en-US" dirty="0">
                <a:sym typeface="Wingdings" pitchFamily="2" charset="2"/>
              </a:rPr>
              <a:t> (at Demaco):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ym typeface="Wingdings" pitchFamily="2" charset="2"/>
              </a:rPr>
              <a:t>Documentation.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ym typeface="Wingdings" pitchFamily="2" charset="2"/>
              </a:rPr>
              <a:t>SEP statement.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ym typeface="Wingdings" pitchFamily="2" charset="2"/>
              </a:rPr>
              <a:t>CE Declaration of Conformity.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ym typeface="Wingdings" pitchFamily="2" charset="2"/>
              </a:rPr>
              <a:t>CE marking.</a:t>
            </a:r>
          </a:p>
          <a:p>
            <a:pPr>
              <a:lnSpc>
                <a:spcPct val="120000"/>
              </a:lnSpc>
            </a:pPr>
            <a:r>
              <a:rPr lang="en-US" b="1" dirty="0">
                <a:sym typeface="Wingdings" pitchFamily="2" charset="2"/>
              </a:rPr>
              <a:t>Factory Acceptance Test</a:t>
            </a:r>
            <a:r>
              <a:rPr lang="en-US" dirty="0">
                <a:sym typeface="Wingdings" pitchFamily="2" charset="2"/>
              </a:rPr>
              <a:t> (at Demaco before shipping):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ym typeface="Wingdings" pitchFamily="2" charset="2"/>
              </a:rPr>
              <a:t>Dimensional check.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ym typeface="Wingdings" pitchFamily="2" charset="2"/>
              </a:rPr>
              <a:t>Pressure test.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ym typeface="Wingdings" pitchFamily="2" charset="2"/>
              </a:rPr>
              <a:t>Helium leak check.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ym typeface="Wingdings" pitchFamily="2" charset="2"/>
              </a:rPr>
              <a:t>PSVs pressure setting check.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419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2 </a:t>
            </a:r>
            <a:r>
              <a:rPr lang="mr-IN" dirty="0"/>
              <a:t>–</a:t>
            </a:r>
            <a:r>
              <a:rPr lang="en-US" dirty="0"/>
              <a:t> Highlights 2/2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02.20.178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Montanari | LBNF/DUNE Cryogenics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Testing during Installation (at CERN):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Incoming inspection</a:t>
            </a:r>
            <a:r>
              <a:rPr lang="en-US" dirty="0">
                <a:sym typeface="Wingdings" pitchFamily="2" charset="2"/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ym typeface="Wingdings" pitchFamily="2" charset="2"/>
              </a:rPr>
              <a:t>Hydraulic continuity.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ym typeface="Wingdings" pitchFamily="2" charset="2"/>
              </a:rPr>
              <a:t>Vacuum.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ym typeface="Wingdings" pitchFamily="2" charset="2"/>
              </a:rPr>
              <a:t>On Site Acceptance Test (Warm Acceptance Test):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ym typeface="Wingdings" pitchFamily="2" charset="2"/>
              </a:rPr>
              <a:t>Purge &amp; Flush system.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ym typeface="Wingdings" pitchFamily="2" charset="2"/>
              </a:rPr>
              <a:t>Pressure Test.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ym typeface="Wingdings" pitchFamily="2" charset="2"/>
              </a:rPr>
              <a:t>Helium leak check.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ym typeface="Wingdings" pitchFamily="2" charset="2"/>
              </a:rPr>
              <a:t>On Site Acceptance Test (Cold Acceptance Test):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ym typeface="Wingdings" pitchFamily="2" charset="2"/>
              </a:rPr>
              <a:t>All interfaces installed and ready.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ym typeface="Wingdings" pitchFamily="2" charset="2"/>
              </a:rPr>
              <a:t>Cold test with LN2.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ym typeface="Wingdings" pitchFamily="2" charset="2"/>
              </a:rPr>
              <a:t>Helium leak check.</a:t>
            </a:r>
          </a:p>
        </p:txBody>
      </p:sp>
    </p:spTree>
    <p:extLst>
      <p:ext uri="{BB962C8B-B14F-4D97-AF65-F5344CB8AC3E}">
        <p14:creationId xmlns:p14="http://schemas.microsoft.com/office/powerpoint/2010/main" val="2290551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IPR Recommendation 9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02.20.178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Montanari | LBNF/DUNE Cryogenics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2400" b="1" dirty="0">
                <a:highlight>
                  <a:srgbClr val="FFFF00"/>
                </a:highlight>
              </a:rPr>
              <a:t>R: </a:t>
            </a:r>
            <a:r>
              <a:rPr lang="en-US" sz="2400" dirty="0">
                <a:highlight>
                  <a:srgbClr val="FFFF00"/>
                </a:highlight>
              </a:rPr>
              <a:t>Commit additional resources either within or interfacing with the cryogenic team to address areas such as system integration, controls and commissioning six to twelve months prior to CD-2.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2400" b="1" i="1" dirty="0"/>
              <a:t>A:</a:t>
            </a:r>
            <a:r>
              <a:rPr lang="en-US" sz="2400" i="1" dirty="0"/>
              <a:t> We acknowledge </a:t>
            </a:r>
            <a:r>
              <a:rPr lang="en-US" i="1" dirty="0"/>
              <a:t>the need to augment the staff to address areas that now require more attention, like cryogenics systems integration. We are working on a plan to identify these resources and add them in a timely fashion. LBNF/DUNE Integration is done at the Project Office level, with a group led by Jack F. One of them will be a designer shared with Systems Engineering.</a:t>
            </a:r>
            <a:endParaRPr lang="en-US" sz="2200" i="1" dirty="0"/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2400" b="1" dirty="0"/>
              <a:t>Status:</a:t>
            </a:r>
            <a:r>
              <a:rPr lang="en-US" sz="2400" dirty="0"/>
              <a:t> Open.</a:t>
            </a:r>
          </a:p>
        </p:txBody>
      </p:sp>
    </p:spTree>
    <p:extLst>
      <p:ext uri="{BB962C8B-B14F-4D97-AF65-F5344CB8AC3E}">
        <p14:creationId xmlns:p14="http://schemas.microsoft.com/office/powerpoint/2010/main" val="3644511388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LBNF Presentation Template</Template>
  <TotalTime>26619</TotalTime>
  <Words>1390</Words>
  <Application>Microsoft Macintosh PowerPoint</Application>
  <PresentationFormat>On-screen Show (4:3)</PresentationFormat>
  <Paragraphs>182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Geneva</vt:lpstr>
      <vt:lpstr>Helvetica</vt:lpstr>
      <vt:lpstr>Lucida Grande</vt:lpstr>
      <vt:lpstr>Wingdings</vt:lpstr>
      <vt:lpstr>LBNF Template_051215</vt:lpstr>
      <vt:lpstr>LBNF Content-Footer Theme</vt:lpstr>
      <vt:lpstr>LBNF/DUNE Cryogenics</vt:lpstr>
      <vt:lpstr>Thanks to</vt:lpstr>
      <vt:lpstr>Outline</vt:lpstr>
      <vt:lpstr>LBNC Recommendation 2.1</vt:lpstr>
      <vt:lpstr>Agenda item 1</vt:lpstr>
      <vt:lpstr>Agenda item 2 – Intro </vt:lpstr>
      <vt:lpstr>Agenda item 2 – Highlights 1/2 </vt:lpstr>
      <vt:lpstr>Agenda item 2 – Highlights 2/2 </vt:lpstr>
      <vt:lpstr>DOE IPR Recommendation 9</vt:lpstr>
      <vt:lpstr>DOE IPR Recommendation 10</vt:lpstr>
      <vt:lpstr>DOE IPR Recommendation 10 –  ODH Sensors/Control Boxes Above Ground and Ross Cage</vt:lpstr>
      <vt:lpstr>DOE IPR Recommendation 10 –  ODH Sensors/Control Boxes Underground</vt:lpstr>
      <vt:lpstr>DOE IPR Recommendation 10 – ODH Info 1/2</vt:lpstr>
      <vt:lpstr>DOE IPR Recommendation 10 – ODH Info 2/2</vt:lpstr>
      <vt:lpstr>Summary</vt:lpstr>
      <vt:lpstr>Thanks</vt:lpstr>
      <vt:lpstr>Backup</vt:lpstr>
      <vt:lpstr>Commissioning Plan (from DUNE Collaboration Meeting)</vt:lpstr>
    </vt:vector>
  </TitlesOfParts>
  <Company>U.S. Department of Energy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Makepeace</dc:creator>
  <cp:lastModifiedBy>David Montanari</cp:lastModifiedBy>
  <cp:revision>1419</cp:revision>
  <cp:lastPrinted>2018-02-18T17:42:23Z</cp:lastPrinted>
  <dcterms:created xsi:type="dcterms:W3CDTF">2012-03-01T14:41:18Z</dcterms:created>
  <dcterms:modified xsi:type="dcterms:W3CDTF">2018-02-20T19:16:59Z</dcterms:modified>
</cp:coreProperties>
</file>