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Lst>
  <p:notesMasterIdLst>
    <p:notesMasterId r:id="rId25"/>
  </p:notesMasterIdLst>
  <p:sldIdLst>
    <p:sldId id="256" r:id="rId3"/>
    <p:sldId id="266" r:id="rId4"/>
    <p:sldId id="263" r:id="rId5"/>
    <p:sldId id="332" r:id="rId6"/>
    <p:sldId id="327" r:id="rId7"/>
    <p:sldId id="322" r:id="rId8"/>
    <p:sldId id="300" r:id="rId9"/>
    <p:sldId id="328" r:id="rId10"/>
    <p:sldId id="270" r:id="rId11"/>
    <p:sldId id="315" r:id="rId12"/>
    <p:sldId id="316" r:id="rId13"/>
    <p:sldId id="333" r:id="rId14"/>
    <p:sldId id="317" r:id="rId15"/>
    <p:sldId id="318" r:id="rId16"/>
    <p:sldId id="319" r:id="rId17"/>
    <p:sldId id="321" r:id="rId18"/>
    <p:sldId id="320" r:id="rId19"/>
    <p:sldId id="329" r:id="rId20"/>
    <p:sldId id="326" r:id="rId21"/>
    <p:sldId id="325" r:id="rId22"/>
    <p:sldId id="334" r:id="rId23"/>
    <p:sldId id="33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5DF109B-DB18-4216-8102-01FD8DA9004D}">
          <p14:sldIdLst>
            <p14:sldId id="256"/>
            <p14:sldId id="266"/>
            <p14:sldId id="263"/>
            <p14:sldId id="332"/>
            <p14:sldId id="327"/>
            <p14:sldId id="322"/>
            <p14:sldId id="300"/>
            <p14:sldId id="328"/>
            <p14:sldId id="270"/>
            <p14:sldId id="315"/>
            <p14:sldId id="316"/>
            <p14:sldId id="333"/>
            <p14:sldId id="317"/>
            <p14:sldId id="318"/>
            <p14:sldId id="319"/>
            <p14:sldId id="321"/>
            <p14:sldId id="320"/>
          </p14:sldIdLst>
        </p14:section>
        <p14:section name="Backup Slides" id="{22F21F88-F8BE-4154-BDA7-D1069B88483E}">
          <p14:sldIdLst>
            <p14:sldId id="329"/>
            <p14:sldId id="326"/>
            <p14:sldId id="325"/>
            <p14:sldId id="334"/>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81616" autoAdjust="0"/>
  </p:normalViewPr>
  <p:slideViewPr>
    <p:cSldViewPr snapToGrid="0">
      <p:cViewPr>
        <p:scale>
          <a:sx n="90" d="100"/>
          <a:sy n="90" d="100"/>
        </p:scale>
        <p:origin x="70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9AB7D-CC10-4160-A1E8-0A9840ED93F5}" type="datetimeFigureOut">
              <a:rPr lang="en-US" smtClean="0"/>
              <a:t>06/18/2018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C1E65-A130-4355-A652-E43118903B73}" type="slidenum">
              <a:rPr lang="en-US" smtClean="0"/>
              <a:t>‹#›</a:t>
            </a:fld>
            <a:endParaRPr lang="en-US"/>
          </a:p>
        </p:txBody>
      </p:sp>
    </p:spTree>
    <p:extLst>
      <p:ext uri="{BB962C8B-B14F-4D97-AF65-F5344CB8AC3E}">
        <p14:creationId xmlns:p14="http://schemas.microsoft.com/office/powerpoint/2010/main" val="110313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2</a:t>
            </a:fld>
            <a:endParaRPr lang="en-US"/>
          </a:p>
        </p:txBody>
      </p:sp>
    </p:spTree>
    <p:extLst>
      <p:ext uri="{BB962C8B-B14F-4D97-AF65-F5344CB8AC3E}">
        <p14:creationId xmlns:p14="http://schemas.microsoft.com/office/powerpoint/2010/main" val="2890178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15</a:t>
            </a:fld>
            <a:endParaRPr lang="en-US"/>
          </a:p>
        </p:txBody>
      </p:sp>
    </p:spTree>
    <p:extLst>
      <p:ext uri="{BB962C8B-B14F-4D97-AF65-F5344CB8AC3E}">
        <p14:creationId xmlns:p14="http://schemas.microsoft.com/office/powerpoint/2010/main" val="359542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16</a:t>
            </a:fld>
            <a:endParaRPr lang="en-US"/>
          </a:p>
        </p:txBody>
      </p:sp>
    </p:spTree>
    <p:extLst>
      <p:ext uri="{BB962C8B-B14F-4D97-AF65-F5344CB8AC3E}">
        <p14:creationId xmlns:p14="http://schemas.microsoft.com/office/powerpoint/2010/main" val="151373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17</a:t>
            </a:fld>
            <a:endParaRPr lang="en-US"/>
          </a:p>
        </p:txBody>
      </p:sp>
    </p:spTree>
    <p:extLst>
      <p:ext uri="{BB962C8B-B14F-4D97-AF65-F5344CB8AC3E}">
        <p14:creationId xmlns:p14="http://schemas.microsoft.com/office/powerpoint/2010/main" val="2627364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457200" indent="-457200">
                  <a:buClrTx/>
                  <a:buFont typeface="+mj-lt"/>
                  <a:buAutoNum type="arabicParenR"/>
                </a:pPr>
                <a:r>
                  <a:rPr lang="en-US" dirty="0"/>
                  <a:t> Extinction from forming bunch structure</a:t>
                </a:r>
              </a:p>
              <a:p>
                <a:pPr marL="749808" lvl="1" indent="-457200">
                  <a:buClrTx/>
                </a:pPr>
                <a:r>
                  <a:rPr lang="en-US" dirty="0"/>
                  <a:t>Expected extinction of </a:t>
                </a:r>
                <a:r>
                  <a:rPr lang="en-US" b="0" i="0">
                    <a:latin typeface="Cambria Math" panose="02040503050406030204" pitchFamily="18" charset="0"/>
                  </a:rPr>
                  <a:t>〖10〗^(−4)</a:t>
                </a:r>
                <a:r>
                  <a:rPr lang="en-US" dirty="0"/>
                  <a:t> or better</a:t>
                </a:r>
              </a:p>
              <a:p>
                <a:pPr marL="457200" indent="-457200">
                  <a:buClrTx/>
                  <a:buFont typeface="+mj-lt"/>
                  <a:buAutoNum type="arabicParenR"/>
                </a:pPr>
                <a:r>
                  <a:rPr lang="en-US" dirty="0"/>
                  <a:t>Oscillating dipoles (“AC dipoles”) in M4 beamline </a:t>
                </a:r>
              </a:p>
              <a:p>
                <a:pPr marL="749808" lvl="1" indent="-457200">
                  <a:buClrTx/>
                </a:pPr>
                <a:r>
                  <a:rPr lang="en-US" dirty="0"/>
                  <a:t>Expected extinction factor of </a:t>
                </a:r>
                <a:r>
                  <a:rPr lang="en-US" b="0" i="0">
                    <a:latin typeface="Cambria Math" panose="02040503050406030204" pitchFamily="18" charset="0"/>
                  </a:rPr>
                  <a:t>〖10〗^(−7)</a:t>
                </a:r>
                <a:r>
                  <a:rPr lang="en-US" dirty="0"/>
                  <a:t> or better</a:t>
                </a:r>
              </a:p>
              <a:p>
                <a:endParaRPr lang="en-US" dirty="0"/>
              </a:p>
            </p:txBody>
          </p:sp>
        </mc:Fallback>
      </mc:AlternateContent>
      <p:sp>
        <p:nvSpPr>
          <p:cNvPr id="4" name="Slide Number Placeholder 3"/>
          <p:cNvSpPr>
            <a:spLocks noGrp="1"/>
          </p:cNvSpPr>
          <p:nvPr>
            <p:ph type="sldNum" sz="quarter" idx="10"/>
          </p:nvPr>
        </p:nvSpPr>
        <p:spPr/>
        <p:txBody>
          <a:bodyPr/>
          <a:lstStyle/>
          <a:p>
            <a:fld id="{E88C1E65-A130-4355-A652-E43118903B73}" type="slidenum">
              <a:rPr lang="en-US" smtClean="0"/>
              <a:t>19</a:t>
            </a:fld>
            <a:endParaRPr lang="en-US"/>
          </a:p>
        </p:txBody>
      </p:sp>
    </p:spTree>
    <p:extLst>
      <p:ext uri="{BB962C8B-B14F-4D97-AF65-F5344CB8AC3E}">
        <p14:creationId xmlns:p14="http://schemas.microsoft.com/office/powerpoint/2010/main" val="322000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protons arrive and a blast of junk, which includes the desired</a:t>
            </a:r>
            <a:r>
              <a:rPr lang="en-US" baseline="0" dirty="0"/>
              <a:t> muons, but also includes particles that could fake a conversion electrons, come down the beamline. The junk particles annihilate or decay or travel into a beam dump fairly quickly, but the muonic atoms hang around for a long time. So, we wait about 700 ns until the junk is almost gone, but plenty of muonic atoms still remain, and </a:t>
            </a:r>
            <a:r>
              <a:rPr lang="en-US" baseline="0" dirty="0" err="1"/>
              <a:t>thaht’s</a:t>
            </a:r>
            <a:r>
              <a:rPr lang="en-US" baseline="0" dirty="0"/>
              <a:t> where we </a:t>
            </a:r>
            <a:r>
              <a:rPr lang="en-US" baseline="0" dirty="0" err="1"/>
              <a:t>atrt</a:t>
            </a:r>
            <a:r>
              <a:rPr lang="en-US" baseline="0" dirty="0"/>
              <a:t> collecting data. The pulsed beam is an important aspect of the experiment, it allows us to run at much higher beam intensities and still not blind the detectors with high rates while we are looking for the conversion electrons.</a:t>
            </a:r>
          </a:p>
          <a:p>
            <a:r>
              <a:rPr lang="en-US" baseline="0" dirty="0" err="1"/>
              <a:t>Pions</a:t>
            </a:r>
            <a:r>
              <a:rPr lang="en-US" baseline="0" dirty="0"/>
              <a:t> are among the junk that comes down the beam line. They could cause background that looks like a conversion electron if they stop in the target. </a:t>
            </a:r>
            <a:r>
              <a:rPr lang="en-US" baseline="0" dirty="0" err="1"/>
              <a:t>Ythis</a:t>
            </a:r>
            <a:r>
              <a:rPr lang="en-US" baseline="0" dirty="0"/>
              <a:t> </a:t>
            </a:r>
            <a:r>
              <a:rPr lang="en-US" baseline="0" dirty="0" err="1"/>
              <a:t>ahhpens</a:t>
            </a:r>
            <a:r>
              <a:rPr lang="en-US" baseline="0" dirty="0"/>
              <a:t> immediately when the </a:t>
            </a:r>
            <a:r>
              <a:rPr lang="en-US" baseline="0" dirty="0" err="1"/>
              <a:t>pions</a:t>
            </a:r>
            <a:r>
              <a:rPr lang="en-US" baseline="0" dirty="0"/>
              <a:t> stop, they are </a:t>
            </a:r>
            <a:r>
              <a:rPr lang="en-US" baseline="0" dirty="0" err="1"/>
              <a:t>stongly</a:t>
            </a:r>
            <a:r>
              <a:rPr lang="en-US" baseline="0" dirty="0"/>
              <a:t> interacting and annihilate on the nucleus, and when they do they can make an energetic electron in the vicinity of the </a:t>
            </a:r>
            <a:r>
              <a:rPr lang="en-US" baseline="0" dirty="0" err="1"/>
              <a:t>conversin</a:t>
            </a:r>
            <a:r>
              <a:rPr lang="en-US" baseline="0" dirty="0"/>
              <a:t> electron energy, producing a fake signal. It is absolutely crucial to have almost no protons </a:t>
            </a:r>
            <a:r>
              <a:rPr lang="en-US" baseline="0" dirty="0" err="1"/>
              <a:t>hititing</a:t>
            </a:r>
            <a:r>
              <a:rPr lang="en-US" baseline="0" dirty="0"/>
              <a:t> </a:t>
            </a:r>
            <a:r>
              <a:rPr lang="en-US" baseline="0" dirty="0" err="1"/>
              <a:t>th</a:t>
            </a:r>
            <a:r>
              <a:rPr lang="en-US" baseline="0" dirty="0"/>
              <a:t> </a:t>
            </a:r>
            <a:r>
              <a:rPr lang="en-US" baseline="0" dirty="0" err="1"/>
              <a:t>eproduction</a:t>
            </a:r>
            <a:r>
              <a:rPr lang="en-US" baseline="0" dirty="0"/>
              <a:t> target during the </a:t>
            </a:r>
            <a:r>
              <a:rPr lang="en-US" baseline="0" dirty="0" err="1"/>
              <a:t>meaur,ment</a:t>
            </a:r>
            <a:r>
              <a:rPr lang="en-US" baseline="0" dirty="0"/>
              <a:t> period to keep from making a pion tat could arrive at the stopping </a:t>
            </a:r>
            <a:r>
              <a:rPr lang="en-US" baseline="0" dirty="0" err="1"/>
              <a:t>taget</a:t>
            </a:r>
            <a:r>
              <a:rPr lang="en-US" baseline="0" dirty="0"/>
              <a:t> during the measurement period, so we have to suppress the number of protons by 10 orders of magnitude- this is called our extinction </a:t>
            </a:r>
            <a:r>
              <a:rPr lang="en-US" baseline="0" dirty="0" err="1"/>
              <a:t>requiremen</a:t>
            </a:r>
            <a:r>
              <a:rPr lang="en-US" baseline="0" dirty="0"/>
              <a:t>, and I </a:t>
            </a:r>
            <a:r>
              <a:rPr lang="en-US" baseline="0" dirty="0" err="1"/>
              <a:t>wil</a:t>
            </a:r>
            <a:r>
              <a:rPr lang="en-US" baseline="0" dirty="0"/>
              <a:t> </a:t>
            </a:r>
            <a:r>
              <a:rPr lang="en-US" baseline="0" dirty="0" err="1"/>
              <a:t>lcome</a:t>
            </a:r>
            <a:r>
              <a:rPr lang="en-US" baseline="0" dirty="0"/>
              <a:t> back to how we </a:t>
            </a:r>
            <a:r>
              <a:rPr lang="en-US" baseline="0" dirty="0" err="1"/>
              <a:t>meaure</a:t>
            </a:r>
            <a:r>
              <a:rPr lang="en-US" baseline="0" dirty="0"/>
              <a:t> this later.</a:t>
            </a:r>
            <a:endParaRPr lang="en-US" dirty="0"/>
          </a:p>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3</a:t>
            </a:fld>
            <a:endParaRPr lang="en-US"/>
          </a:p>
        </p:txBody>
      </p:sp>
    </p:spTree>
    <p:extLst>
      <p:ext uri="{BB962C8B-B14F-4D97-AF65-F5344CB8AC3E}">
        <p14:creationId xmlns:p14="http://schemas.microsoft.com/office/powerpoint/2010/main" val="233207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indent="-457200">
                  <a:buClrTx/>
                  <a:buFont typeface="+mj-lt"/>
                  <a:buAutoNum type="arabicParenR"/>
                </a:pPr>
                <a:r>
                  <a:rPr lang="en-US" dirty="0"/>
                  <a:t> Extinction from forming bunch structure</a:t>
                </a:r>
              </a:p>
              <a:p>
                <a:pPr marL="749808" lvl="1" indent="-457200">
                  <a:buClrTx/>
                </a:pPr>
                <a:r>
                  <a:rPr lang="en-US" dirty="0"/>
                  <a:t>Expected extinction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t> or better</a:t>
                </a:r>
              </a:p>
              <a:p>
                <a:pPr marL="457200" indent="-457200">
                  <a:buClrTx/>
                  <a:buFont typeface="+mj-lt"/>
                  <a:buAutoNum type="arabicParenR"/>
                </a:pPr>
                <a:r>
                  <a:rPr lang="en-US" dirty="0"/>
                  <a:t>Oscillating dipoles (“AC dipoles”) in M4 beamline </a:t>
                </a:r>
              </a:p>
              <a:p>
                <a:pPr marL="749808" lvl="1" indent="-457200">
                  <a:buClrTx/>
                </a:pPr>
                <a:r>
                  <a:rPr lang="en-US" dirty="0"/>
                  <a:t>Expected extinction factor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r>
                  <a:rPr lang="en-US" dirty="0"/>
                  <a:t> or better</a:t>
                </a:r>
              </a:p>
              <a:p>
                <a:endParaRPr lang="en-US" dirty="0"/>
              </a:p>
            </p:txBody>
          </p:sp>
        </mc:Choice>
        <mc:Fallback xmlns="">
          <p:sp>
            <p:nvSpPr>
              <p:cNvPr id="3" name="Notes Placeholder 2"/>
              <p:cNvSpPr>
                <a:spLocks noGrp="1"/>
              </p:cNvSpPr>
              <p:nvPr>
                <p:ph type="body" idx="1"/>
              </p:nvPr>
            </p:nvSpPr>
            <p:spPr/>
            <p:txBody>
              <a:bodyPr/>
              <a:lstStyle/>
              <a:p>
                <a:pPr marL="457200" indent="-457200">
                  <a:buClrTx/>
                  <a:buFont typeface="+mj-lt"/>
                  <a:buAutoNum type="arabicParenR"/>
                </a:pPr>
                <a:r>
                  <a:rPr lang="en-US" dirty="0"/>
                  <a:t> Extinction from forming bunch structure</a:t>
                </a:r>
              </a:p>
              <a:p>
                <a:pPr marL="749808" lvl="1" indent="-457200">
                  <a:buClrTx/>
                </a:pPr>
                <a:r>
                  <a:rPr lang="en-US" dirty="0"/>
                  <a:t>Expected extinction of </a:t>
                </a:r>
                <a:r>
                  <a:rPr lang="en-US" b="0" i="0">
                    <a:latin typeface="Cambria Math" panose="02040503050406030204" pitchFamily="18" charset="0"/>
                  </a:rPr>
                  <a:t>〖10〗^(−4)</a:t>
                </a:r>
                <a:r>
                  <a:rPr lang="en-US" dirty="0"/>
                  <a:t> or better</a:t>
                </a:r>
              </a:p>
              <a:p>
                <a:pPr marL="457200" indent="-457200">
                  <a:buClrTx/>
                  <a:buFont typeface="+mj-lt"/>
                  <a:buAutoNum type="arabicParenR"/>
                </a:pPr>
                <a:r>
                  <a:rPr lang="en-US" dirty="0"/>
                  <a:t>Oscillating dipoles (“AC dipoles”) in M4 beamline </a:t>
                </a:r>
              </a:p>
              <a:p>
                <a:pPr marL="749808" lvl="1" indent="-457200">
                  <a:buClrTx/>
                </a:pPr>
                <a:r>
                  <a:rPr lang="en-US" dirty="0"/>
                  <a:t>Expected extinction factor of </a:t>
                </a:r>
                <a:r>
                  <a:rPr lang="en-US" b="0" i="0">
                    <a:latin typeface="Cambria Math" panose="02040503050406030204" pitchFamily="18" charset="0"/>
                  </a:rPr>
                  <a:t>〖10〗^(−7)</a:t>
                </a:r>
                <a:r>
                  <a:rPr lang="en-US" dirty="0"/>
                  <a:t> or better</a:t>
                </a:r>
              </a:p>
              <a:p>
                <a:endParaRPr lang="en-US" dirty="0"/>
              </a:p>
            </p:txBody>
          </p:sp>
        </mc:Fallback>
      </mc:AlternateContent>
      <p:sp>
        <p:nvSpPr>
          <p:cNvPr id="4" name="Slide Number Placeholder 3"/>
          <p:cNvSpPr>
            <a:spLocks noGrp="1"/>
          </p:cNvSpPr>
          <p:nvPr>
            <p:ph type="sldNum" sz="quarter" idx="10"/>
          </p:nvPr>
        </p:nvSpPr>
        <p:spPr/>
        <p:txBody>
          <a:bodyPr/>
          <a:lstStyle/>
          <a:p>
            <a:fld id="{E88C1E65-A130-4355-A652-E43118903B73}" type="slidenum">
              <a:rPr lang="en-US" smtClean="0"/>
              <a:t>5</a:t>
            </a:fld>
            <a:endParaRPr lang="en-US"/>
          </a:p>
        </p:txBody>
      </p:sp>
    </p:spTree>
    <p:extLst>
      <p:ext uri="{BB962C8B-B14F-4D97-AF65-F5344CB8AC3E}">
        <p14:creationId xmlns:p14="http://schemas.microsoft.com/office/powerpoint/2010/main" val="208589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Principal of operation of the AC dipole/collimation system. The dipole system introduces an angular deflection, which causes a lateral transverse deflection 90 </a:t>
            </a:r>
            <a:r>
              <a:rPr lang="en-US" dirty="0" err="1"/>
              <a:t>deg</a:t>
            </a:r>
            <a:r>
              <a:rPr lang="en-US" dirty="0"/>
              <a:t> </a:t>
            </a:r>
            <a:r>
              <a:rPr lang="en-US" dirty="0" err="1"/>
              <a:t>betatron</a:t>
            </a:r>
            <a:r>
              <a:rPr lang="en-US" dirty="0"/>
              <a:t> phase advance downstream.</a:t>
            </a:r>
          </a:p>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6</a:t>
            </a:fld>
            <a:endParaRPr lang="en-US"/>
          </a:p>
        </p:txBody>
      </p:sp>
    </p:spTree>
    <p:extLst>
      <p:ext uri="{BB962C8B-B14F-4D97-AF65-F5344CB8AC3E}">
        <p14:creationId xmlns:p14="http://schemas.microsoft.com/office/powerpoint/2010/main" val="157911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low statistics per pulse measurement, meaning we can’t give an extinction measurement for a specific event.</a:t>
            </a:r>
          </a:p>
          <a:p>
            <a:r>
              <a:rPr lang="en-US" baseline="0" dirty="0"/>
              <a:t>There are 1.5e9 pulses during extinction measurement lifetime. We need 2.3e10 to be able to measure the extinction limit. This means 16 particles per pulse are expected, we need good reconstruction and a very low false positive rate.</a:t>
            </a:r>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7</a:t>
            </a:fld>
            <a:endParaRPr lang="en-US"/>
          </a:p>
        </p:txBody>
      </p:sp>
    </p:spTree>
    <p:extLst>
      <p:ext uri="{BB962C8B-B14F-4D97-AF65-F5344CB8AC3E}">
        <p14:creationId xmlns:p14="http://schemas.microsoft.com/office/powerpoint/2010/main" val="46484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8</a:t>
            </a:fld>
            <a:endParaRPr lang="en-US"/>
          </a:p>
        </p:txBody>
      </p:sp>
    </p:spTree>
    <p:extLst>
      <p:ext uri="{BB962C8B-B14F-4D97-AF65-F5344CB8AC3E}">
        <p14:creationId xmlns:p14="http://schemas.microsoft.com/office/powerpoint/2010/main" val="200810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basic components.</a:t>
            </a:r>
          </a:p>
          <a:p>
            <a:r>
              <a:rPr lang="en-US" dirty="0"/>
              <a:t>Production target off to bottom left.</a:t>
            </a:r>
          </a:p>
        </p:txBody>
      </p:sp>
      <p:sp>
        <p:nvSpPr>
          <p:cNvPr id="4" name="Slide Number Placeholder 3"/>
          <p:cNvSpPr>
            <a:spLocks noGrp="1"/>
          </p:cNvSpPr>
          <p:nvPr>
            <p:ph type="sldNum" sz="quarter" idx="10"/>
          </p:nvPr>
        </p:nvSpPr>
        <p:spPr/>
        <p:txBody>
          <a:bodyPr/>
          <a:lstStyle/>
          <a:p>
            <a:fld id="{E88C1E65-A130-4355-A652-E43118903B73}" type="slidenum">
              <a:rPr lang="en-US" smtClean="0"/>
              <a:t>9</a:t>
            </a:fld>
            <a:endParaRPr lang="en-US"/>
          </a:p>
        </p:txBody>
      </p:sp>
    </p:spTree>
    <p:extLst>
      <p:ext uri="{BB962C8B-B14F-4D97-AF65-F5344CB8AC3E}">
        <p14:creationId xmlns:p14="http://schemas.microsoft.com/office/powerpoint/2010/main" val="4170822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 GeV protons enter from left.  Low momentum particles are swept away by magnet. </a:t>
            </a:r>
          </a:p>
          <a:p>
            <a:r>
              <a:rPr lang="en-US" dirty="0"/>
              <a:t>Upstream: 1 sensor on each side</a:t>
            </a:r>
          </a:p>
          <a:p>
            <a:r>
              <a:rPr lang="en-US" dirty="0"/>
              <a:t>Downstream: 1 sensor on side, 2 sensors on back</a:t>
            </a:r>
          </a:p>
          <a:p>
            <a:r>
              <a:rPr lang="en-US" dirty="0"/>
              <a:t>Total 20 sensor modules</a:t>
            </a:r>
          </a:p>
        </p:txBody>
      </p:sp>
      <p:sp>
        <p:nvSpPr>
          <p:cNvPr id="4" name="Slide Number Placeholder 3"/>
          <p:cNvSpPr>
            <a:spLocks noGrp="1"/>
          </p:cNvSpPr>
          <p:nvPr>
            <p:ph type="sldNum" sz="quarter" idx="10"/>
          </p:nvPr>
        </p:nvSpPr>
        <p:spPr/>
        <p:txBody>
          <a:bodyPr/>
          <a:lstStyle/>
          <a:p>
            <a:fld id="{E88C1E65-A130-4355-A652-E43118903B73}" type="slidenum">
              <a:rPr lang="en-US" smtClean="0"/>
              <a:t>10</a:t>
            </a:fld>
            <a:endParaRPr lang="en-US"/>
          </a:p>
        </p:txBody>
      </p:sp>
    </p:spTree>
    <p:extLst>
      <p:ext uri="{BB962C8B-B14F-4D97-AF65-F5344CB8AC3E}">
        <p14:creationId xmlns:p14="http://schemas.microsoft.com/office/powerpoint/2010/main" val="165325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C1E65-A130-4355-A652-E43118903B73}" type="slidenum">
              <a:rPr lang="en-US" smtClean="0"/>
              <a:t>13</a:t>
            </a:fld>
            <a:endParaRPr lang="en-US"/>
          </a:p>
        </p:txBody>
      </p:sp>
    </p:spTree>
    <p:extLst>
      <p:ext uri="{BB962C8B-B14F-4D97-AF65-F5344CB8AC3E}">
        <p14:creationId xmlns:p14="http://schemas.microsoft.com/office/powerpoint/2010/main" val="210521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Avery Archer (Purdue University)</a:t>
            </a:r>
          </a:p>
        </p:txBody>
      </p:sp>
      <p:sp>
        <p:nvSpPr>
          <p:cNvPr id="6" name="Slide Number Placeholder 5"/>
          <p:cNvSpPr>
            <a:spLocks noGrp="1"/>
          </p:cNvSpPr>
          <p:nvPr>
            <p:ph type="sldNum" sz="quarter" idx="12"/>
          </p:nvPr>
        </p:nvSpPr>
        <p:spPr/>
        <p:txBody>
          <a:bodyPr/>
          <a:lstStyle/>
          <a:p>
            <a:fld id="{950135B0-E35F-4E4C-8F7B-9C7F1F160A5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Avery Archer (Purdue University)</a:t>
            </a:r>
          </a:p>
        </p:txBody>
      </p:sp>
      <p:sp>
        <p:nvSpPr>
          <p:cNvPr id="6" name="Slide Number Placeholder 5"/>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1275030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ne Title Slide">
    <p:spTree>
      <p:nvGrpSpPr>
        <p:cNvPr id="1" name=""/>
        <p:cNvGrpSpPr/>
        <p:nvPr/>
      </p:nvGrpSpPr>
      <p:grpSpPr>
        <a:xfrm>
          <a:off x="0" y="0"/>
          <a:ext cx="0" cy="0"/>
          <a:chOff x="0" y="0"/>
          <a:chExt cx="0" cy="0"/>
        </a:xfrm>
      </p:grpSpPr>
      <p:pic>
        <p:nvPicPr>
          <p:cNvPr id="8" name="Purdue University Logo" descr="Purdue University Logo"/>
          <p:cNvPicPr>
            <a:picLocks noChangeAspect="1"/>
          </p:cNvPicPr>
          <p:nvPr userDrawn="1"/>
        </p:nvPicPr>
        <p:blipFill rotWithShape="1">
          <a:blip r:embed="rId2"/>
          <a:srcRect b="9672"/>
          <a:stretch/>
        </p:blipFill>
        <p:spPr>
          <a:xfrm>
            <a:off x="0" y="1133856"/>
            <a:ext cx="9144000" cy="4864608"/>
          </a:xfrm>
          <a:prstGeom prst="rect">
            <a:avLst/>
          </a:prstGeom>
        </p:spPr>
      </p:pic>
      <p:sp>
        <p:nvSpPr>
          <p:cNvPr id="9" name="Campus Gold Bar"/>
          <p:cNvSpPr/>
          <p:nvPr userDrawn="1"/>
        </p:nvSpPr>
        <p:spPr>
          <a:xfrm>
            <a:off x="1281113" y="1517953"/>
            <a:ext cx="102809" cy="249781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hasCustomPrompt="1"/>
          </p:nvPr>
        </p:nvSpPr>
        <p:spPr>
          <a:xfrm>
            <a:off x="1683099" y="2763107"/>
            <a:ext cx="6305496" cy="1295191"/>
          </a:xfrm>
        </p:spPr>
        <p:txBody>
          <a:bodyPr lIns="0" tIns="0" rIns="0" bIns="0">
            <a:noAutofit/>
          </a:bodyPr>
          <a:lstStyle>
            <a:lvl1pPr algn="l">
              <a:lnSpc>
                <a:spcPts val="6000"/>
              </a:lnSpc>
              <a:defRPr sz="6000" b="1" cap="all" baseline="0">
                <a:solidFill>
                  <a:schemeClr val="bg1">
                    <a:lumMod val="75000"/>
                  </a:schemeClr>
                </a:solidFill>
                <a:latin typeface="Calibri Light" panose="020F0302020204030204" pitchFamily="34" charset="0"/>
              </a:defRPr>
            </a:lvl1pPr>
          </a:lstStyle>
          <a:p>
            <a:r>
              <a:rPr lang="en-US" dirty="0"/>
              <a:t>Title Impact Regular 60 point</a:t>
            </a:r>
          </a:p>
        </p:txBody>
      </p:sp>
      <p:sp>
        <p:nvSpPr>
          <p:cNvPr id="10" name="Section One Title"/>
          <p:cNvSpPr>
            <a:spLocks noGrp="1"/>
          </p:cNvSpPr>
          <p:nvPr>
            <p:ph type="body" sz="quarter" idx="13" hasCustomPrompt="1"/>
          </p:nvPr>
        </p:nvSpPr>
        <p:spPr>
          <a:xfrm>
            <a:off x="1683099" y="4419601"/>
            <a:ext cx="6305496" cy="535172"/>
          </a:xfrm>
        </p:spPr>
        <p:txBody>
          <a:bodyPr lIns="0" tIns="0" rIns="0" bIns="0">
            <a:normAutofit/>
          </a:bodyPr>
          <a:lstStyle>
            <a:lvl1pPr marL="0" indent="0">
              <a:spcBef>
                <a:spcPts val="0"/>
              </a:spcBef>
              <a:buFontTx/>
              <a:buNone/>
              <a:defRPr sz="3000" cap="none">
                <a:solidFill>
                  <a:schemeClr val="bg1"/>
                </a:solidFill>
                <a:latin typeface="+mn-lt"/>
              </a:defRPr>
            </a:lvl1pPr>
          </a:lstStyle>
          <a:p>
            <a:pPr lvl="0"/>
            <a:r>
              <a:rPr lang="en-US" dirty="0"/>
              <a:t>Section One Title Impact Regular 30 </a:t>
            </a:r>
            <a:r>
              <a:rPr lang="en-US" dirty="0" err="1"/>
              <a:t>pt</a:t>
            </a:r>
            <a:endParaRPr lang="en-US" dirty="0"/>
          </a:p>
        </p:txBody>
      </p:sp>
      <p:sp>
        <p:nvSpPr>
          <p:cNvPr id="12" name="Footer"/>
          <p:cNvSpPr>
            <a:spLocks noGrp="1"/>
          </p:cNvSpPr>
          <p:nvPr>
            <p:ph type="body" sz="quarter" idx="14" hasCustomPrompt="1"/>
          </p:nvPr>
        </p:nvSpPr>
        <p:spPr>
          <a:xfrm>
            <a:off x="1689630" y="6143098"/>
            <a:ext cx="4533961" cy="229349"/>
          </a:xfrm>
        </p:spPr>
        <p:txBody>
          <a:bodyPr lIns="0" tIns="0" rIns="0" bIns="0">
            <a:normAutofit/>
          </a:bodyPr>
          <a:lstStyle>
            <a:lvl1pPr marL="0" indent="0">
              <a:spcBef>
                <a:spcPts val="0"/>
              </a:spcBef>
              <a:buFontTx/>
              <a:buNone/>
              <a:defRPr sz="1200" cap="all">
                <a:latin typeface="Arial"/>
              </a:defRPr>
            </a:lvl1pPr>
          </a:lstStyle>
          <a:p>
            <a:pPr lvl="0"/>
            <a:r>
              <a:rPr lang="en-US" dirty="0"/>
              <a:t>College/DEPT. Arial Regular 12 </a:t>
            </a:r>
            <a:r>
              <a:rPr lang="en-US" dirty="0" err="1"/>
              <a:t>poinT</a:t>
            </a:r>
            <a:endParaRPr lang="en-US" dirty="0"/>
          </a:p>
        </p:txBody>
      </p:sp>
    </p:spTree>
    <p:extLst>
      <p:ext uri="{BB962C8B-B14F-4D97-AF65-F5344CB8AC3E}">
        <p14:creationId xmlns:p14="http://schemas.microsoft.com/office/powerpoint/2010/main" val="107404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Avery Archer (Purdue University)</a:t>
            </a:r>
          </a:p>
        </p:txBody>
      </p:sp>
      <p:sp>
        <p:nvSpPr>
          <p:cNvPr id="6" name="Slide Number Placeholder 5"/>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164609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Avery Archer (Purdue University)</a:t>
            </a:r>
          </a:p>
        </p:txBody>
      </p:sp>
      <p:sp>
        <p:nvSpPr>
          <p:cNvPr id="6" name="Slide Number Placeholder 5"/>
          <p:cNvSpPr>
            <a:spLocks noGrp="1"/>
          </p:cNvSpPr>
          <p:nvPr>
            <p:ph type="sldNum" sz="quarter" idx="12"/>
          </p:nvPr>
        </p:nvSpPr>
        <p:spPr/>
        <p:txBody>
          <a:bodyPr/>
          <a:lstStyle/>
          <a:p>
            <a:fld id="{950135B0-E35F-4E4C-8F7B-9C7F1F160A5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289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968438"/>
          </a:xfrm>
        </p:spPr>
        <p:txBody>
          <a:bodyPr/>
          <a:lstStyle/>
          <a:p>
            <a:r>
              <a:rPr lang="en-US" dirty="0"/>
              <a:t>Click to edit Master title style</a:t>
            </a:r>
          </a:p>
        </p:txBody>
      </p:sp>
      <p:sp>
        <p:nvSpPr>
          <p:cNvPr id="3" name="Content Placeholder 2"/>
          <p:cNvSpPr>
            <a:spLocks noGrp="1"/>
          </p:cNvSpPr>
          <p:nvPr>
            <p:ph sz="half" idx="1"/>
          </p:nvPr>
        </p:nvSpPr>
        <p:spPr>
          <a:xfrm>
            <a:off x="822960" y="1485900"/>
            <a:ext cx="3703320" cy="4383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485900"/>
            <a:ext cx="3703320" cy="43831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Avery Archer (Purdue University)</a:t>
            </a:r>
          </a:p>
        </p:txBody>
      </p:sp>
      <p:sp>
        <p:nvSpPr>
          <p:cNvPr id="7" name="Slide Number Placeholder 6"/>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203241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9687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Avery Archer (Purdue University)</a:t>
            </a:r>
          </a:p>
        </p:txBody>
      </p:sp>
      <p:sp>
        <p:nvSpPr>
          <p:cNvPr id="9" name="Slide Number Placeholder 8"/>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324542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Avery Archer (Purdue University)</a:t>
            </a:r>
          </a:p>
        </p:txBody>
      </p:sp>
      <p:sp>
        <p:nvSpPr>
          <p:cNvPr id="5" name="Slide Number Placeholder 4"/>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195084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Avery Archer (Purdue University)</a:t>
            </a:r>
          </a:p>
        </p:txBody>
      </p:sp>
      <p:sp>
        <p:nvSpPr>
          <p:cNvPr id="9" name="Slide Number Placeholder 8"/>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7905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460237" y="731520"/>
            <a:ext cx="5009393"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Avery Archer (Purdue University)</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0135B0-E35F-4E4C-8F7B-9C7F1F160A54}" type="slidenum">
              <a:rPr lang="en-US" smtClean="0"/>
              <a:t>‹#›</a:t>
            </a:fld>
            <a:endParaRPr lang="en-US"/>
          </a:p>
        </p:txBody>
      </p:sp>
    </p:spTree>
    <p:extLst>
      <p:ext uri="{BB962C8B-B14F-4D97-AF65-F5344CB8AC3E}">
        <p14:creationId xmlns:p14="http://schemas.microsoft.com/office/powerpoint/2010/main" val="85020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Avery Archer (Purdue University)</a:t>
            </a:r>
          </a:p>
        </p:txBody>
      </p:sp>
      <p:sp>
        <p:nvSpPr>
          <p:cNvPr id="6" name="Slide Number Placeholder 5"/>
          <p:cNvSpPr>
            <a:spLocks noGrp="1"/>
          </p:cNvSpPr>
          <p:nvPr>
            <p:ph type="sldNum" sz="quarter" idx="12"/>
          </p:nvPr>
        </p:nvSpPr>
        <p:spPr/>
        <p:txBody>
          <a:bodyPr/>
          <a:lstStyle/>
          <a:p>
            <a:fld id="{950135B0-E35F-4E4C-8F7B-9C7F1F160A54}" type="slidenum">
              <a:rPr lang="en-US" smtClean="0"/>
              <a:t>‹#›</a:t>
            </a:fld>
            <a:endParaRPr lang="en-US"/>
          </a:p>
        </p:txBody>
      </p:sp>
    </p:spTree>
    <p:extLst>
      <p:ext uri="{BB962C8B-B14F-4D97-AF65-F5344CB8AC3E}">
        <p14:creationId xmlns:p14="http://schemas.microsoft.com/office/powerpoint/2010/main" val="320376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67314"/>
            <a:ext cx="9144001" cy="490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00100" y="161197"/>
            <a:ext cx="7543800" cy="108896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463040"/>
            <a:ext cx="7543801" cy="4406054"/>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42512"/>
            <a:ext cx="2514600" cy="365125"/>
          </a:xfrm>
          <a:prstGeom prst="rect">
            <a:avLst/>
          </a:prstGeom>
        </p:spPr>
        <p:txBody>
          <a:bodyPr vert="horz" lIns="91440" tIns="45720" rIns="91440" bIns="45720" rtlCol="0" anchor="ctr"/>
          <a:lstStyle>
            <a:lvl1pPr algn="ctr">
              <a:defRPr sz="900" cap="none" baseline="0">
                <a:solidFill>
                  <a:srgbClr val="FFFFFF"/>
                </a:solidFill>
              </a:defRPr>
            </a:lvl1pPr>
          </a:lstStyle>
          <a:p>
            <a:r>
              <a:rPr lang="en-US" dirty="0"/>
              <a:t>Avery Archer (Purdue University)</a:t>
            </a:r>
          </a:p>
        </p:txBody>
      </p:sp>
      <p:sp>
        <p:nvSpPr>
          <p:cNvPr id="6" name="Slide Number Placeholder 5"/>
          <p:cNvSpPr>
            <a:spLocks noGrp="1"/>
          </p:cNvSpPr>
          <p:nvPr>
            <p:ph type="sldNum" sz="quarter" idx="4"/>
          </p:nvPr>
        </p:nvSpPr>
        <p:spPr>
          <a:xfrm>
            <a:off x="8159981" y="0"/>
            <a:ext cx="984019" cy="365125"/>
          </a:xfrm>
          <a:prstGeom prst="rect">
            <a:avLst/>
          </a:prstGeom>
        </p:spPr>
        <p:txBody>
          <a:bodyPr vert="horz" lIns="91440" tIns="45720" rIns="91440" bIns="45720" rtlCol="0" anchor="ctr"/>
          <a:lstStyle>
            <a:lvl1pPr algn="r">
              <a:defRPr sz="1050">
                <a:solidFill>
                  <a:schemeClr val="tx1"/>
                </a:solidFill>
              </a:defRPr>
            </a:lvl1pPr>
          </a:lstStyle>
          <a:p>
            <a:fld id="{950135B0-E35F-4E4C-8F7B-9C7F1F160A54}" type="slidenum">
              <a:rPr lang="en-US" smtClean="0"/>
              <a:pPr/>
              <a:t>‹#›</a:t>
            </a:fld>
            <a:endParaRPr lang="en-US"/>
          </a:p>
        </p:txBody>
      </p:sp>
      <p:cxnSp>
        <p:nvCxnSpPr>
          <p:cNvPr id="10" name="Straight Connector 9"/>
          <p:cNvCxnSpPr/>
          <p:nvPr/>
        </p:nvCxnSpPr>
        <p:spPr>
          <a:xfrm>
            <a:off x="834390" y="125016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7339693" y="6450677"/>
            <a:ext cx="180430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t>New Perspectives 2018</a:t>
            </a:r>
          </a:p>
        </p:txBody>
      </p:sp>
      <p:sp>
        <p:nvSpPr>
          <p:cNvPr id="13" name="Slide Number Placeholder 5"/>
          <p:cNvSpPr txBox="1">
            <a:spLocks/>
          </p:cNvSpPr>
          <p:nvPr userDrawn="1"/>
        </p:nvSpPr>
        <p:spPr>
          <a:xfrm>
            <a:off x="3485242" y="6450677"/>
            <a:ext cx="21735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solidFill>
              </a:rPr>
              <a:t>The Mu2e Extinction Monitor</a:t>
            </a:r>
          </a:p>
        </p:txBody>
      </p:sp>
    </p:spTree>
    <p:extLst>
      <p:ext uri="{BB962C8B-B14F-4D97-AF65-F5344CB8AC3E}">
        <p14:creationId xmlns:p14="http://schemas.microsoft.com/office/powerpoint/2010/main" val="39988751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Avery Archer (Purdue University)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63DEB-F164-4627-B29C-246B9C6CF6B3}" type="slidenum">
              <a:rPr lang="en-US" smtClean="0"/>
              <a:t>‹#›</a:t>
            </a:fld>
            <a:endParaRPr lang="en-US"/>
          </a:p>
        </p:txBody>
      </p:sp>
    </p:spTree>
    <p:extLst>
      <p:ext uri="{BB962C8B-B14F-4D97-AF65-F5344CB8AC3E}">
        <p14:creationId xmlns:p14="http://schemas.microsoft.com/office/powerpoint/2010/main" val="603508203"/>
      </p:ext>
    </p:extLst>
  </p:cSld>
  <p:clrMap bg1="lt1" tx1="dk1" bg2="lt2" tx2="dk2" accent1="accent1" accent2="accent2" accent3="accent3" accent4="accent4" accent5="accent5" accent6="accent6" hlink="hlink" folHlink="folHlink"/>
  <p:sldLayoutIdLst>
    <p:sldLayoutId id="2147483684" r:id="rId1"/>
  </p:sldLayoutIdLst>
  <p:hf hdr="0" dt="0"/>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18.tmp"/></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hyperlink" Target="https://recruit.ucdavis.edu/apply/JPF02131" TargetMode="External"/><Relationship Id="rId3" Type="http://schemas.openxmlformats.org/officeDocument/2006/relationships/hyperlink" Target="http://mu2e.fnal.gov/" TargetMode="External"/><Relationship Id="rId7" Type="http://schemas.openxmlformats.org/officeDocument/2006/relationships/hyperlink" Target="mailto:prebys@fnal.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jobs.physicstoday.org/jobs/11106208/postdoctoral-research-associate" TargetMode="External"/><Relationship Id="rId5" Type="http://schemas.openxmlformats.org/officeDocument/2006/relationships/hyperlink" Target="mailto:jones105@purdue.edu" TargetMode="External"/><Relationship Id="rId4" Type="http://schemas.openxmlformats.org/officeDocument/2006/relationships/hyperlink" Target="mailto:finley@purdue.edu" TargetMode="Externa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m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recruit.ucdavis.edu/apply/JPF02131" TargetMode="External"/><Relationship Id="rId4" Type="http://schemas.openxmlformats.org/officeDocument/2006/relationships/hyperlink" Target="mailto:prebys@fnal.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The Mu2e experiment:</a:t>
            </a:r>
            <a:br>
              <a:rPr lang="en-US" sz="7200" dirty="0"/>
            </a:br>
            <a:r>
              <a:rPr lang="en-US" sz="5400" dirty="0"/>
              <a:t>Target Extinction Monitor</a:t>
            </a:r>
            <a:endParaRPr lang="en-US" sz="6600" dirty="0"/>
          </a:p>
        </p:txBody>
      </p:sp>
      <p:sp>
        <p:nvSpPr>
          <p:cNvPr id="3" name="Subtitle 2"/>
          <p:cNvSpPr>
            <a:spLocks noGrp="1"/>
          </p:cNvSpPr>
          <p:nvPr>
            <p:ph type="subTitle" idx="1"/>
          </p:nvPr>
        </p:nvSpPr>
        <p:spPr/>
        <p:txBody>
          <a:bodyPr/>
          <a:lstStyle/>
          <a:p>
            <a:r>
              <a:rPr lang="en-US" dirty="0"/>
              <a:t>Avery Archer </a:t>
            </a:r>
          </a:p>
          <a:p>
            <a:r>
              <a:rPr lang="en-US" sz="1800" dirty="0"/>
              <a:t>Purdue University</a:t>
            </a:r>
          </a:p>
        </p:txBody>
      </p:sp>
    </p:spTree>
    <p:extLst>
      <p:ext uri="{BB962C8B-B14F-4D97-AF65-F5344CB8AC3E}">
        <p14:creationId xmlns:p14="http://schemas.microsoft.com/office/powerpoint/2010/main" val="270071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Pixel Telescope System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676" y="1919030"/>
            <a:ext cx="8896647" cy="3871891"/>
          </a:xfrm>
        </p:spPr>
      </p:pic>
      <p:sp>
        <p:nvSpPr>
          <p:cNvPr id="3" name="Footer Placeholder 2">
            <a:extLst>
              <a:ext uri="{FF2B5EF4-FFF2-40B4-BE49-F238E27FC236}">
                <a16:creationId xmlns:a16="http://schemas.microsoft.com/office/drawing/2014/main" id="{5B4D6DED-19CD-4ADD-BC7C-F16F3DE02965}"/>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24C1B281-94C6-417A-9F90-D5C5D105F85C}"/>
              </a:ext>
            </a:extLst>
          </p:cNvPr>
          <p:cNvSpPr>
            <a:spLocks noGrp="1"/>
          </p:cNvSpPr>
          <p:nvPr>
            <p:ph type="sldNum" sz="quarter" idx="12"/>
          </p:nvPr>
        </p:nvSpPr>
        <p:spPr/>
        <p:txBody>
          <a:bodyPr/>
          <a:lstStyle/>
          <a:p>
            <a:fld id="{950135B0-E35F-4E4C-8F7B-9C7F1F160A54}" type="slidenum">
              <a:rPr lang="en-US" smtClean="0"/>
              <a:t>10</a:t>
            </a:fld>
            <a:endParaRPr lang="en-US"/>
          </a:p>
        </p:txBody>
      </p:sp>
      <p:sp>
        <p:nvSpPr>
          <p:cNvPr id="6" name="TextBox 5">
            <a:extLst>
              <a:ext uri="{FF2B5EF4-FFF2-40B4-BE49-F238E27FC236}">
                <a16:creationId xmlns:a16="http://schemas.microsoft.com/office/drawing/2014/main" id="{3DA6A4B4-0DFE-4331-9F5E-E069BBB877BB}"/>
              </a:ext>
            </a:extLst>
          </p:cNvPr>
          <p:cNvSpPr txBox="1"/>
          <p:nvPr/>
        </p:nvSpPr>
        <p:spPr>
          <a:xfrm>
            <a:off x="3483429" y="1734364"/>
            <a:ext cx="182017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8 detector planes</a:t>
            </a:r>
          </a:p>
        </p:txBody>
      </p:sp>
      <p:sp>
        <p:nvSpPr>
          <p:cNvPr id="7" name="TextBox 6">
            <a:extLst>
              <a:ext uri="{FF2B5EF4-FFF2-40B4-BE49-F238E27FC236}">
                <a16:creationId xmlns:a16="http://schemas.microsoft.com/office/drawing/2014/main" id="{974DB289-7468-4A02-9A3B-F14811882D70}"/>
              </a:ext>
            </a:extLst>
          </p:cNvPr>
          <p:cNvSpPr txBox="1"/>
          <p:nvPr/>
        </p:nvSpPr>
        <p:spPr>
          <a:xfrm>
            <a:off x="3341915" y="4950087"/>
            <a:ext cx="263251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Permanent dipole magnet</a:t>
            </a:r>
          </a:p>
        </p:txBody>
      </p:sp>
      <p:cxnSp>
        <p:nvCxnSpPr>
          <p:cNvPr id="9" name="Straight Arrow Connector 8">
            <a:extLst>
              <a:ext uri="{FF2B5EF4-FFF2-40B4-BE49-F238E27FC236}">
                <a16:creationId xmlns:a16="http://schemas.microsoft.com/office/drawing/2014/main" id="{AA73F28B-073E-4C52-984E-0E8A2B10F237}"/>
              </a:ext>
            </a:extLst>
          </p:cNvPr>
          <p:cNvCxnSpPr/>
          <p:nvPr/>
        </p:nvCxnSpPr>
        <p:spPr>
          <a:xfrm flipV="1">
            <a:off x="4571999" y="3854975"/>
            <a:ext cx="0" cy="10544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21BCF967-D00F-421A-A0D1-CC88A83D265C}"/>
              </a:ext>
            </a:extLst>
          </p:cNvPr>
          <p:cNvCxnSpPr>
            <a:stCxn id="6" idx="2"/>
          </p:cNvCxnSpPr>
          <p:nvPr/>
        </p:nvCxnSpPr>
        <p:spPr>
          <a:xfrm flipH="1">
            <a:off x="2035629" y="2103696"/>
            <a:ext cx="2357889" cy="10824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0F3F64C9-9FA7-400F-9823-99031B3FDC96}"/>
              </a:ext>
            </a:extLst>
          </p:cNvPr>
          <p:cNvCxnSpPr>
            <a:cxnSpLocks/>
            <a:stCxn id="6" idx="2"/>
          </p:cNvCxnSpPr>
          <p:nvPr/>
        </p:nvCxnSpPr>
        <p:spPr>
          <a:xfrm>
            <a:off x="4393518" y="2103696"/>
            <a:ext cx="2660425" cy="10824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55AC1918-1DC4-43A7-8206-747158DA6CE2}"/>
              </a:ext>
            </a:extLst>
          </p:cNvPr>
          <p:cNvSpPr txBox="1"/>
          <p:nvPr/>
        </p:nvSpPr>
        <p:spPr>
          <a:xfrm>
            <a:off x="931159" y="4442412"/>
            <a:ext cx="110447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Upstream</a:t>
            </a:r>
          </a:p>
        </p:txBody>
      </p:sp>
      <p:sp>
        <p:nvSpPr>
          <p:cNvPr id="16" name="TextBox 15">
            <a:extLst>
              <a:ext uri="{FF2B5EF4-FFF2-40B4-BE49-F238E27FC236}">
                <a16:creationId xmlns:a16="http://schemas.microsoft.com/office/drawing/2014/main" id="{C4149BDB-46AE-477C-BCB5-93589151291D}"/>
              </a:ext>
            </a:extLst>
          </p:cNvPr>
          <p:cNvSpPr txBox="1"/>
          <p:nvPr/>
        </p:nvSpPr>
        <p:spPr>
          <a:xfrm>
            <a:off x="6812883" y="4442412"/>
            <a:ext cx="138685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Downstream</a:t>
            </a:r>
          </a:p>
        </p:txBody>
      </p:sp>
    </p:spTree>
    <p:extLst>
      <p:ext uri="{BB962C8B-B14F-4D97-AF65-F5344CB8AC3E}">
        <p14:creationId xmlns:p14="http://schemas.microsoft.com/office/powerpoint/2010/main" val="219887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5D7389D-9830-4B41-8841-2AAD018653BE}"/>
              </a:ext>
            </a:extLst>
          </p:cNvPr>
          <p:cNvPicPr>
            <a:picLocks noChangeAspect="1"/>
          </p:cNvPicPr>
          <p:nvPr/>
        </p:nvPicPr>
        <p:blipFill>
          <a:blip r:embed="rId2"/>
          <a:stretch>
            <a:fillRect/>
          </a:stretch>
        </p:blipFill>
        <p:spPr>
          <a:xfrm>
            <a:off x="470722" y="1463040"/>
            <a:ext cx="8202555" cy="4558847"/>
          </a:xfrm>
          <a:prstGeom prst="rect">
            <a:avLst/>
          </a:prstGeom>
        </p:spPr>
      </p:pic>
      <p:sp>
        <p:nvSpPr>
          <p:cNvPr id="2" name="Title 1">
            <a:extLst>
              <a:ext uri="{FF2B5EF4-FFF2-40B4-BE49-F238E27FC236}">
                <a16:creationId xmlns:a16="http://schemas.microsoft.com/office/drawing/2014/main" id="{2807340C-132E-4D3C-B620-7E2314DB7981}"/>
              </a:ext>
            </a:extLst>
          </p:cNvPr>
          <p:cNvSpPr>
            <a:spLocks noGrp="1"/>
          </p:cNvSpPr>
          <p:nvPr>
            <p:ph type="title"/>
          </p:nvPr>
        </p:nvSpPr>
        <p:spPr/>
        <p:txBody>
          <a:bodyPr/>
          <a:lstStyle/>
          <a:p>
            <a:r>
              <a:rPr lang="en-US" dirty="0"/>
              <a:t>Pixel Plane</a:t>
            </a:r>
          </a:p>
        </p:txBody>
      </p:sp>
      <p:sp>
        <p:nvSpPr>
          <p:cNvPr id="4" name="Footer Placeholder 3">
            <a:extLst>
              <a:ext uri="{FF2B5EF4-FFF2-40B4-BE49-F238E27FC236}">
                <a16:creationId xmlns:a16="http://schemas.microsoft.com/office/drawing/2014/main" id="{B5AF2A0E-9BA3-4B62-AF0F-6155D690CCB2}"/>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92BA048C-624C-44A1-BF0A-BDA7226233BA}"/>
              </a:ext>
            </a:extLst>
          </p:cNvPr>
          <p:cNvSpPr>
            <a:spLocks noGrp="1"/>
          </p:cNvSpPr>
          <p:nvPr>
            <p:ph type="sldNum" sz="quarter" idx="12"/>
          </p:nvPr>
        </p:nvSpPr>
        <p:spPr/>
        <p:txBody>
          <a:bodyPr/>
          <a:lstStyle/>
          <a:p>
            <a:fld id="{950135B0-E35F-4E4C-8F7B-9C7F1F160A54}" type="slidenum">
              <a:rPr lang="en-US" smtClean="0"/>
              <a:t>11</a:t>
            </a:fld>
            <a:endParaRPr lang="en-US"/>
          </a:p>
        </p:txBody>
      </p:sp>
      <p:sp>
        <p:nvSpPr>
          <p:cNvPr id="6" name="TextBox 5">
            <a:extLst>
              <a:ext uri="{FF2B5EF4-FFF2-40B4-BE49-F238E27FC236}">
                <a16:creationId xmlns:a16="http://schemas.microsoft.com/office/drawing/2014/main" id="{E891BA5E-602C-4E76-B9D6-EA99BE06EBF2}"/>
              </a:ext>
            </a:extLst>
          </p:cNvPr>
          <p:cNvSpPr txBox="1"/>
          <p:nvPr/>
        </p:nvSpPr>
        <p:spPr>
          <a:xfrm>
            <a:off x="5239820" y="5167900"/>
            <a:ext cx="1556323" cy="369332"/>
          </a:xfrm>
          <a:prstGeom prst="rect">
            <a:avLst/>
          </a:prstGeom>
          <a:noFill/>
        </p:spPr>
        <p:txBody>
          <a:bodyPr wrap="none" rtlCol="0">
            <a:spAutoFit/>
          </a:bodyPr>
          <a:lstStyle/>
          <a:p>
            <a:r>
              <a:rPr lang="en-US" dirty="0"/>
              <a:t>(heat </a:t>
            </a:r>
            <a:r>
              <a:rPr lang="en-US" dirty="0" err="1"/>
              <a:t>speader</a:t>
            </a:r>
            <a:r>
              <a:rPr lang="en-US" dirty="0"/>
              <a:t>)</a:t>
            </a:r>
          </a:p>
        </p:txBody>
      </p:sp>
    </p:spTree>
    <p:extLst>
      <p:ext uri="{BB962C8B-B14F-4D97-AF65-F5344CB8AC3E}">
        <p14:creationId xmlns:p14="http://schemas.microsoft.com/office/powerpoint/2010/main" val="344730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340C-132E-4D3C-B620-7E2314DB7981}"/>
              </a:ext>
            </a:extLst>
          </p:cNvPr>
          <p:cNvSpPr>
            <a:spLocks noGrp="1"/>
          </p:cNvSpPr>
          <p:nvPr>
            <p:ph type="title"/>
          </p:nvPr>
        </p:nvSpPr>
        <p:spPr/>
        <p:txBody>
          <a:bodyPr/>
          <a:lstStyle/>
          <a:p>
            <a:r>
              <a:rPr lang="en-US" dirty="0"/>
              <a:t>Pixel Plane</a:t>
            </a:r>
          </a:p>
        </p:txBody>
      </p:sp>
      <p:sp>
        <p:nvSpPr>
          <p:cNvPr id="4" name="Footer Placeholder 3">
            <a:extLst>
              <a:ext uri="{FF2B5EF4-FFF2-40B4-BE49-F238E27FC236}">
                <a16:creationId xmlns:a16="http://schemas.microsoft.com/office/drawing/2014/main" id="{B5AF2A0E-9BA3-4B62-AF0F-6155D690CCB2}"/>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92BA048C-624C-44A1-BF0A-BDA7226233BA}"/>
              </a:ext>
            </a:extLst>
          </p:cNvPr>
          <p:cNvSpPr>
            <a:spLocks noGrp="1"/>
          </p:cNvSpPr>
          <p:nvPr>
            <p:ph type="sldNum" sz="quarter" idx="12"/>
          </p:nvPr>
        </p:nvSpPr>
        <p:spPr/>
        <p:txBody>
          <a:bodyPr/>
          <a:lstStyle/>
          <a:p>
            <a:fld id="{950135B0-E35F-4E4C-8F7B-9C7F1F160A54}" type="slidenum">
              <a:rPr lang="en-US" smtClean="0"/>
              <a:t>12</a:t>
            </a:fld>
            <a:endParaRPr lang="en-US"/>
          </a:p>
        </p:txBody>
      </p:sp>
      <p:pic>
        <p:nvPicPr>
          <p:cNvPr id="9" name="Picture 8">
            <a:extLst>
              <a:ext uri="{FF2B5EF4-FFF2-40B4-BE49-F238E27FC236}">
                <a16:creationId xmlns:a16="http://schemas.microsoft.com/office/drawing/2014/main" id="{6AC634B9-5360-4769-9A0A-20B38C2E2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930" y="1511536"/>
            <a:ext cx="6226139" cy="4669604"/>
          </a:xfrm>
          <a:prstGeom prst="rect">
            <a:avLst/>
          </a:prstGeom>
        </p:spPr>
      </p:pic>
    </p:spTree>
    <p:extLst>
      <p:ext uri="{BB962C8B-B14F-4D97-AF65-F5344CB8AC3E}">
        <p14:creationId xmlns:p14="http://schemas.microsoft.com/office/powerpoint/2010/main" val="330661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00D5-8128-4712-8B2F-D4D41536CCB3}"/>
              </a:ext>
            </a:extLst>
          </p:cNvPr>
          <p:cNvSpPr>
            <a:spLocks noGrp="1"/>
          </p:cNvSpPr>
          <p:nvPr>
            <p:ph type="title"/>
          </p:nvPr>
        </p:nvSpPr>
        <p:spPr/>
        <p:txBody>
          <a:bodyPr>
            <a:normAutofit/>
          </a:bodyPr>
          <a:lstStyle/>
          <a:p>
            <a:r>
              <a:rPr lang="en-US" dirty="0"/>
              <a:t>Pixel Tracker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FD25A7-3282-496E-A34F-67EF47669959}"/>
                  </a:ext>
                </a:extLst>
              </p:cNvPr>
              <p:cNvSpPr>
                <a:spLocks noGrp="1"/>
              </p:cNvSpPr>
              <p:nvPr>
                <p:ph idx="1"/>
              </p:nvPr>
            </p:nvSpPr>
            <p:spPr/>
            <p:txBody>
              <a:bodyPr/>
              <a:lstStyle/>
              <a:p>
                <a:pPr>
                  <a:buClrTx/>
                  <a:buFont typeface="Arial" panose="020B0604020202020204" pitchFamily="34" charset="0"/>
                  <a:buChar char="•"/>
                </a:pPr>
                <a:r>
                  <a:rPr lang="en-US" dirty="0"/>
                  <a:t> designed for </a:t>
                </a:r>
                <a14:m>
                  <m:oMath xmlns:m="http://schemas.openxmlformats.org/officeDocument/2006/math">
                    <m:r>
                      <a:rPr lang="en-US" b="0" i="1" smtClean="0">
                        <a:latin typeface="Cambria Math" panose="02040503050406030204" pitchFamily="18" charset="0"/>
                      </a:rPr>
                      <m:t>≈25</m:t>
                    </m:r>
                  </m:oMath>
                </a14:m>
                <a:r>
                  <a:rPr lang="en-US" dirty="0"/>
                  <a:t> protons per pulse (safety margin for 16)</a:t>
                </a:r>
              </a:p>
              <a:p>
                <a:pPr>
                  <a:buClrTx/>
                  <a:buFont typeface="Arial" panose="020B0604020202020204" pitchFamily="34" charset="0"/>
                  <a:buChar char="•"/>
                </a:pPr>
                <a:r>
                  <a:rPr lang="en-US" dirty="0"/>
                  <a:t> Need highly efficient track reconstruction</a:t>
                </a:r>
              </a:p>
              <a:p>
                <a:pPr>
                  <a:buClrTx/>
                  <a:buFont typeface="Arial" panose="020B0604020202020204" pitchFamily="34" charset="0"/>
                  <a:buChar char="•"/>
                </a:pPr>
                <a:r>
                  <a:rPr lang="en-US" dirty="0"/>
                  <a:t> Low fake track reconstruction rate</a:t>
                </a:r>
              </a:p>
              <a:p>
                <a:pPr marL="0" indent="0">
                  <a:buClrTx/>
                  <a:buNone/>
                </a:pPr>
                <a:endParaRPr lang="en-US" dirty="0"/>
              </a:p>
            </p:txBody>
          </p:sp>
        </mc:Choice>
        <mc:Fallback xmlns="">
          <p:sp>
            <p:nvSpPr>
              <p:cNvPr id="3" name="Content Placeholder 2">
                <a:extLst>
                  <a:ext uri="{FF2B5EF4-FFF2-40B4-BE49-F238E27FC236}">
                    <a16:creationId xmlns:a16="http://schemas.microsoft.com/office/drawing/2014/main" id="{10FD25A7-3282-496E-A34F-67EF47669959}"/>
                  </a:ext>
                </a:extLst>
              </p:cNvPr>
              <p:cNvSpPr>
                <a:spLocks noGrp="1" noRot="1" noChangeAspect="1" noMove="1" noResize="1" noEditPoints="1" noAdjustHandles="1" noChangeArrowheads="1" noChangeShapeType="1" noTextEdit="1"/>
              </p:cNvSpPr>
              <p:nvPr>
                <p:ph idx="1"/>
              </p:nvPr>
            </p:nvSpPr>
            <p:spPr>
              <a:blipFill>
                <a:blip r:embed="rId3"/>
                <a:stretch>
                  <a:fillRect l="-1939" t="-138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4DEEAAE4-2C20-4F0C-8DD2-749D1A6FE8EC}"/>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73CCBCD7-CE73-4644-A5E8-3EA729117326}"/>
              </a:ext>
            </a:extLst>
          </p:cNvPr>
          <p:cNvSpPr>
            <a:spLocks noGrp="1"/>
          </p:cNvSpPr>
          <p:nvPr>
            <p:ph type="sldNum" sz="quarter" idx="12"/>
          </p:nvPr>
        </p:nvSpPr>
        <p:spPr/>
        <p:txBody>
          <a:bodyPr/>
          <a:lstStyle/>
          <a:p>
            <a:fld id="{950135B0-E35F-4E4C-8F7B-9C7F1F160A54}" type="slidenum">
              <a:rPr lang="en-US" smtClean="0"/>
              <a:t>13</a:t>
            </a:fld>
            <a:endParaRPr 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163" y="2722935"/>
            <a:ext cx="4440368" cy="335903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80" y="3088747"/>
            <a:ext cx="3306829" cy="2627409"/>
          </a:xfrm>
          <a:prstGeom prst="rect">
            <a:avLst/>
          </a:prstGeom>
        </p:spPr>
      </p:pic>
    </p:spTree>
    <p:extLst>
      <p:ext uri="{BB962C8B-B14F-4D97-AF65-F5344CB8AC3E}">
        <p14:creationId xmlns:p14="http://schemas.microsoft.com/office/powerpoint/2010/main" val="377037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BB30-28B6-4D26-8A26-BD67CD25FCB1}"/>
              </a:ext>
            </a:extLst>
          </p:cNvPr>
          <p:cNvSpPr>
            <a:spLocks noGrp="1"/>
          </p:cNvSpPr>
          <p:nvPr>
            <p:ph type="title"/>
          </p:nvPr>
        </p:nvSpPr>
        <p:spPr/>
        <p:txBody>
          <a:bodyPr>
            <a:normAutofit fontScale="90000"/>
          </a:bodyPr>
          <a:lstStyle/>
          <a:p>
            <a:r>
              <a:rPr lang="en-US" dirty="0"/>
              <a:t>Extinction Monitor Event Display</a:t>
            </a:r>
          </a:p>
        </p:txBody>
      </p:sp>
      <p:sp>
        <p:nvSpPr>
          <p:cNvPr id="3" name="Content Placeholder 2">
            <a:extLst>
              <a:ext uri="{FF2B5EF4-FFF2-40B4-BE49-F238E27FC236}">
                <a16:creationId xmlns:a16="http://schemas.microsoft.com/office/drawing/2014/main" id="{02CB282E-5D30-40C4-9383-D03B31910EC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3A0FBCA-EA95-471F-9FD7-80617CEFF3C9}"/>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3C606EA1-6C7F-4E05-ACD1-6DA3E004A184}"/>
              </a:ext>
            </a:extLst>
          </p:cNvPr>
          <p:cNvSpPr>
            <a:spLocks noGrp="1"/>
          </p:cNvSpPr>
          <p:nvPr>
            <p:ph type="sldNum" sz="quarter" idx="12"/>
          </p:nvPr>
        </p:nvSpPr>
        <p:spPr/>
        <p:txBody>
          <a:bodyPr/>
          <a:lstStyle/>
          <a:p>
            <a:fld id="{950135B0-E35F-4E4C-8F7B-9C7F1F160A54}" type="slidenum">
              <a:rPr lang="en-US" smtClean="0"/>
              <a:t>14</a:t>
            </a:fld>
            <a:endParaRPr lang="en-US"/>
          </a:p>
        </p:txBody>
      </p:sp>
      <p:pic>
        <p:nvPicPr>
          <p:cNvPr id="6" name="Picture 5">
            <a:extLst>
              <a:ext uri="{FF2B5EF4-FFF2-40B4-BE49-F238E27FC236}">
                <a16:creationId xmlns:a16="http://schemas.microsoft.com/office/drawing/2014/main" id="{40A880E2-7D72-49DD-962F-452245CB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15" y="1219548"/>
            <a:ext cx="8074169" cy="5422800"/>
          </a:xfrm>
          <a:prstGeom prst="rect">
            <a:avLst/>
          </a:prstGeom>
        </p:spPr>
      </p:pic>
    </p:spTree>
    <p:extLst>
      <p:ext uri="{BB962C8B-B14F-4D97-AF65-F5344CB8AC3E}">
        <p14:creationId xmlns:p14="http://schemas.microsoft.com/office/powerpoint/2010/main" val="151668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2EDEB7-8446-418F-A9B0-64FCCDB191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063" b="77675" l="30359" r="93742">
                        <a14:foregroundMark x1="26332" y1="24354" x2="54337" y2="44004"/>
                        <a14:foregroundMark x1="54337" y1="44004" x2="67968" y2="56089"/>
                        <a14:foregroundMark x1="67968" y1="56089" x2="78253" y2="72601"/>
                        <a14:foregroundMark x1="78253" y1="72601" x2="93742" y2="77675"/>
                        <a14:foregroundMark x1="93742" y1="77675" x2="35750" y2="26015"/>
                      </a14:backgroundRemoval>
                    </a14:imgEffect>
                  </a14:imgLayer>
                </a14:imgProps>
              </a:ext>
              <a:ext uri="{28A0092B-C50C-407E-A947-70E740481C1C}">
                <a14:useLocalDpi xmlns:a14="http://schemas.microsoft.com/office/drawing/2010/main" val="0"/>
              </a:ext>
            </a:extLst>
          </a:blip>
          <a:srcRect l="23042" t="16638" r="3690" b="18904"/>
          <a:stretch/>
        </p:blipFill>
        <p:spPr>
          <a:xfrm rot="19870605">
            <a:off x="723307" y="4884475"/>
            <a:ext cx="2314591" cy="1367624"/>
          </a:xfrm>
          <a:prstGeom prst="rect">
            <a:avLst/>
          </a:prstGeom>
        </p:spPr>
      </p:pic>
      <p:sp>
        <p:nvSpPr>
          <p:cNvPr id="2" name="Title 1">
            <a:extLst>
              <a:ext uri="{FF2B5EF4-FFF2-40B4-BE49-F238E27FC236}">
                <a16:creationId xmlns:a16="http://schemas.microsoft.com/office/drawing/2014/main" id="{C18300D5-8128-4712-8B2F-D4D41536CCB3}"/>
              </a:ext>
            </a:extLst>
          </p:cNvPr>
          <p:cNvSpPr>
            <a:spLocks noGrp="1"/>
          </p:cNvSpPr>
          <p:nvPr>
            <p:ph type="title"/>
          </p:nvPr>
        </p:nvSpPr>
        <p:spPr/>
        <p:txBody>
          <a:bodyPr>
            <a:normAutofit fontScale="90000"/>
          </a:bodyPr>
          <a:lstStyle/>
          <a:p>
            <a:r>
              <a:rPr lang="en-US" dirty="0"/>
              <a:t>Extinction Monitor Event Display</a:t>
            </a:r>
          </a:p>
        </p:txBody>
      </p:sp>
      <p:sp>
        <p:nvSpPr>
          <p:cNvPr id="3" name="Content Placeholder 2">
            <a:extLst>
              <a:ext uri="{FF2B5EF4-FFF2-40B4-BE49-F238E27FC236}">
                <a16:creationId xmlns:a16="http://schemas.microsoft.com/office/drawing/2014/main" id="{10FD25A7-3282-496E-A34F-67EF47669959}"/>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4DEEAAE4-2C20-4F0C-8DD2-749D1A6FE8EC}"/>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73CCBCD7-CE73-4644-A5E8-3EA729117326}"/>
              </a:ext>
            </a:extLst>
          </p:cNvPr>
          <p:cNvSpPr>
            <a:spLocks noGrp="1"/>
          </p:cNvSpPr>
          <p:nvPr>
            <p:ph type="sldNum" sz="quarter" idx="12"/>
          </p:nvPr>
        </p:nvSpPr>
        <p:spPr/>
        <p:txBody>
          <a:bodyPr/>
          <a:lstStyle/>
          <a:p>
            <a:fld id="{950135B0-E35F-4E4C-8F7B-9C7F1F160A54}" type="slidenum">
              <a:rPr lang="en-US" smtClean="0"/>
              <a:t>15</a:t>
            </a:fld>
            <a:endParaRPr lang="en-US"/>
          </a:p>
        </p:txBody>
      </p:sp>
      <p:pic>
        <p:nvPicPr>
          <p:cNvPr id="6" name="Picture 5">
            <a:extLst>
              <a:ext uri="{FF2B5EF4-FFF2-40B4-BE49-F238E27FC236}">
                <a16:creationId xmlns:a16="http://schemas.microsoft.com/office/drawing/2014/main" id="{B2B08DA8-5FBA-48B5-9469-1737F20D1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65" y="1250165"/>
            <a:ext cx="5607347" cy="3766025"/>
          </a:xfrm>
          <a:prstGeom prst="rect">
            <a:avLst/>
          </a:prstGeom>
        </p:spPr>
      </p:pic>
      <p:pic>
        <p:nvPicPr>
          <p:cNvPr id="7" name="Picture 6">
            <a:extLst>
              <a:ext uri="{FF2B5EF4-FFF2-40B4-BE49-F238E27FC236}">
                <a16:creationId xmlns:a16="http://schemas.microsoft.com/office/drawing/2014/main" id="{CBCA5514-4D2C-422B-8B3B-3E8C53C66D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6632" y="2693761"/>
            <a:ext cx="5607347" cy="3766025"/>
          </a:xfrm>
          <a:prstGeom prst="rect">
            <a:avLst/>
          </a:prstGeom>
        </p:spPr>
      </p:pic>
      <p:sp>
        <p:nvSpPr>
          <p:cNvPr id="9" name="Right Brace 8">
            <a:extLst>
              <a:ext uri="{FF2B5EF4-FFF2-40B4-BE49-F238E27FC236}">
                <a16:creationId xmlns:a16="http://schemas.microsoft.com/office/drawing/2014/main" id="{4A9D2E1D-198A-4D56-96B6-F9B006E2993C}"/>
              </a:ext>
            </a:extLst>
          </p:cNvPr>
          <p:cNvSpPr/>
          <p:nvPr/>
        </p:nvSpPr>
        <p:spPr>
          <a:xfrm rot="16200000">
            <a:off x="746387" y="4809750"/>
            <a:ext cx="468393" cy="838629"/>
          </a:xfrm>
          <a:prstGeom prst="rightBrace">
            <a:avLst>
              <a:gd name="adj1" fmla="val 8333"/>
              <a:gd name="adj2" fmla="val 51272"/>
            </a:avLst>
          </a:prstGeom>
          <a:ln w="2857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CE6B313-A03D-42D2-A485-A8F23AA73227}"/>
              </a:ext>
            </a:extLst>
          </p:cNvPr>
          <p:cNvCxnSpPr>
            <a:stCxn id="9" idx="1"/>
          </p:cNvCxnSpPr>
          <p:nvPr/>
        </p:nvCxnSpPr>
        <p:spPr>
          <a:xfrm flipV="1">
            <a:off x="991251" y="4068640"/>
            <a:ext cx="573033" cy="926228"/>
          </a:xfrm>
          <a:prstGeom prst="straightConnector1">
            <a:avLst/>
          </a:prstGeom>
          <a:ln w="28575">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2" name="Right Brace 11">
            <a:extLst>
              <a:ext uri="{FF2B5EF4-FFF2-40B4-BE49-F238E27FC236}">
                <a16:creationId xmlns:a16="http://schemas.microsoft.com/office/drawing/2014/main" id="{EF423A1B-8982-41FD-BBA0-FFD838BF94D6}"/>
              </a:ext>
            </a:extLst>
          </p:cNvPr>
          <p:cNvSpPr/>
          <p:nvPr/>
        </p:nvSpPr>
        <p:spPr>
          <a:xfrm rot="16200000">
            <a:off x="2419419" y="4809750"/>
            <a:ext cx="468393" cy="838629"/>
          </a:xfrm>
          <a:prstGeom prst="rightBrace">
            <a:avLst>
              <a:gd name="adj1" fmla="val 8333"/>
              <a:gd name="adj2" fmla="val 51272"/>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6F02697-B62A-434D-8DFF-1C2BF63644ED}"/>
              </a:ext>
            </a:extLst>
          </p:cNvPr>
          <p:cNvCxnSpPr>
            <a:cxnSpLocks/>
            <a:stCxn id="12" idx="1"/>
          </p:cNvCxnSpPr>
          <p:nvPr/>
        </p:nvCxnSpPr>
        <p:spPr>
          <a:xfrm flipV="1">
            <a:off x="2664283" y="4761372"/>
            <a:ext cx="2061829" cy="23349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EB7B6C1-6E74-4E2A-96F4-D5AB50740D8D}"/>
              </a:ext>
            </a:extLst>
          </p:cNvPr>
          <p:cNvSpPr txBox="1"/>
          <p:nvPr/>
        </p:nvSpPr>
        <p:spPr>
          <a:xfrm>
            <a:off x="2595862" y="1840857"/>
            <a:ext cx="1099335" cy="369332"/>
          </a:xfrm>
          <a:prstGeom prst="rect">
            <a:avLst/>
          </a:prstGeom>
          <a:noFill/>
        </p:spPr>
        <p:txBody>
          <a:bodyPr wrap="square" rtlCol="0">
            <a:spAutoFit/>
          </a:bodyPr>
          <a:lstStyle/>
          <a:p>
            <a:r>
              <a:rPr lang="en-US" dirty="0"/>
              <a:t>Upstream</a:t>
            </a:r>
          </a:p>
        </p:txBody>
      </p:sp>
      <p:sp>
        <p:nvSpPr>
          <p:cNvPr id="18" name="TextBox 17">
            <a:extLst>
              <a:ext uri="{FF2B5EF4-FFF2-40B4-BE49-F238E27FC236}">
                <a16:creationId xmlns:a16="http://schemas.microsoft.com/office/drawing/2014/main" id="{2DA67C96-9498-46ED-83AE-127993F8136D}"/>
              </a:ext>
            </a:extLst>
          </p:cNvPr>
          <p:cNvSpPr txBox="1"/>
          <p:nvPr/>
        </p:nvSpPr>
        <p:spPr>
          <a:xfrm>
            <a:off x="6102850" y="5278595"/>
            <a:ext cx="1386855" cy="369332"/>
          </a:xfrm>
          <a:prstGeom prst="rect">
            <a:avLst/>
          </a:prstGeom>
          <a:noFill/>
        </p:spPr>
        <p:txBody>
          <a:bodyPr wrap="none" rtlCol="0">
            <a:spAutoFit/>
          </a:bodyPr>
          <a:lstStyle/>
          <a:p>
            <a:r>
              <a:rPr lang="en-US" dirty="0"/>
              <a:t>Downstream</a:t>
            </a:r>
          </a:p>
        </p:txBody>
      </p:sp>
    </p:spTree>
    <p:extLst>
      <p:ext uri="{BB962C8B-B14F-4D97-AF65-F5344CB8AC3E}">
        <p14:creationId xmlns:p14="http://schemas.microsoft.com/office/powerpoint/2010/main" val="2192741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22959" y="1463039"/>
                <a:ext cx="7910075" cy="4855567"/>
              </a:xfrm>
            </p:spPr>
            <p:txBody>
              <a:bodyPr>
                <a:normAutofit fontScale="92500"/>
              </a:bodyPr>
              <a:lstStyle/>
              <a:p>
                <a:pPr>
                  <a:buClrTx/>
                  <a:buFont typeface="Arial" panose="020B0604020202020204" pitchFamily="34" charset="0"/>
                  <a:buChar char="•"/>
                </a:pPr>
                <a:r>
                  <a:rPr lang="en-US" dirty="0"/>
                  <a:t> Mu2e will improve limit on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𝜇</m:t>
                        </m:r>
                        <m:r>
                          <a:rPr lang="en-US" b="0" i="1" dirty="0" smtClean="0">
                            <a:latin typeface="Cambria Math" panose="02040503050406030204" pitchFamily="18" charset="0"/>
                          </a:rPr>
                          <m:t>𝑒</m:t>
                        </m:r>
                      </m:sub>
                    </m:sSub>
                  </m:oMath>
                </a14:m>
                <a:r>
                  <a:rPr lang="en-US" dirty="0"/>
                  <a:t> by four orders of magnitude</a:t>
                </a:r>
              </a:p>
              <a:p>
                <a:pPr>
                  <a:buClrTx/>
                  <a:buFont typeface="Arial" panose="020B0604020202020204" pitchFamily="34" charset="0"/>
                  <a:buChar char="•"/>
                </a:pPr>
                <a:r>
                  <a:rPr lang="en-US" dirty="0"/>
                  <a:t> </a:t>
                </a:r>
                <a:r>
                  <a:rPr lang="en-US" dirty="0">
                    <a:solidFill>
                      <a:schemeClr val="tx1"/>
                    </a:solidFill>
                  </a:rPr>
                  <a:t>Extinction requirement </a:t>
                </a:r>
                <a14:m>
                  <m:oMath xmlns:m="http://schemas.openxmlformats.org/officeDocument/2006/math">
                    <m:r>
                      <a:rPr lang="en-US" b="0">
                        <a:solidFill>
                          <a:schemeClr val="tx1"/>
                        </a:solidFill>
                        <a:latin typeface="Cambria Math" panose="02040503050406030204" pitchFamily="18" charset="0"/>
                      </a:rPr>
                      <m:t>&lt;</m:t>
                    </m:r>
                    <m:sSup>
                      <m:sSupPr>
                        <m:ctrlPr>
                          <a:rPr lang="en-US" i="1">
                            <a:solidFill>
                              <a:schemeClr val="tx1"/>
                            </a:solidFill>
                            <a:latin typeface="Cambria Math" panose="02040503050406030204" pitchFamily="18" charset="0"/>
                          </a:rPr>
                        </m:ctrlPr>
                      </m:sSupPr>
                      <m:e>
                        <m:r>
                          <a:rPr lang="en-US" b="0" i="1">
                            <a:solidFill>
                              <a:schemeClr val="tx1"/>
                            </a:solidFill>
                            <a:latin typeface="Cambria Math" panose="02040503050406030204" pitchFamily="18" charset="0"/>
                          </a:rPr>
                          <m:t>10</m:t>
                        </m:r>
                      </m:e>
                      <m:sup>
                        <m:r>
                          <a:rPr lang="en-US" b="0" i="1">
                            <a:solidFill>
                              <a:schemeClr val="tx1"/>
                            </a:solidFill>
                            <a:latin typeface="Cambria Math" panose="02040503050406030204" pitchFamily="18" charset="0"/>
                          </a:rPr>
                          <m:t>−10</m:t>
                        </m:r>
                      </m:sup>
                    </m:sSup>
                  </m:oMath>
                </a14:m>
                <a:endParaRPr lang="en-US" dirty="0"/>
              </a:p>
              <a:p>
                <a:pPr>
                  <a:buClrTx/>
                  <a:buFont typeface="Arial" panose="020B0604020202020204" pitchFamily="34" charset="0"/>
                  <a:buChar char="•"/>
                </a:pPr>
                <a:r>
                  <a:rPr lang="en-US" dirty="0"/>
                  <a:t> Extinction measurement is important to success</a:t>
                </a:r>
              </a:p>
              <a:p>
                <a:pPr>
                  <a:buClrTx/>
                  <a:buFont typeface="Arial" panose="020B0604020202020204" pitchFamily="34" charset="0"/>
                  <a:buChar char="•"/>
                </a:pPr>
                <a:r>
                  <a:rPr lang="en-US" dirty="0"/>
                  <a:t> More information: </a:t>
                </a:r>
                <a:r>
                  <a:rPr lang="en-US" dirty="0">
                    <a:hlinkClick r:id="rId3"/>
                  </a:rPr>
                  <a:t>http://mu2e.fnal.gov</a:t>
                </a:r>
                <a:r>
                  <a:rPr lang="en-US" dirty="0"/>
                  <a:t> </a:t>
                </a:r>
              </a:p>
              <a:p>
                <a:pPr marL="0" indent="0">
                  <a:buClrTx/>
                  <a:buNone/>
                </a:pPr>
                <a:r>
                  <a:rPr lang="en-US" b="1" dirty="0">
                    <a:latin typeface="+mj-lt"/>
                  </a:rPr>
                  <a:t>Mu2e in this session:</a:t>
                </a:r>
              </a:p>
              <a:p>
                <a:pPr>
                  <a:buClrTx/>
                  <a:buFont typeface="Arial" panose="020B0604020202020204" pitchFamily="34" charset="0"/>
                  <a:buChar char="•"/>
                </a:pPr>
                <a:r>
                  <a:rPr lang="en-US" dirty="0"/>
                  <a:t> </a:t>
                </a:r>
                <a:r>
                  <a:rPr lang="en-US" sz="1800" dirty="0"/>
                  <a:t>Mu2e Straw Tracker design from Kate </a:t>
                </a:r>
                <a:r>
                  <a:rPr lang="en-US" sz="1800" dirty="0" err="1"/>
                  <a:t>Ciampa</a:t>
                </a:r>
                <a:r>
                  <a:rPr lang="en-US" sz="1800" dirty="0"/>
                  <a:t> and </a:t>
                </a:r>
                <a:r>
                  <a:rPr lang="en-US" sz="1800" dirty="0" err="1"/>
                  <a:t>Fawzi</a:t>
                </a:r>
                <a:r>
                  <a:rPr lang="en-US" sz="1800" dirty="0"/>
                  <a:t> </a:t>
                </a:r>
                <a:r>
                  <a:rPr lang="en-US" sz="1800" dirty="0" err="1"/>
                  <a:t>Abusalma</a:t>
                </a:r>
                <a:endParaRPr lang="en-US" sz="1800" dirty="0"/>
              </a:p>
              <a:p>
                <a:pPr>
                  <a:buClrTx/>
                  <a:buFont typeface="Arial" panose="020B0604020202020204" pitchFamily="34" charset="0"/>
                  <a:buChar char="•"/>
                </a:pPr>
                <a:r>
                  <a:rPr lang="en-US" sz="1800" dirty="0"/>
                  <a:t> Mu2e Calorimeter clustering studies from Emma </a:t>
                </a:r>
                <a:r>
                  <a:rPr lang="en-US" sz="1800" dirty="0" err="1"/>
                  <a:t>Castiglia</a:t>
                </a:r>
                <a:endParaRPr lang="en-US" sz="1800" dirty="0"/>
              </a:p>
              <a:p>
                <a:pPr marL="0" indent="0">
                  <a:buClrTx/>
                  <a:buNone/>
                </a:pPr>
                <a:r>
                  <a:rPr lang="en-US" sz="1800" b="1" dirty="0">
                    <a:solidFill>
                      <a:srgbClr val="FF0000"/>
                    </a:solidFill>
                  </a:rPr>
                  <a:t>Now Hiring for Post-doc positions!! Contact:</a:t>
                </a:r>
              </a:p>
              <a:p>
                <a:pPr>
                  <a:buClr>
                    <a:srgbClr val="C00000"/>
                  </a:buClr>
                  <a:buFont typeface="Arial" panose="020B0604020202020204" pitchFamily="34" charset="0"/>
                  <a:buChar char="•"/>
                </a:pPr>
                <a:r>
                  <a:rPr lang="en-US" sz="1800" b="1" dirty="0">
                    <a:solidFill>
                      <a:srgbClr val="FF0000"/>
                    </a:solidFill>
                  </a:rPr>
                  <a:t> John Finley (</a:t>
                </a:r>
                <a:r>
                  <a:rPr lang="en-US" sz="1800" b="1" dirty="0">
                    <a:solidFill>
                      <a:srgbClr val="FF0000"/>
                    </a:solidFill>
                    <a:hlinkClick r:id="rId4"/>
                  </a:rPr>
                  <a:t>finley@purdue.edu</a:t>
                </a:r>
                <a:r>
                  <a:rPr lang="en-US" sz="1800" b="1" dirty="0">
                    <a:solidFill>
                      <a:srgbClr val="FF0000"/>
                    </a:solidFill>
                  </a:rPr>
                  <a:t>) or Matthew Jones (</a:t>
                </a:r>
                <a:r>
                  <a:rPr lang="en-US" sz="1800" b="1" dirty="0">
                    <a:solidFill>
                      <a:srgbClr val="FF0000"/>
                    </a:solidFill>
                    <a:hlinkClick r:id="rId5"/>
                  </a:rPr>
                  <a:t>jones105@purdue.edu</a:t>
                </a:r>
                <a:r>
                  <a:rPr lang="en-US" sz="1800" b="1" dirty="0">
                    <a:solidFill>
                      <a:srgbClr val="FF0000"/>
                    </a:solidFill>
                  </a:rPr>
                  <a:t>) or see </a:t>
                </a:r>
                <a:r>
                  <a:rPr lang="en-US" sz="1800" b="1" dirty="0">
                    <a:solidFill>
                      <a:srgbClr val="FF0000"/>
                    </a:solidFill>
                    <a:hlinkClick r:id="rId6"/>
                  </a:rPr>
                  <a:t>https://jobs.physicstoday.org/jobs/11106208/postdoctoral-research-associate</a:t>
                </a:r>
                <a:r>
                  <a:rPr lang="en-US" sz="1800" b="1" dirty="0">
                    <a:solidFill>
                      <a:srgbClr val="FF0000"/>
                    </a:solidFill>
                  </a:rPr>
                  <a:t> </a:t>
                </a:r>
              </a:p>
              <a:p>
                <a:pPr>
                  <a:buClr>
                    <a:srgbClr val="C00000"/>
                  </a:buClr>
                  <a:buFont typeface="Arial" panose="020B0604020202020204" pitchFamily="34" charset="0"/>
                  <a:buChar char="•"/>
                </a:pPr>
                <a:r>
                  <a:rPr lang="en-US" sz="1800" b="1" dirty="0">
                    <a:solidFill>
                      <a:srgbClr val="FF0000"/>
                    </a:solidFill>
                  </a:rPr>
                  <a:t> Eric </a:t>
                </a:r>
                <a:r>
                  <a:rPr lang="en-US" sz="1800" b="1" dirty="0" err="1">
                    <a:solidFill>
                      <a:srgbClr val="FF0000"/>
                    </a:solidFill>
                  </a:rPr>
                  <a:t>Prebys</a:t>
                </a:r>
                <a:r>
                  <a:rPr lang="en-US" sz="1800" b="1" dirty="0">
                    <a:solidFill>
                      <a:srgbClr val="FF0000"/>
                    </a:solidFill>
                  </a:rPr>
                  <a:t> (</a:t>
                </a:r>
                <a:r>
                  <a:rPr lang="en-US" sz="1800" b="1" dirty="0">
                    <a:solidFill>
                      <a:srgbClr val="FF0000"/>
                    </a:solidFill>
                    <a:hlinkClick r:id="rId7"/>
                  </a:rPr>
                  <a:t>prebys@fnal.gov</a:t>
                </a:r>
                <a:r>
                  <a:rPr lang="en-US" sz="1800" b="1" dirty="0">
                    <a:solidFill>
                      <a:srgbClr val="FF0000"/>
                    </a:solidFill>
                  </a:rPr>
                  <a:t>) or see </a:t>
                </a:r>
                <a:r>
                  <a:rPr lang="en-US" sz="1800" b="1" dirty="0">
                    <a:solidFill>
                      <a:srgbClr val="FF0000"/>
                    </a:solidFill>
                    <a:hlinkClick r:id="rId8"/>
                  </a:rPr>
                  <a:t>https://recruit.ucdavis.edu/apply/JPF02131</a:t>
                </a:r>
                <a:r>
                  <a:rPr lang="en-US" sz="1800" b="1" dirty="0">
                    <a:solidFill>
                      <a:srgbClr val="FF0000"/>
                    </a:solidFill>
                  </a:rPr>
                  <a:t> </a:t>
                </a:r>
              </a:p>
              <a:p>
                <a:pPr>
                  <a:buClr>
                    <a:srgbClr val="C00000"/>
                  </a:buClr>
                  <a:buFont typeface="Arial" panose="020B0604020202020204" pitchFamily="34" charset="0"/>
                  <a:buChar char="•"/>
                </a:pPr>
                <a:endParaRPr lang="en-US" sz="1800" b="1" dirty="0">
                  <a:solidFill>
                    <a:srgbClr val="FF0000"/>
                  </a:solidFill>
                </a:endParaRPr>
              </a:p>
              <a:p>
                <a:pPr marL="0" indent="0">
                  <a:buClrTx/>
                  <a:buNone/>
                </a:pPr>
                <a:endParaRPr lang="en-US" sz="1800" b="1"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22959" y="1463039"/>
                <a:ext cx="7910075" cy="4855567"/>
              </a:xfrm>
              <a:blipFill>
                <a:blip r:embed="rId9"/>
                <a:stretch>
                  <a:fillRect l="-1849" t="-100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Avery Archer (Purdue University)</a:t>
            </a:r>
          </a:p>
        </p:txBody>
      </p:sp>
      <p:sp>
        <p:nvSpPr>
          <p:cNvPr id="5" name="Slide Number Placeholder 4"/>
          <p:cNvSpPr>
            <a:spLocks noGrp="1"/>
          </p:cNvSpPr>
          <p:nvPr>
            <p:ph type="sldNum" sz="quarter" idx="12"/>
          </p:nvPr>
        </p:nvSpPr>
        <p:spPr/>
        <p:txBody>
          <a:bodyPr/>
          <a:lstStyle/>
          <a:p>
            <a:fld id="{950135B0-E35F-4E4C-8F7B-9C7F1F160A54}" type="slidenum">
              <a:rPr lang="en-US" smtClean="0"/>
              <a:t>16</a:t>
            </a:fld>
            <a:endParaRPr lang="en-US"/>
          </a:p>
        </p:txBody>
      </p:sp>
    </p:spTree>
    <p:extLst>
      <p:ext uri="{BB962C8B-B14F-4D97-AF65-F5344CB8AC3E}">
        <p14:creationId xmlns:p14="http://schemas.microsoft.com/office/powerpoint/2010/main" val="2831180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Questions?</a:t>
            </a:r>
          </a:p>
        </p:txBody>
      </p:sp>
      <p:sp>
        <p:nvSpPr>
          <p:cNvPr id="7" name="Text Placeholder 6"/>
          <p:cNvSpPr>
            <a:spLocks noGrp="1"/>
          </p:cNvSpPr>
          <p:nvPr>
            <p:ph type="body" sz="quarter" idx="13"/>
          </p:nvPr>
        </p:nvSpPr>
        <p:spPr/>
        <p:txBody>
          <a:bodyPr/>
          <a:lstStyle/>
          <a:p>
            <a:endParaRPr lang="en-US"/>
          </a:p>
        </p:txBody>
      </p:sp>
      <p:sp>
        <p:nvSpPr>
          <p:cNvPr id="8" name="Text Placeholder 7"/>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87025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78681-35E5-4CD5-AE42-189A4C137B74}"/>
              </a:ext>
            </a:extLst>
          </p:cNvPr>
          <p:cNvSpPr>
            <a:spLocks noGrp="1"/>
          </p:cNvSpPr>
          <p:nvPr>
            <p:ph type="title"/>
          </p:nvPr>
        </p:nvSpPr>
        <p:spPr/>
        <p:txBody>
          <a:bodyPr/>
          <a:lstStyle/>
          <a:p>
            <a:r>
              <a:rPr lang="en-US" dirty="0"/>
              <a:t>Backup Slides</a:t>
            </a:r>
          </a:p>
        </p:txBody>
      </p:sp>
      <p:sp>
        <p:nvSpPr>
          <p:cNvPr id="7" name="Text Placeholder 6">
            <a:extLst>
              <a:ext uri="{FF2B5EF4-FFF2-40B4-BE49-F238E27FC236}">
                <a16:creationId xmlns:a16="http://schemas.microsoft.com/office/drawing/2014/main" id="{DA9DA23F-9BBF-4F56-B159-2112CCEDF669}"/>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205675A0-C65D-415C-AE75-2BDE77CD53D3}"/>
              </a:ext>
            </a:extLst>
          </p:cNvPr>
          <p:cNvSpPr>
            <a:spLocks noGrp="1"/>
          </p:cNvSpPr>
          <p:nvPr>
            <p:ph type="body" sz="quarter" idx="14"/>
          </p:nvPr>
        </p:nvSpPr>
        <p:spPr/>
        <p:txBody>
          <a:bodyPr/>
          <a:lstStyle/>
          <a:p>
            <a:endParaRPr lang="en-US"/>
          </a:p>
        </p:txBody>
      </p:sp>
      <p:sp>
        <p:nvSpPr>
          <p:cNvPr id="4" name="Footer Placeholder 3">
            <a:extLst>
              <a:ext uri="{FF2B5EF4-FFF2-40B4-BE49-F238E27FC236}">
                <a16:creationId xmlns:a16="http://schemas.microsoft.com/office/drawing/2014/main" id="{8EBE17A1-4280-4EE5-81BA-43187CA7AC5F}"/>
              </a:ext>
            </a:extLst>
          </p:cNvPr>
          <p:cNvSpPr>
            <a:spLocks noGrp="1"/>
          </p:cNvSpPr>
          <p:nvPr>
            <p:ph type="ftr" sz="quarter" idx="4294967295"/>
          </p:nvPr>
        </p:nvSpPr>
        <p:spPr>
          <a:xfrm>
            <a:off x="0" y="6442075"/>
            <a:ext cx="2514600" cy="365125"/>
          </a:xfrm>
        </p:spPr>
        <p:txBody>
          <a:bodyPr/>
          <a:lstStyle/>
          <a:p>
            <a:r>
              <a:rPr lang="en-US"/>
              <a:t>Avery Archer (Purdue University)</a:t>
            </a:r>
          </a:p>
        </p:txBody>
      </p:sp>
      <p:sp>
        <p:nvSpPr>
          <p:cNvPr id="5" name="Slide Number Placeholder 4">
            <a:extLst>
              <a:ext uri="{FF2B5EF4-FFF2-40B4-BE49-F238E27FC236}">
                <a16:creationId xmlns:a16="http://schemas.microsoft.com/office/drawing/2014/main" id="{5F9BBB28-5B82-4999-BB7A-61E9E9DAD807}"/>
              </a:ext>
            </a:extLst>
          </p:cNvPr>
          <p:cNvSpPr>
            <a:spLocks noGrp="1"/>
          </p:cNvSpPr>
          <p:nvPr>
            <p:ph type="sldNum" sz="quarter" idx="4294967295"/>
          </p:nvPr>
        </p:nvSpPr>
        <p:spPr>
          <a:xfrm>
            <a:off x="8159750" y="0"/>
            <a:ext cx="984250" cy="365125"/>
          </a:xfrm>
        </p:spPr>
        <p:txBody>
          <a:bodyPr/>
          <a:lstStyle/>
          <a:p>
            <a:fld id="{950135B0-E35F-4E4C-8F7B-9C7F1F160A54}" type="slidenum">
              <a:rPr lang="en-US" smtClean="0"/>
              <a:t>18</a:t>
            </a:fld>
            <a:endParaRPr lang="en-US"/>
          </a:p>
        </p:txBody>
      </p:sp>
    </p:spTree>
    <p:extLst>
      <p:ext uri="{BB962C8B-B14F-4D97-AF65-F5344CB8AC3E}">
        <p14:creationId xmlns:p14="http://schemas.microsoft.com/office/powerpoint/2010/main" val="167464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FE6C-5AD6-470A-A56B-2AC2945FEAAF}"/>
              </a:ext>
            </a:extLst>
          </p:cNvPr>
          <p:cNvSpPr>
            <a:spLocks noGrp="1"/>
          </p:cNvSpPr>
          <p:nvPr>
            <p:ph type="title"/>
          </p:nvPr>
        </p:nvSpPr>
        <p:spPr/>
        <p:txBody>
          <a:bodyPr/>
          <a:lstStyle/>
          <a:p>
            <a:r>
              <a:rPr lang="en-US" dirty="0"/>
              <a:t>Extinction in 2 Steps</a:t>
            </a:r>
          </a:p>
        </p:txBody>
      </p:sp>
      <p:sp>
        <p:nvSpPr>
          <p:cNvPr id="4" name="Footer Placeholder 3">
            <a:extLst>
              <a:ext uri="{FF2B5EF4-FFF2-40B4-BE49-F238E27FC236}">
                <a16:creationId xmlns:a16="http://schemas.microsoft.com/office/drawing/2014/main" id="{FC25898E-B8BD-4396-A5A8-C920904BED1A}"/>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55B6451D-E0EF-4EE7-B478-4FA514DF4BD2}"/>
              </a:ext>
            </a:extLst>
          </p:cNvPr>
          <p:cNvSpPr>
            <a:spLocks noGrp="1"/>
          </p:cNvSpPr>
          <p:nvPr>
            <p:ph type="sldNum" sz="quarter" idx="12"/>
          </p:nvPr>
        </p:nvSpPr>
        <p:spPr/>
        <p:txBody>
          <a:bodyPr/>
          <a:lstStyle/>
          <a:p>
            <a:fld id="{950135B0-E35F-4E4C-8F7B-9C7F1F160A54}" type="slidenum">
              <a:rPr lang="en-US" smtClean="0"/>
              <a:t>19</a:t>
            </a:fld>
            <a:endParaRPr lang="en-US"/>
          </a:p>
        </p:txBody>
      </p:sp>
      <p:pic>
        <p:nvPicPr>
          <p:cNvPr id="6" name="Picture 5">
            <a:extLst>
              <a:ext uri="{FF2B5EF4-FFF2-40B4-BE49-F238E27FC236}">
                <a16:creationId xmlns:a16="http://schemas.microsoft.com/office/drawing/2014/main" id="{48A639C6-E07B-4807-A251-23C703BF9420}"/>
              </a:ext>
            </a:extLst>
          </p:cNvPr>
          <p:cNvPicPr>
            <a:picLocks noChangeAspect="1"/>
          </p:cNvPicPr>
          <p:nvPr/>
        </p:nvPicPr>
        <p:blipFill>
          <a:blip r:embed="rId3"/>
          <a:stretch>
            <a:fillRect/>
          </a:stretch>
        </p:blipFill>
        <p:spPr>
          <a:xfrm>
            <a:off x="285750" y="2229981"/>
            <a:ext cx="8572500" cy="2343150"/>
          </a:xfrm>
          <a:prstGeom prst="rect">
            <a:avLst/>
          </a:prstGeom>
        </p:spPr>
      </p:pic>
    </p:spTree>
    <p:extLst>
      <p:ext uri="{BB962C8B-B14F-4D97-AF65-F5344CB8AC3E}">
        <p14:creationId xmlns:p14="http://schemas.microsoft.com/office/powerpoint/2010/main" val="1457326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Mu2e—the experiment</a:t>
            </a:r>
          </a:p>
        </p:txBody>
      </p:sp>
      <p:sp>
        <p:nvSpPr>
          <p:cNvPr id="12" name="Footer Placeholder 11">
            <a:extLst>
              <a:ext uri="{FF2B5EF4-FFF2-40B4-BE49-F238E27FC236}">
                <a16:creationId xmlns:a16="http://schemas.microsoft.com/office/drawing/2014/main" id="{BAC26FB4-61E8-44CB-B510-6D6F532DC544}"/>
              </a:ext>
            </a:extLst>
          </p:cNvPr>
          <p:cNvSpPr>
            <a:spLocks noGrp="1"/>
          </p:cNvSpPr>
          <p:nvPr>
            <p:ph type="ftr" sz="quarter" idx="11"/>
          </p:nvPr>
        </p:nvSpPr>
        <p:spPr/>
        <p:txBody>
          <a:bodyPr/>
          <a:lstStyle/>
          <a:p>
            <a:r>
              <a:rPr lang="en-US"/>
              <a:t>Avery Archer (Purdue University)</a:t>
            </a:r>
          </a:p>
        </p:txBody>
      </p:sp>
      <p:sp>
        <p:nvSpPr>
          <p:cNvPr id="13" name="Slide Number Placeholder 12">
            <a:extLst>
              <a:ext uri="{FF2B5EF4-FFF2-40B4-BE49-F238E27FC236}">
                <a16:creationId xmlns:a16="http://schemas.microsoft.com/office/drawing/2014/main" id="{C57EABD3-96A3-4DEA-82F6-E3B399C3E440}"/>
              </a:ext>
            </a:extLst>
          </p:cNvPr>
          <p:cNvSpPr>
            <a:spLocks noGrp="1"/>
          </p:cNvSpPr>
          <p:nvPr>
            <p:ph type="sldNum" sz="quarter" idx="12"/>
          </p:nvPr>
        </p:nvSpPr>
        <p:spPr/>
        <p:txBody>
          <a:bodyPr/>
          <a:lstStyle/>
          <a:p>
            <a:fld id="{950135B0-E35F-4E4C-8F7B-9C7F1F160A54}" type="slidenum">
              <a:rPr lang="en-US" smtClean="0"/>
              <a:t>2</a:t>
            </a:fld>
            <a:endParaRPr lang="en-US"/>
          </a:p>
        </p:txBody>
      </p:sp>
      <p:sp>
        <p:nvSpPr>
          <p:cNvPr id="8" name="TextBox 7">
            <a:extLst>
              <a:ext uri="{FF2B5EF4-FFF2-40B4-BE49-F238E27FC236}">
                <a16:creationId xmlns:a16="http://schemas.microsoft.com/office/drawing/2014/main" id="{9755D927-D184-4733-ADCB-0037BD06ADD4}"/>
              </a:ext>
            </a:extLst>
          </p:cNvPr>
          <p:cNvSpPr txBox="1"/>
          <p:nvPr/>
        </p:nvSpPr>
        <p:spPr>
          <a:xfrm>
            <a:off x="2892169" y="5011283"/>
            <a:ext cx="2726873" cy="707886"/>
          </a:xfrm>
          <a:prstGeom prst="rect">
            <a:avLst/>
          </a:prstGeom>
          <a:noFill/>
        </p:spPr>
        <p:txBody>
          <a:bodyPr wrap="square" rtlCol="0">
            <a:spAutoFit/>
          </a:bodyPr>
          <a:lstStyle/>
          <a:p>
            <a:pPr algn="ctr"/>
            <a:r>
              <a:rPr lang="en-US" sz="2000" dirty="0"/>
              <a:t>Stopping Target</a:t>
            </a:r>
          </a:p>
          <a:p>
            <a:pPr algn="ctr"/>
            <a:r>
              <a:rPr lang="en-US" sz="2000" dirty="0"/>
              <a:t>(aluminum foils)</a:t>
            </a:r>
          </a:p>
        </p:txBody>
      </p:sp>
      <p:pic>
        <p:nvPicPr>
          <p:cNvPr id="9" name="Picture 3">
            <a:extLst>
              <a:ext uri="{FF2B5EF4-FFF2-40B4-BE49-F238E27FC236}">
                <a16:creationId xmlns:a16="http://schemas.microsoft.com/office/drawing/2014/main" id="{92296062-8997-4272-8F59-69E57A602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4" y="1411362"/>
            <a:ext cx="9093712" cy="359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02F43F1D-2658-4924-8AFC-0B8018B7A05A}"/>
              </a:ext>
            </a:extLst>
          </p:cNvPr>
          <p:cNvCxnSpPr/>
          <p:nvPr/>
        </p:nvCxnSpPr>
        <p:spPr>
          <a:xfrm flipV="1">
            <a:off x="4263769" y="3567155"/>
            <a:ext cx="1219200" cy="14441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054837-96D3-41E7-9515-3BE70FEDC15C}"/>
              </a:ext>
            </a:extLst>
          </p:cNvPr>
          <p:cNvSpPr txBox="1"/>
          <p:nvPr/>
        </p:nvSpPr>
        <p:spPr>
          <a:xfrm rot="20998752">
            <a:off x="5039781" y="2429748"/>
            <a:ext cx="2726873" cy="400110"/>
          </a:xfrm>
          <a:prstGeom prst="rect">
            <a:avLst/>
          </a:prstGeom>
          <a:noFill/>
        </p:spPr>
        <p:txBody>
          <a:bodyPr wrap="square" rtlCol="0">
            <a:spAutoFit/>
          </a:bodyPr>
          <a:lstStyle/>
          <a:p>
            <a:r>
              <a:rPr lang="en-US" sz="2000" dirty="0"/>
              <a:t>Detector Solenoid</a:t>
            </a:r>
          </a:p>
        </p:txBody>
      </p:sp>
      <p:sp>
        <p:nvSpPr>
          <p:cNvPr id="15" name="TextBox 14">
            <a:extLst>
              <a:ext uri="{FF2B5EF4-FFF2-40B4-BE49-F238E27FC236}">
                <a16:creationId xmlns:a16="http://schemas.microsoft.com/office/drawing/2014/main" id="{BCC310C8-23F5-45AA-835D-DBB0CB945837}"/>
              </a:ext>
            </a:extLst>
          </p:cNvPr>
          <p:cNvSpPr txBox="1"/>
          <p:nvPr/>
        </p:nvSpPr>
        <p:spPr>
          <a:xfrm>
            <a:off x="2053969" y="3948154"/>
            <a:ext cx="2726873" cy="400110"/>
          </a:xfrm>
          <a:prstGeom prst="rect">
            <a:avLst/>
          </a:prstGeom>
          <a:noFill/>
        </p:spPr>
        <p:txBody>
          <a:bodyPr wrap="square" rtlCol="0">
            <a:spAutoFit/>
          </a:bodyPr>
          <a:lstStyle/>
          <a:p>
            <a:r>
              <a:rPr lang="en-US" sz="2000" dirty="0"/>
              <a:t>Transport Solenoid</a:t>
            </a:r>
          </a:p>
        </p:txBody>
      </p:sp>
      <p:cxnSp>
        <p:nvCxnSpPr>
          <p:cNvPr id="16" name="Straight Arrow Connector 15">
            <a:extLst>
              <a:ext uri="{FF2B5EF4-FFF2-40B4-BE49-F238E27FC236}">
                <a16:creationId xmlns:a16="http://schemas.microsoft.com/office/drawing/2014/main" id="{0568FB67-ED08-410E-81ED-48847EEE5901}"/>
              </a:ext>
            </a:extLst>
          </p:cNvPr>
          <p:cNvCxnSpPr/>
          <p:nvPr/>
        </p:nvCxnSpPr>
        <p:spPr>
          <a:xfrm flipH="1">
            <a:off x="1520569" y="2424154"/>
            <a:ext cx="2286000" cy="7871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24D31B-EBF4-477D-A00D-19C014B7C355}"/>
              </a:ext>
            </a:extLst>
          </p:cNvPr>
          <p:cNvSpPr txBox="1"/>
          <p:nvPr/>
        </p:nvSpPr>
        <p:spPr>
          <a:xfrm rot="20553219">
            <a:off x="3726284" y="1814077"/>
            <a:ext cx="2726873" cy="400110"/>
          </a:xfrm>
          <a:prstGeom prst="rect">
            <a:avLst/>
          </a:prstGeom>
          <a:noFill/>
        </p:spPr>
        <p:txBody>
          <a:bodyPr wrap="square" rtlCol="0">
            <a:spAutoFit/>
          </a:bodyPr>
          <a:lstStyle/>
          <a:p>
            <a:r>
              <a:rPr lang="en-US" sz="2000" dirty="0">
                <a:solidFill>
                  <a:srgbClr val="FF0000"/>
                </a:solidFill>
              </a:rPr>
              <a:t>Proton beam</a:t>
            </a:r>
          </a:p>
        </p:txBody>
      </p:sp>
      <p:sp>
        <p:nvSpPr>
          <p:cNvPr id="18" name="TextBox 17">
            <a:extLst>
              <a:ext uri="{FF2B5EF4-FFF2-40B4-BE49-F238E27FC236}">
                <a16:creationId xmlns:a16="http://schemas.microsoft.com/office/drawing/2014/main" id="{2491542C-F97B-4A39-8AF1-6784926F4922}"/>
              </a:ext>
            </a:extLst>
          </p:cNvPr>
          <p:cNvSpPr txBox="1"/>
          <p:nvPr/>
        </p:nvSpPr>
        <p:spPr>
          <a:xfrm>
            <a:off x="377569" y="2271754"/>
            <a:ext cx="2726873" cy="400110"/>
          </a:xfrm>
          <a:prstGeom prst="rect">
            <a:avLst/>
          </a:prstGeom>
          <a:noFill/>
        </p:spPr>
        <p:txBody>
          <a:bodyPr wrap="square" rtlCol="0">
            <a:spAutoFit/>
          </a:bodyPr>
          <a:lstStyle/>
          <a:p>
            <a:r>
              <a:rPr lang="en-US" sz="2000" dirty="0"/>
              <a:t>Production Solenoid</a:t>
            </a:r>
          </a:p>
        </p:txBody>
      </p:sp>
      <p:sp>
        <p:nvSpPr>
          <p:cNvPr id="19" name="TextBox 18">
            <a:extLst>
              <a:ext uri="{FF2B5EF4-FFF2-40B4-BE49-F238E27FC236}">
                <a16:creationId xmlns:a16="http://schemas.microsoft.com/office/drawing/2014/main" id="{6294B4EB-B440-435E-80A5-C4273485C513}"/>
              </a:ext>
            </a:extLst>
          </p:cNvPr>
          <p:cNvSpPr txBox="1"/>
          <p:nvPr/>
        </p:nvSpPr>
        <p:spPr>
          <a:xfrm>
            <a:off x="437436" y="5036186"/>
            <a:ext cx="2726873" cy="400110"/>
          </a:xfrm>
          <a:prstGeom prst="rect">
            <a:avLst/>
          </a:prstGeom>
          <a:noFill/>
        </p:spPr>
        <p:txBody>
          <a:bodyPr wrap="square" rtlCol="0">
            <a:spAutoFit/>
          </a:bodyPr>
          <a:lstStyle/>
          <a:p>
            <a:r>
              <a:rPr lang="en-US" sz="2000" dirty="0"/>
              <a:t>Production Target</a:t>
            </a:r>
          </a:p>
        </p:txBody>
      </p:sp>
      <p:cxnSp>
        <p:nvCxnSpPr>
          <p:cNvPr id="20" name="Straight Arrow Connector 19">
            <a:extLst>
              <a:ext uri="{FF2B5EF4-FFF2-40B4-BE49-F238E27FC236}">
                <a16:creationId xmlns:a16="http://schemas.microsoft.com/office/drawing/2014/main" id="{ED4C8D92-CF5A-4C7D-A67B-58C5A3C38F0F}"/>
              </a:ext>
            </a:extLst>
          </p:cNvPr>
          <p:cNvCxnSpPr/>
          <p:nvPr/>
        </p:nvCxnSpPr>
        <p:spPr>
          <a:xfrm flipV="1">
            <a:off x="1312381" y="3338554"/>
            <a:ext cx="84363" cy="1752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AA2EC3-CE8A-4E7F-9031-13999DF881C1}"/>
              </a:ext>
            </a:extLst>
          </p:cNvPr>
          <p:cNvSpPr txBox="1"/>
          <p:nvPr/>
        </p:nvSpPr>
        <p:spPr>
          <a:xfrm>
            <a:off x="5700682" y="4481554"/>
            <a:ext cx="1866900" cy="400110"/>
          </a:xfrm>
          <a:prstGeom prst="rect">
            <a:avLst/>
          </a:prstGeom>
          <a:noFill/>
        </p:spPr>
        <p:txBody>
          <a:bodyPr wrap="square" rtlCol="0">
            <a:spAutoFit/>
          </a:bodyPr>
          <a:lstStyle/>
          <a:p>
            <a:pPr algn="ctr"/>
            <a:r>
              <a:rPr lang="en-US" sz="2000" dirty="0"/>
              <a:t>Tracker</a:t>
            </a:r>
          </a:p>
        </p:txBody>
      </p:sp>
      <p:cxnSp>
        <p:nvCxnSpPr>
          <p:cNvPr id="22" name="Straight Arrow Connector 21">
            <a:extLst>
              <a:ext uri="{FF2B5EF4-FFF2-40B4-BE49-F238E27FC236}">
                <a16:creationId xmlns:a16="http://schemas.microsoft.com/office/drawing/2014/main" id="{5A40F79C-AFB5-44B5-B671-47C4E4DB3FBB}"/>
              </a:ext>
            </a:extLst>
          </p:cNvPr>
          <p:cNvCxnSpPr/>
          <p:nvPr/>
        </p:nvCxnSpPr>
        <p:spPr>
          <a:xfrm flipV="1">
            <a:off x="6634132" y="3690980"/>
            <a:ext cx="0" cy="790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31AC164-1E8B-421A-B6BE-BEC7B9AE9CAC}"/>
              </a:ext>
            </a:extLst>
          </p:cNvPr>
          <p:cNvSpPr txBox="1"/>
          <p:nvPr/>
        </p:nvSpPr>
        <p:spPr>
          <a:xfrm>
            <a:off x="6634132" y="5182853"/>
            <a:ext cx="1866900" cy="400110"/>
          </a:xfrm>
          <a:prstGeom prst="rect">
            <a:avLst/>
          </a:prstGeom>
          <a:noFill/>
        </p:spPr>
        <p:txBody>
          <a:bodyPr wrap="square" rtlCol="0">
            <a:spAutoFit/>
          </a:bodyPr>
          <a:lstStyle/>
          <a:p>
            <a:pPr algn="ctr"/>
            <a:r>
              <a:rPr lang="en-US" sz="2000" dirty="0"/>
              <a:t>Calorimeter</a:t>
            </a:r>
          </a:p>
        </p:txBody>
      </p:sp>
      <p:cxnSp>
        <p:nvCxnSpPr>
          <p:cNvPr id="24" name="Straight Arrow Connector 23">
            <a:extLst>
              <a:ext uri="{FF2B5EF4-FFF2-40B4-BE49-F238E27FC236}">
                <a16:creationId xmlns:a16="http://schemas.microsoft.com/office/drawing/2014/main" id="{7D552993-6EE5-426B-BA45-F48A6852C96C}"/>
              </a:ext>
            </a:extLst>
          </p:cNvPr>
          <p:cNvCxnSpPr/>
          <p:nvPr/>
        </p:nvCxnSpPr>
        <p:spPr>
          <a:xfrm flipV="1">
            <a:off x="7567582" y="3424280"/>
            <a:ext cx="0" cy="16668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05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E1B3-F55A-4AE8-ADC0-F7CE130F2FD8}"/>
              </a:ext>
            </a:extLst>
          </p:cNvPr>
          <p:cNvSpPr>
            <a:spLocks noGrp="1"/>
          </p:cNvSpPr>
          <p:nvPr>
            <p:ph type="title"/>
          </p:nvPr>
        </p:nvSpPr>
        <p:spPr/>
        <p:txBody>
          <a:bodyPr/>
          <a:lstStyle/>
          <a:p>
            <a:r>
              <a:rPr lang="en-US" dirty="0"/>
              <a:t>Extinction in 2 Steps</a:t>
            </a:r>
          </a:p>
        </p:txBody>
      </p:sp>
      <p:pic>
        <p:nvPicPr>
          <p:cNvPr id="7" name="Content Placeholder 6">
            <a:extLst>
              <a:ext uri="{FF2B5EF4-FFF2-40B4-BE49-F238E27FC236}">
                <a16:creationId xmlns:a16="http://schemas.microsoft.com/office/drawing/2014/main" id="{FD2C76E2-072F-40A0-BC8B-9573CEC96B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767" y="1500251"/>
            <a:ext cx="7404466" cy="4405313"/>
          </a:xfrm>
        </p:spPr>
      </p:pic>
      <p:sp>
        <p:nvSpPr>
          <p:cNvPr id="4" name="Footer Placeholder 3">
            <a:extLst>
              <a:ext uri="{FF2B5EF4-FFF2-40B4-BE49-F238E27FC236}">
                <a16:creationId xmlns:a16="http://schemas.microsoft.com/office/drawing/2014/main" id="{DF51CA6E-AD30-41E9-9B63-C1EC0C8F3E4A}"/>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1CF00FD2-D622-40AD-B4A5-8C6C43E07390}"/>
              </a:ext>
            </a:extLst>
          </p:cNvPr>
          <p:cNvSpPr>
            <a:spLocks noGrp="1"/>
          </p:cNvSpPr>
          <p:nvPr>
            <p:ph type="sldNum" sz="quarter" idx="12"/>
          </p:nvPr>
        </p:nvSpPr>
        <p:spPr/>
        <p:txBody>
          <a:bodyPr/>
          <a:lstStyle/>
          <a:p>
            <a:fld id="{950135B0-E35F-4E4C-8F7B-9C7F1F160A54}" type="slidenum">
              <a:rPr lang="en-US" smtClean="0"/>
              <a:t>20</a:t>
            </a:fld>
            <a:endParaRPr lang="en-US"/>
          </a:p>
        </p:txBody>
      </p:sp>
    </p:spTree>
    <p:extLst>
      <p:ext uri="{BB962C8B-B14F-4D97-AF65-F5344CB8AC3E}">
        <p14:creationId xmlns:p14="http://schemas.microsoft.com/office/powerpoint/2010/main" val="3584942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1CDE-2AD7-4B7D-AA3A-446DC618821B}"/>
              </a:ext>
            </a:extLst>
          </p:cNvPr>
          <p:cNvSpPr>
            <a:spLocks noGrp="1"/>
          </p:cNvSpPr>
          <p:nvPr>
            <p:ph type="title"/>
          </p:nvPr>
        </p:nvSpPr>
        <p:spPr/>
        <p:txBody>
          <a:bodyPr/>
          <a:lstStyle/>
          <a:p>
            <a:r>
              <a:rPr lang="en-US" dirty="0"/>
              <a:t>Extinction Monitor Pixels</a:t>
            </a:r>
          </a:p>
        </p:txBody>
      </p:sp>
      <p:sp>
        <p:nvSpPr>
          <p:cNvPr id="3" name="Content Placeholder 2">
            <a:extLst>
              <a:ext uri="{FF2B5EF4-FFF2-40B4-BE49-F238E27FC236}">
                <a16:creationId xmlns:a16="http://schemas.microsoft.com/office/drawing/2014/main" id="{6E47C025-4837-4500-9D82-085B0AA82270}"/>
              </a:ext>
            </a:extLst>
          </p:cNvPr>
          <p:cNvSpPr>
            <a:spLocks noGrp="1"/>
          </p:cNvSpPr>
          <p:nvPr>
            <p:ph idx="1"/>
          </p:nvPr>
        </p:nvSpPr>
        <p:spPr/>
        <p:txBody>
          <a:bodyPr/>
          <a:lstStyle/>
          <a:p>
            <a:r>
              <a:rPr lang="en-US" dirty="0"/>
              <a:t>Count 20-50 particles per pulse</a:t>
            </a:r>
          </a:p>
          <a:p>
            <a:r>
              <a:rPr lang="en-US" dirty="0"/>
              <a:t>Fully efficient for out-of-time particles</a:t>
            </a:r>
          </a:p>
          <a:p>
            <a:r>
              <a:rPr lang="en-US" dirty="0"/>
              <a:t>Very low false signal background</a:t>
            </a:r>
          </a:p>
          <a:p>
            <a:endParaRPr lang="en-US" dirty="0"/>
          </a:p>
          <a:p>
            <a:pPr marL="0" indent="0">
              <a:buNone/>
            </a:pPr>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F843CFD1-65EB-4E91-9FE9-EDBEE8611264}"/>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E9E34590-B572-44D2-8695-3E1A6D5208AE}"/>
              </a:ext>
            </a:extLst>
          </p:cNvPr>
          <p:cNvSpPr>
            <a:spLocks noGrp="1"/>
          </p:cNvSpPr>
          <p:nvPr>
            <p:ph type="sldNum" sz="quarter" idx="12"/>
          </p:nvPr>
        </p:nvSpPr>
        <p:spPr/>
        <p:txBody>
          <a:bodyPr/>
          <a:lstStyle/>
          <a:p>
            <a:fld id="{950135B0-E35F-4E4C-8F7B-9C7F1F160A54}" type="slidenum">
              <a:rPr lang="en-US" smtClean="0"/>
              <a:t>21</a:t>
            </a:fld>
            <a:endParaRPr lang="en-US"/>
          </a:p>
        </p:txBody>
      </p:sp>
      <p:pic>
        <p:nvPicPr>
          <p:cNvPr id="7" name="Picture 6">
            <a:extLst>
              <a:ext uri="{FF2B5EF4-FFF2-40B4-BE49-F238E27FC236}">
                <a16:creationId xmlns:a16="http://schemas.microsoft.com/office/drawing/2014/main" id="{F150C2F0-69B9-42D5-876E-1C901D318AD3}"/>
              </a:ext>
            </a:extLst>
          </p:cNvPr>
          <p:cNvPicPr>
            <a:picLocks noChangeAspect="1"/>
          </p:cNvPicPr>
          <p:nvPr/>
        </p:nvPicPr>
        <p:blipFill>
          <a:blip r:embed="rId2"/>
          <a:stretch>
            <a:fillRect/>
          </a:stretch>
        </p:blipFill>
        <p:spPr>
          <a:xfrm>
            <a:off x="5827970" y="2570959"/>
            <a:ext cx="2662340" cy="3777822"/>
          </a:xfrm>
          <a:prstGeom prst="rect">
            <a:avLst/>
          </a:prstGeom>
        </p:spPr>
      </p:pic>
      <p:sp>
        <p:nvSpPr>
          <p:cNvPr id="8" name="TextBox 7">
            <a:extLst>
              <a:ext uri="{FF2B5EF4-FFF2-40B4-BE49-F238E27FC236}">
                <a16:creationId xmlns:a16="http://schemas.microsoft.com/office/drawing/2014/main" id="{1AE96A47-E012-422B-BBE8-4F6F2AF334E8}"/>
              </a:ext>
            </a:extLst>
          </p:cNvPr>
          <p:cNvSpPr txBox="1"/>
          <p:nvPr/>
        </p:nvSpPr>
        <p:spPr>
          <a:xfrm>
            <a:off x="1574855" y="3548446"/>
            <a:ext cx="4657725" cy="1938992"/>
          </a:xfrm>
          <a:prstGeom prst="rect">
            <a:avLst/>
          </a:prstGeom>
          <a:noFill/>
        </p:spPr>
        <p:txBody>
          <a:bodyPr wrap="square" rtlCol="0">
            <a:spAutoFit/>
          </a:bodyPr>
          <a:lstStyle/>
          <a:p>
            <a:r>
              <a:rPr lang="en-US" sz="2000" dirty="0"/>
              <a:t>ATLAS FE-I4b pixel readout chip</a:t>
            </a:r>
          </a:p>
          <a:p>
            <a:endParaRPr lang="en-US" sz="2000" dirty="0"/>
          </a:p>
          <a:p>
            <a:pPr marL="342900" indent="-342900">
              <a:buFont typeface="Arial" panose="020B0604020202020204" pitchFamily="34" charset="0"/>
              <a:buChar char="•"/>
            </a:pPr>
            <a:r>
              <a:rPr lang="en-US" sz="2000" dirty="0"/>
              <a:t>80x336 pixel array (50x250 µm)</a:t>
            </a:r>
          </a:p>
          <a:p>
            <a:pPr marL="342900" indent="-342900">
              <a:buFont typeface="Arial" panose="020B0604020202020204" pitchFamily="34" charset="0"/>
              <a:buChar char="•"/>
            </a:pPr>
            <a:r>
              <a:rPr lang="en-US" sz="2000" dirty="0"/>
              <a:t>25 ns timestamp resolution</a:t>
            </a:r>
          </a:p>
          <a:p>
            <a:pPr marL="342900" indent="-342900">
              <a:buFont typeface="Arial" panose="020B0604020202020204" pitchFamily="34" charset="0"/>
              <a:buChar char="•"/>
            </a:pPr>
            <a:r>
              <a:rPr lang="en-US" sz="2000" dirty="0"/>
              <a:t>160 (or 320) MBPS data rate</a:t>
            </a:r>
          </a:p>
          <a:p>
            <a:pPr marL="342900" indent="-342900">
              <a:buFont typeface="Arial" panose="020B0604020202020204" pitchFamily="34" charset="0"/>
              <a:buChar char="•"/>
            </a:pPr>
            <a:r>
              <a:rPr lang="en-US" sz="2000" dirty="0"/>
              <a:t>Radiation hard (up to 300 </a:t>
            </a:r>
            <a:r>
              <a:rPr lang="en-US" sz="2000" dirty="0" err="1"/>
              <a:t>Mrad</a:t>
            </a:r>
            <a:r>
              <a:rPr lang="en-US" sz="2000" dirty="0"/>
              <a:t>)</a:t>
            </a:r>
          </a:p>
        </p:txBody>
      </p:sp>
      <p:sp>
        <p:nvSpPr>
          <p:cNvPr id="9" name="Right Brace 8">
            <a:extLst>
              <a:ext uri="{FF2B5EF4-FFF2-40B4-BE49-F238E27FC236}">
                <a16:creationId xmlns:a16="http://schemas.microsoft.com/office/drawing/2014/main" id="{A8DAA0F2-3E28-43E0-B573-F2323F81274C}"/>
              </a:ext>
            </a:extLst>
          </p:cNvPr>
          <p:cNvSpPr/>
          <p:nvPr/>
        </p:nvSpPr>
        <p:spPr>
          <a:xfrm>
            <a:off x="4906482" y="1506396"/>
            <a:ext cx="238125" cy="1057275"/>
          </a:xfrm>
          <a:prstGeom prst="rightBrace">
            <a:avLst>
              <a:gd name="adj1" fmla="val 8333"/>
              <a:gd name="adj2" fmla="val 4819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A49BDD8-AFD7-423D-9E81-B19DB281CB18}"/>
              </a:ext>
            </a:extLst>
          </p:cNvPr>
          <p:cNvSpPr txBox="1"/>
          <p:nvPr/>
        </p:nvSpPr>
        <p:spPr>
          <a:xfrm>
            <a:off x="5235094" y="1619534"/>
            <a:ext cx="1495425" cy="830997"/>
          </a:xfrm>
          <a:prstGeom prst="rect">
            <a:avLst/>
          </a:prstGeom>
          <a:noFill/>
        </p:spPr>
        <p:txBody>
          <a:bodyPr wrap="square" rtlCol="0">
            <a:spAutoFit/>
          </a:bodyPr>
          <a:lstStyle/>
          <a:p>
            <a:pPr algn="ctr"/>
            <a:r>
              <a:rPr lang="en-US" sz="2400" b="1" dirty="0"/>
              <a:t>Pixel tracker</a:t>
            </a:r>
          </a:p>
        </p:txBody>
      </p:sp>
    </p:spTree>
    <p:extLst>
      <p:ext uri="{BB962C8B-B14F-4D97-AF65-F5344CB8AC3E}">
        <p14:creationId xmlns:p14="http://schemas.microsoft.com/office/powerpoint/2010/main" val="225721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2B56-3AF3-484A-9C84-115C8EF30F61}"/>
              </a:ext>
            </a:extLst>
          </p:cNvPr>
          <p:cNvSpPr>
            <a:spLocks noGrp="1"/>
          </p:cNvSpPr>
          <p:nvPr>
            <p:ph type="title"/>
          </p:nvPr>
        </p:nvSpPr>
        <p:spPr/>
        <p:txBody>
          <a:bodyPr/>
          <a:lstStyle/>
          <a:p>
            <a:r>
              <a:rPr lang="en-US" dirty="0"/>
              <a:t>Muon ID</a:t>
            </a:r>
          </a:p>
        </p:txBody>
      </p:sp>
      <p:sp>
        <p:nvSpPr>
          <p:cNvPr id="3" name="Content Placeholder 2">
            <a:extLst>
              <a:ext uri="{FF2B5EF4-FFF2-40B4-BE49-F238E27FC236}">
                <a16:creationId xmlns:a16="http://schemas.microsoft.com/office/drawing/2014/main" id="{DAD4B3A6-0D51-4E23-BDC8-73D3E713259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69B3821-B9E0-47B6-8BA8-838513D7058B}"/>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63B4A0F3-89BD-4EB8-9D4D-40CB71B6698A}"/>
              </a:ext>
            </a:extLst>
          </p:cNvPr>
          <p:cNvSpPr>
            <a:spLocks noGrp="1"/>
          </p:cNvSpPr>
          <p:nvPr>
            <p:ph type="sldNum" sz="quarter" idx="12"/>
          </p:nvPr>
        </p:nvSpPr>
        <p:spPr/>
        <p:txBody>
          <a:bodyPr/>
          <a:lstStyle/>
          <a:p>
            <a:fld id="{950135B0-E35F-4E4C-8F7B-9C7F1F160A54}" type="slidenum">
              <a:rPr lang="en-US" smtClean="0"/>
              <a:t>22</a:t>
            </a:fld>
            <a:endParaRPr lang="en-US"/>
          </a:p>
        </p:txBody>
      </p:sp>
      <p:pic>
        <p:nvPicPr>
          <p:cNvPr id="8" name="Picture 7">
            <a:extLst>
              <a:ext uri="{FF2B5EF4-FFF2-40B4-BE49-F238E27FC236}">
                <a16:creationId xmlns:a16="http://schemas.microsoft.com/office/drawing/2014/main" id="{BA82BCF9-2728-4D89-B84E-FCE1F88E5CC1}"/>
              </a:ext>
            </a:extLst>
          </p:cNvPr>
          <p:cNvPicPr>
            <a:picLocks noChangeAspect="1"/>
          </p:cNvPicPr>
          <p:nvPr/>
        </p:nvPicPr>
        <p:blipFill>
          <a:blip r:embed="rId2"/>
          <a:stretch>
            <a:fillRect/>
          </a:stretch>
        </p:blipFill>
        <p:spPr>
          <a:xfrm>
            <a:off x="267851" y="1411362"/>
            <a:ext cx="8608298" cy="4999153"/>
          </a:xfrm>
          <a:prstGeom prst="rect">
            <a:avLst/>
          </a:prstGeom>
        </p:spPr>
      </p:pic>
    </p:spTree>
    <p:extLst>
      <p:ext uri="{BB962C8B-B14F-4D97-AF65-F5344CB8AC3E}">
        <p14:creationId xmlns:p14="http://schemas.microsoft.com/office/powerpoint/2010/main" val="112605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Extinction</a:t>
            </a:r>
          </a:p>
        </p:txBody>
      </p:sp>
      <p:sp>
        <p:nvSpPr>
          <p:cNvPr id="2" name="Footer Placeholder 1">
            <a:extLst>
              <a:ext uri="{FF2B5EF4-FFF2-40B4-BE49-F238E27FC236}">
                <a16:creationId xmlns:a16="http://schemas.microsoft.com/office/drawing/2014/main" id="{9A556D56-0CCE-49D5-9D0F-A6C78A7E1153}"/>
              </a:ext>
            </a:extLst>
          </p:cNvPr>
          <p:cNvSpPr>
            <a:spLocks noGrp="1"/>
          </p:cNvSpPr>
          <p:nvPr>
            <p:ph type="ftr" sz="quarter" idx="11"/>
          </p:nvPr>
        </p:nvSpPr>
        <p:spPr/>
        <p:txBody>
          <a:bodyPr/>
          <a:lstStyle/>
          <a:p>
            <a:r>
              <a:rPr lang="en-US"/>
              <a:t>Avery Archer (Purdue University)</a:t>
            </a:r>
          </a:p>
        </p:txBody>
      </p:sp>
      <p:sp>
        <p:nvSpPr>
          <p:cNvPr id="3" name="Slide Number Placeholder 2">
            <a:extLst>
              <a:ext uri="{FF2B5EF4-FFF2-40B4-BE49-F238E27FC236}">
                <a16:creationId xmlns:a16="http://schemas.microsoft.com/office/drawing/2014/main" id="{7ECDA324-7822-4FCC-AD27-6C0DCD9D5312}"/>
              </a:ext>
            </a:extLst>
          </p:cNvPr>
          <p:cNvSpPr>
            <a:spLocks noGrp="1"/>
          </p:cNvSpPr>
          <p:nvPr>
            <p:ph type="sldNum" sz="quarter" idx="12"/>
          </p:nvPr>
        </p:nvSpPr>
        <p:spPr/>
        <p:txBody>
          <a:bodyPr/>
          <a:lstStyle/>
          <a:p>
            <a:fld id="{950135B0-E35F-4E4C-8F7B-9C7F1F160A54}" type="slidenum">
              <a:rPr lang="en-US" smtClean="0"/>
              <a:t>3</a:t>
            </a:fld>
            <a:endParaRPr lang="en-US"/>
          </a:p>
        </p:txBody>
      </p:sp>
      <p:pic>
        <p:nvPicPr>
          <p:cNvPr id="6" name="Picture 2">
            <a:extLst>
              <a:ext uri="{FF2B5EF4-FFF2-40B4-BE49-F238E27FC236}">
                <a16:creationId xmlns:a16="http://schemas.microsoft.com/office/drawing/2014/main" id="{246D4985-EA55-442A-BE7A-CB81A4455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753447"/>
            <a:ext cx="8229600" cy="304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B785A58-97BA-4F10-B46D-9FB23F23743E}"/>
              </a:ext>
            </a:extLst>
          </p:cNvPr>
          <p:cNvSpPr txBox="1"/>
          <p:nvPr/>
        </p:nvSpPr>
        <p:spPr>
          <a:xfrm>
            <a:off x="1594112" y="4841415"/>
            <a:ext cx="5955773"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37E192F6-759F-4303-B138-989624904F96}"/>
              </a:ext>
            </a:extLst>
          </p:cNvPr>
          <p:cNvSpPr/>
          <p:nvPr/>
        </p:nvSpPr>
        <p:spPr>
          <a:xfrm>
            <a:off x="4453217" y="3244334"/>
            <a:ext cx="237566" cy="369332"/>
          </a:xfrm>
          <a:prstGeom prst="rect">
            <a:avLst/>
          </a:prstGeom>
        </p:spPr>
        <p:txBody>
          <a:bodyPr wrap="none">
            <a:spAutoFit/>
          </a:bodyPr>
          <a:lstStyle/>
          <a:p>
            <a:r>
              <a:rPr lang="en-US" dirty="0"/>
              <a:t>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1E1F82-B146-407B-98DE-D0160CF9CB7E}"/>
                  </a:ext>
                </a:extLst>
              </p:cNvPr>
              <p:cNvSpPr txBox="1"/>
              <p:nvPr/>
            </p:nvSpPr>
            <p:spPr>
              <a:xfrm>
                <a:off x="1745207" y="5026081"/>
                <a:ext cx="5653581" cy="923330"/>
              </a:xfrm>
              <a:prstGeom prst="rect">
                <a:avLst/>
              </a:prstGeom>
              <a:noFill/>
            </p:spPr>
            <p:txBody>
              <a:bodyPr wrap="square" rtlCol="0">
                <a:spAutoFit/>
              </a:bodyPr>
              <a:lstStyle/>
              <a:p>
                <a:pPr marL="285750" indent="-285750">
                  <a:buFont typeface="Arial" panose="020B0604020202020204" pitchFamily="34" charset="0"/>
                  <a:buChar char="•"/>
                </a:pPr>
                <a:r>
                  <a:rPr lang="en-US" dirty="0"/>
                  <a:t>Beam extinction: Fraction of protons arriving at production target </a:t>
                </a:r>
                <a:r>
                  <a:rPr lang="en-US" b="1" i="1" u="sng" dirty="0"/>
                  <a:t>outside</a:t>
                </a:r>
                <a:r>
                  <a:rPr lang="en-US" dirty="0"/>
                  <a:t> the pulse time window</a:t>
                </a:r>
              </a:p>
              <a:p>
                <a:pPr marL="285750" indent="-285750">
                  <a:buFont typeface="Arial" panose="020B0604020202020204" pitchFamily="34" charset="0"/>
                  <a:buChar char="•"/>
                </a:pPr>
                <a:r>
                  <a:rPr lang="en-US" dirty="0"/>
                  <a:t>Extinction level of </a:t>
                </a:r>
                <a14:m>
                  <m:oMath xmlns:m="http://schemas.openxmlformats.org/officeDocument/2006/math">
                    <m:r>
                      <a:rPr lang="en-US" b="0" i="1" smtClean="0">
                        <a:latin typeface="Cambria Math" panose="02040503050406030204" pitchFamily="18" charset="0"/>
                      </a:rPr>
                      <m:t>&lt;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oMath>
                </a14:m>
                <a:r>
                  <a:rPr lang="en-US" dirty="0"/>
                  <a:t> required</a:t>
                </a:r>
              </a:p>
            </p:txBody>
          </p:sp>
        </mc:Choice>
        <mc:Fallback xmlns="">
          <p:sp>
            <p:nvSpPr>
              <p:cNvPr id="13" name="TextBox 12">
                <a:extLst>
                  <a:ext uri="{FF2B5EF4-FFF2-40B4-BE49-F238E27FC236}">
                    <a16:creationId xmlns:a16="http://schemas.microsoft.com/office/drawing/2014/main" id="{701E1F82-B146-407B-98DE-D0160CF9CB7E}"/>
                  </a:ext>
                </a:extLst>
              </p:cNvPr>
              <p:cNvSpPr txBox="1">
                <a:spLocks noRot="1" noChangeAspect="1" noMove="1" noResize="1" noEditPoints="1" noAdjustHandles="1" noChangeArrowheads="1" noChangeShapeType="1" noTextEdit="1"/>
              </p:cNvSpPr>
              <p:nvPr/>
            </p:nvSpPr>
            <p:spPr>
              <a:xfrm>
                <a:off x="1745207" y="5026081"/>
                <a:ext cx="5653581" cy="923330"/>
              </a:xfrm>
              <a:prstGeom prst="rect">
                <a:avLst/>
              </a:prstGeom>
              <a:blipFill>
                <a:blip r:embed="rId4"/>
                <a:stretch>
                  <a:fillRect l="-647" t="-3289" b="-9211"/>
                </a:stretch>
              </a:blipFill>
            </p:spPr>
            <p:txBody>
              <a:bodyPr/>
              <a:lstStyle/>
              <a:p>
                <a:r>
                  <a:rPr lang="en-US">
                    <a:noFill/>
                  </a:rPr>
                  <a:t> </a:t>
                </a:r>
              </a:p>
            </p:txBody>
          </p:sp>
        </mc:Fallback>
      </mc:AlternateContent>
    </p:spTree>
    <p:extLst>
      <p:ext uri="{BB962C8B-B14F-4D97-AF65-F5344CB8AC3E}">
        <p14:creationId xmlns:p14="http://schemas.microsoft.com/office/powerpoint/2010/main" val="384014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6541-0DD5-45A2-A33C-0958EC553F36}"/>
              </a:ext>
            </a:extLst>
          </p:cNvPr>
          <p:cNvSpPr>
            <a:spLocks noGrp="1"/>
          </p:cNvSpPr>
          <p:nvPr>
            <p:ph type="title"/>
          </p:nvPr>
        </p:nvSpPr>
        <p:spPr/>
        <p:txBody>
          <a:bodyPr/>
          <a:lstStyle/>
          <a:p>
            <a:r>
              <a:rPr lang="en-US" dirty="0"/>
              <a:t>The Need for Extinction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790C11E-8377-4101-9EBB-4BFD7170C83C}"/>
                  </a:ext>
                </a:extLst>
              </p:cNvPr>
              <p:cNvSpPr>
                <a:spLocks noGrp="1"/>
              </p:cNvSpPr>
              <p:nvPr>
                <p:ph idx="1"/>
              </p:nvPr>
            </p:nvSpPr>
            <p:spPr/>
            <p:txBody>
              <a:bodyPr/>
              <a:lstStyle/>
              <a:p>
                <a:r>
                  <a:rPr lang="en-US" dirty="0"/>
                  <a:t>Background (Radiative pion capture only):</a:t>
                </a:r>
              </a:p>
              <a:p>
                <a:pPr algn="ctr"/>
                <a14:m>
                  <m:oMath xmlns:m="http://schemas.openxmlformats.org/officeDocument/2006/math">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𝜉</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0.0153±0.0014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0.0247±0.0003</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𝜉</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den>
                    </m:f>
                    <m:r>
                      <a:rPr lang="en-US" b="0" i="1" smtClean="0">
                        <a:latin typeface="Cambria Math" panose="02040503050406030204" pitchFamily="18" charset="0"/>
                      </a:rPr>
                      <m:t> </m:t>
                    </m:r>
                  </m:oMath>
                </a14:m>
                <a:endParaRPr lang="en-US" dirty="0"/>
              </a:p>
              <a:p>
                <a:r>
                  <a:rPr lang="en-US" dirty="0"/>
                  <a:t>Assuming </a:t>
                </a:r>
                <a:r>
                  <a:rPr lang="en-US" b="1" i="1" u="sng" dirty="0"/>
                  <a:t>no extinction</a:t>
                </a:r>
                <a:r>
                  <a:rPr lang="en-US" dirty="0"/>
                  <a:t>:</a:t>
                </a:r>
                <a:endParaRPr lang="en-US" b="1" i="1" u="sng" dirty="0"/>
              </a:p>
              <a:p>
                <a:pPr algn="ctr"/>
                <a14:m>
                  <m:oMath xmlns:m="http://schemas.openxmlformats.org/officeDocument/2006/math">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𝜉</m:t>
                        </m:r>
                        <m:r>
                          <a:rPr lang="en-US" b="0" i="1" smtClean="0">
                            <a:latin typeface="Cambria Math" panose="02040503050406030204" pitchFamily="18" charset="0"/>
                          </a:rPr>
                          <m:t>=1</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10</m:t>
                        </m:r>
                      </m:sup>
                    </m:sSup>
                  </m:oMath>
                </a14:m>
                <a:endParaRPr lang="en-US" b="0" dirty="0"/>
              </a:p>
              <a:p>
                <a:r>
                  <a:rPr lang="en-US" b="0" dirty="0">
                    <a:latin typeface="Calibri" panose="020F0502020204030204" pitchFamily="34" charset="0"/>
                    <a:cs typeface="Calibri" panose="020F0502020204030204" pitchFamily="34" charset="0"/>
                  </a:rPr>
                  <a:t>Assuming </a:t>
                </a:r>
                <a:r>
                  <a:rPr lang="en-US" b="1" i="1" u="sng" dirty="0">
                    <a:latin typeface="Calibri" panose="020F0502020204030204" pitchFamily="34" charset="0"/>
                    <a:cs typeface="Calibri" panose="020F0502020204030204" pitchFamily="34" charset="0"/>
                  </a:rPr>
                  <a:t>extinction of </a:t>
                </a:r>
                <a14:m>
                  <m:oMath xmlns:m="http://schemas.openxmlformats.org/officeDocument/2006/math">
                    <m:r>
                      <a:rPr lang="en-US" b="1" i="1" u="sng" smtClean="0">
                        <a:latin typeface="Cambria Math" panose="02040503050406030204" pitchFamily="18" charset="0"/>
                        <a:cs typeface="Calibri" panose="020F0502020204030204" pitchFamily="34" charset="0"/>
                      </a:rPr>
                      <m:t>𝟏</m:t>
                    </m:r>
                    <m:sSup>
                      <m:sSupPr>
                        <m:ctrlPr>
                          <a:rPr lang="en-US" b="1" i="1" u="sng" smtClean="0">
                            <a:latin typeface="Cambria Math" panose="02040503050406030204" pitchFamily="18" charset="0"/>
                            <a:cs typeface="Calibri" panose="020F0502020204030204" pitchFamily="34" charset="0"/>
                          </a:rPr>
                        </m:ctrlPr>
                      </m:sSupPr>
                      <m:e>
                        <m:r>
                          <a:rPr lang="en-US" b="1" i="1" u="sng" smtClean="0">
                            <a:latin typeface="Cambria Math" panose="02040503050406030204" pitchFamily="18" charset="0"/>
                            <a:cs typeface="Calibri" panose="020F0502020204030204" pitchFamily="34" charset="0"/>
                          </a:rPr>
                          <m:t>𝟎</m:t>
                        </m:r>
                      </m:e>
                      <m:sup>
                        <m:r>
                          <a:rPr lang="en-US" b="1" i="1" u="sng" smtClean="0">
                            <a:latin typeface="Cambria Math" panose="02040503050406030204" pitchFamily="18" charset="0"/>
                            <a:cs typeface="Calibri" panose="020F0502020204030204" pitchFamily="34" charset="0"/>
                          </a:rPr>
                          <m:t>−</m:t>
                        </m:r>
                        <m:r>
                          <a:rPr lang="en-US" b="1" i="1" u="sng" smtClean="0">
                            <a:latin typeface="Cambria Math" panose="02040503050406030204" pitchFamily="18" charset="0"/>
                            <a:cs typeface="Calibri" panose="020F0502020204030204" pitchFamily="34" charset="0"/>
                          </a:rPr>
                          <m:t>𝟏𝟎</m:t>
                        </m:r>
                      </m:sup>
                    </m:sSup>
                    <m:r>
                      <a:rPr lang="en-US" b="0" i="0" u="sng" smtClean="0">
                        <a:latin typeface="Cambria Math" panose="02040503050406030204" pitchFamily="18" charset="0"/>
                        <a:cs typeface="Calibri" panose="020F0502020204030204" pitchFamily="34" charset="0"/>
                      </a:rPr>
                      <m:t>:</m:t>
                    </m:r>
                  </m:oMath>
                </a14:m>
                <a:endParaRPr lang="en-US" b="0" dirty="0">
                  <a:latin typeface="Calibri" panose="020F0502020204030204" pitchFamily="34" charset="0"/>
                  <a:cs typeface="Calibri" panose="020F0502020204030204" pitchFamily="34" charset="0"/>
                </a:endParaRPr>
              </a:p>
              <a:p>
                <a:pPr algn="ctr"/>
                <a14:m>
                  <m:oMath xmlns:m="http://schemas.openxmlformats.org/officeDocument/2006/math">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e>
                    </m:d>
                    <m:r>
                      <a:rPr lang="en-US" b="0" i="1" smtClean="0">
                        <a:latin typeface="Cambria Math" panose="02040503050406030204" pitchFamily="18" charset="0"/>
                      </a:rPr>
                      <m:t>=</m:t>
                    </m:r>
                  </m:oMath>
                </a14:m>
                <a:r>
                  <a:rPr lang="en-US" dirty="0"/>
                  <a: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0.0153±0.0014</m:t>
                        </m:r>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0.0247±0.0003</m:t>
                        </m:r>
                      </m:e>
                    </m:d>
                  </m:oMath>
                </a14:m>
                <a:endParaRPr lang="en-US" dirty="0"/>
              </a:p>
              <a:p>
                <a:pPr marL="0" indent="0" algn="ctr">
                  <a:buNone/>
                </a:pPr>
                <a:endParaRPr lang="en-US" dirty="0"/>
              </a:p>
            </p:txBody>
          </p:sp>
        </mc:Choice>
        <mc:Fallback>
          <p:sp>
            <p:nvSpPr>
              <p:cNvPr id="3" name="Content Placeholder 2">
                <a:extLst>
                  <a:ext uri="{FF2B5EF4-FFF2-40B4-BE49-F238E27FC236}">
                    <a16:creationId xmlns:a16="http://schemas.microsoft.com/office/drawing/2014/main" id="{7790C11E-8377-4101-9EBB-4BFD7170C83C}"/>
                  </a:ext>
                </a:extLst>
              </p:cNvPr>
              <p:cNvSpPr>
                <a:spLocks noGrp="1" noRot="1" noChangeAspect="1" noMove="1" noResize="1" noEditPoints="1" noAdjustHandles="1" noChangeArrowheads="1" noChangeShapeType="1" noTextEdit="1"/>
              </p:cNvSpPr>
              <p:nvPr>
                <p:ph idx="1"/>
              </p:nvPr>
            </p:nvSpPr>
            <p:spPr>
              <a:blipFill>
                <a:blip r:embed="rId2"/>
                <a:stretch>
                  <a:fillRect l="-808" t="-138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D7D6954-FF2E-4561-BF2A-9DDC13C91EFB}"/>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CD9CC40F-7DB8-4E14-8388-712B4BA508E4}"/>
              </a:ext>
            </a:extLst>
          </p:cNvPr>
          <p:cNvSpPr>
            <a:spLocks noGrp="1"/>
          </p:cNvSpPr>
          <p:nvPr>
            <p:ph type="sldNum" sz="quarter" idx="12"/>
          </p:nvPr>
        </p:nvSpPr>
        <p:spPr/>
        <p:txBody>
          <a:bodyPr/>
          <a:lstStyle/>
          <a:p>
            <a:fld id="{950135B0-E35F-4E4C-8F7B-9C7F1F160A54}" type="slidenum">
              <a:rPr lang="en-US" smtClean="0"/>
              <a:t>4</a:t>
            </a:fld>
            <a:endParaRPr lang="en-US"/>
          </a:p>
        </p:txBody>
      </p:sp>
      <p:pic>
        <p:nvPicPr>
          <p:cNvPr id="6" name="Picture 5">
            <a:extLst>
              <a:ext uri="{FF2B5EF4-FFF2-40B4-BE49-F238E27FC236}">
                <a16:creationId xmlns:a16="http://schemas.microsoft.com/office/drawing/2014/main" id="{5E2CA88A-5FA4-4BEB-B352-4729B85E1428}"/>
              </a:ext>
            </a:extLst>
          </p:cNvPr>
          <p:cNvPicPr>
            <a:picLocks noChangeAspect="1"/>
          </p:cNvPicPr>
          <p:nvPr/>
        </p:nvPicPr>
        <p:blipFill rotWithShape="1">
          <a:blip r:embed="rId3"/>
          <a:srcRect l="970" t="17960" r="6200" b="20345"/>
          <a:stretch/>
        </p:blipFill>
        <p:spPr>
          <a:xfrm>
            <a:off x="2383604" y="4403051"/>
            <a:ext cx="4376791" cy="1886316"/>
          </a:xfrm>
          <a:prstGeom prst="rect">
            <a:avLst/>
          </a:prstGeom>
        </p:spPr>
      </p:pic>
      <p:sp>
        <p:nvSpPr>
          <p:cNvPr id="7" name="Rectangle 6">
            <a:extLst>
              <a:ext uri="{FF2B5EF4-FFF2-40B4-BE49-F238E27FC236}">
                <a16:creationId xmlns:a16="http://schemas.microsoft.com/office/drawing/2014/main" id="{7C108392-02A6-4680-9AE2-BE93ECC45760}"/>
              </a:ext>
            </a:extLst>
          </p:cNvPr>
          <p:cNvSpPr/>
          <p:nvPr/>
        </p:nvSpPr>
        <p:spPr>
          <a:xfrm>
            <a:off x="3863083" y="5763802"/>
            <a:ext cx="1510301" cy="525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454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FE6C-5AD6-470A-A56B-2AC2945FEAAF}"/>
              </a:ext>
            </a:extLst>
          </p:cNvPr>
          <p:cNvSpPr>
            <a:spLocks noGrp="1"/>
          </p:cNvSpPr>
          <p:nvPr>
            <p:ph type="title"/>
          </p:nvPr>
        </p:nvSpPr>
        <p:spPr/>
        <p:txBody>
          <a:bodyPr/>
          <a:lstStyle/>
          <a:p>
            <a:r>
              <a:rPr lang="en-US" dirty="0"/>
              <a:t>Extinction in 2 Steps</a:t>
            </a:r>
          </a:p>
        </p:txBody>
      </p:sp>
      <p:sp>
        <p:nvSpPr>
          <p:cNvPr id="4" name="Footer Placeholder 3">
            <a:extLst>
              <a:ext uri="{FF2B5EF4-FFF2-40B4-BE49-F238E27FC236}">
                <a16:creationId xmlns:a16="http://schemas.microsoft.com/office/drawing/2014/main" id="{FC25898E-B8BD-4396-A5A8-C920904BED1A}"/>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55B6451D-E0EF-4EE7-B478-4FA514DF4BD2}"/>
              </a:ext>
            </a:extLst>
          </p:cNvPr>
          <p:cNvSpPr>
            <a:spLocks noGrp="1"/>
          </p:cNvSpPr>
          <p:nvPr>
            <p:ph type="sldNum" sz="quarter" idx="12"/>
          </p:nvPr>
        </p:nvSpPr>
        <p:spPr/>
        <p:txBody>
          <a:bodyPr/>
          <a:lstStyle/>
          <a:p>
            <a:fld id="{950135B0-E35F-4E4C-8F7B-9C7F1F160A54}" type="slidenum">
              <a:rPr lang="en-US" smtClean="0"/>
              <a:t>5</a:t>
            </a:fld>
            <a:endParaRPr lang="en-US"/>
          </a:p>
        </p:txBody>
      </p:sp>
      <p:pic>
        <p:nvPicPr>
          <p:cNvPr id="7" name="Picture 6">
            <a:extLst>
              <a:ext uri="{FF2B5EF4-FFF2-40B4-BE49-F238E27FC236}">
                <a16:creationId xmlns:a16="http://schemas.microsoft.com/office/drawing/2014/main" id="{51DB3DE6-D0E7-43A8-82AA-54B88F5053E8}"/>
              </a:ext>
            </a:extLst>
          </p:cNvPr>
          <p:cNvPicPr>
            <a:picLocks noChangeAspect="1"/>
          </p:cNvPicPr>
          <p:nvPr/>
        </p:nvPicPr>
        <p:blipFill rotWithShape="1">
          <a:blip r:embed="rId3"/>
          <a:srcRect l="3219" t="1972" r="3152" b="2790"/>
          <a:stretch/>
        </p:blipFill>
        <p:spPr>
          <a:xfrm>
            <a:off x="459232" y="1411362"/>
            <a:ext cx="3560065" cy="4162689"/>
          </a:xfrm>
          <a:prstGeom prst="rect">
            <a:avLst/>
          </a:prstGeom>
        </p:spPr>
        <p:style>
          <a:lnRef idx="2">
            <a:schemeClr val="dk1"/>
          </a:lnRef>
          <a:fillRef idx="1">
            <a:schemeClr val="lt1"/>
          </a:fillRef>
          <a:effectRef idx="0">
            <a:schemeClr val="dk1"/>
          </a:effectRef>
          <a:fontRef idx="minor">
            <a:schemeClr val="dk1"/>
          </a:fontRef>
        </p:style>
      </p:pic>
      <p:pic>
        <p:nvPicPr>
          <p:cNvPr id="14" name="Picture 13" descr="PowerPoint Presentation - Google Chrome">
            <a:extLst>
              <a:ext uri="{FF2B5EF4-FFF2-40B4-BE49-F238E27FC236}">
                <a16:creationId xmlns:a16="http://schemas.microsoft.com/office/drawing/2014/main" id="{B20E22C3-0776-43BC-9644-3AA8377EF458}"/>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7596" r="28000" b="18937"/>
          <a:stretch/>
        </p:blipFill>
        <p:spPr>
          <a:xfrm>
            <a:off x="4758848" y="3741413"/>
            <a:ext cx="3585052" cy="20858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4B3EEE9-AA00-485F-994D-026593F4B5B7}"/>
                  </a:ext>
                </a:extLst>
              </p:cNvPr>
              <p:cNvSpPr txBox="1"/>
              <p:nvPr/>
            </p:nvSpPr>
            <p:spPr>
              <a:xfrm>
                <a:off x="4478529" y="1618626"/>
                <a:ext cx="4206240" cy="1754326"/>
              </a:xfrm>
              <a:prstGeom prst="rect">
                <a:avLst/>
              </a:prstGeom>
              <a:noFill/>
            </p:spPr>
            <p:txBody>
              <a:bodyPr wrap="square" rtlCol="0">
                <a:spAutoFit/>
              </a:bodyPr>
              <a:lstStyle/>
              <a:p>
                <a:pPr marL="342900" indent="-342900">
                  <a:buFont typeface="+mj-lt"/>
                  <a:buAutoNum type="arabicPeriod"/>
                </a:pPr>
                <a:r>
                  <a:rPr lang="en-US" dirty="0"/>
                  <a:t>Beam formation directs proton pulses to Mu2e production target</a:t>
                </a:r>
              </a:p>
              <a:p>
                <a:pPr marL="742950" lvl="1" indent="-285750">
                  <a:buFont typeface="Arial" panose="020B0604020202020204" pitchFamily="34" charset="0"/>
                  <a:buChar char="•"/>
                </a:pPr>
                <a:r>
                  <a:rPr lang="en-US" dirty="0"/>
                  <a:t>Extinction factor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t> or better</a:t>
                </a:r>
              </a:p>
              <a:p>
                <a:pPr marL="342900" indent="-342900">
                  <a:buFont typeface="+mj-lt"/>
                  <a:buAutoNum type="arabicPeriod"/>
                </a:pPr>
                <a:r>
                  <a:rPr lang="en-US" dirty="0"/>
                  <a:t>Oscillating dipoles (“AC dipoles”) in beamline deflects out-of-time beam</a:t>
                </a:r>
              </a:p>
              <a:p>
                <a:pPr marL="800100" lvl="1" indent="-342900">
                  <a:buFont typeface="Arial" panose="020B0604020202020204" pitchFamily="34" charset="0"/>
                  <a:buChar char="•"/>
                </a:pPr>
                <a:r>
                  <a:rPr lang="en-US" dirty="0"/>
                  <a:t>Extinction factor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r>
                  <a:rPr lang="en-US" dirty="0"/>
                  <a:t> or better</a:t>
                </a:r>
              </a:p>
            </p:txBody>
          </p:sp>
        </mc:Choice>
        <mc:Fallback xmlns="">
          <p:sp>
            <p:nvSpPr>
              <p:cNvPr id="17" name="TextBox 16">
                <a:extLst>
                  <a:ext uri="{FF2B5EF4-FFF2-40B4-BE49-F238E27FC236}">
                    <a16:creationId xmlns:a16="http://schemas.microsoft.com/office/drawing/2014/main" id="{D4B3EEE9-AA00-485F-994D-026593F4B5B7}"/>
                  </a:ext>
                </a:extLst>
              </p:cNvPr>
              <p:cNvSpPr txBox="1">
                <a:spLocks noRot="1" noChangeAspect="1" noMove="1" noResize="1" noEditPoints="1" noAdjustHandles="1" noChangeArrowheads="1" noChangeShapeType="1" noTextEdit="1"/>
              </p:cNvSpPr>
              <p:nvPr/>
            </p:nvSpPr>
            <p:spPr>
              <a:xfrm>
                <a:off x="4478529" y="1618626"/>
                <a:ext cx="4206240" cy="1754326"/>
              </a:xfrm>
              <a:prstGeom prst="rect">
                <a:avLst/>
              </a:prstGeom>
              <a:blipFill>
                <a:blip r:embed="rId5"/>
                <a:stretch>
                  <a:fillRect l="-1304" t="-2091" b="-4878"/>
                </a:stretch>
              </a:blipFill>
            </p:spPr>
            <p:txBody>
              <a:bodyPr/>
              <a:lstStyle/>
              <a:p>
                <a:r>
                  <a:rPr lang="en-US">
                    <a:noFill/>
                  </a:rPr>
                  <a:t> </a:t>
                </a:r>
              </a:p>
            </p:txBody>
          </p:sp>
        </mc:Fallback>
      </mc:AlternateContent>
      <p:pic>
        <p:nvPicPr>
          <p:cNvPr id="10" name="Content Placeholder 9" descr="A picture containing indoor&#10;&#10;Description generated with very high confidence">
            <a:extLst>
              <a:ext uri="{FF2B5EF4-FFF2-40B4-BE49-F238E27FC236}">
                <a16:creationId xmlns:a16="http://schemas.microsoft.com/office/drawing/2014/main" id="{FB121E01-8BAC-4A3D-A7F1-77D0F149348C}"/>
              </a:ext>
            </a:extLst>
          </p:cNvPr>
          <p:cNvPicPr>
            <a:picLocks noGrp="1"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4869" t="23775" b="8626"/>
          <a:stretch/>
        </p:blipFill>
        <p:spPr>
          <a:xfrm>
            <a:off x="5130914" y="3492706"/>
            <a:ext cx="2901470" cy="2749068"/>
          </a:xfrm>
          <a:prstGeom prst="rect">
            <a:avLst/>
          </a:prstGeom>
        </p:spPr>
      </p:pic>
    </p:spTree>
    <p:extLst>
      <p:ext uri="{BB962C8B-B14F-4D97-AF65-F5344CB8AC3E}">
        <p14:creationId xmlns:p14="http://schemas.microsoft.com/office/powerpoint/2010/main" val="189626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Dipole Magnet</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Avery Archer (Purdue University)</a:t>
            </a:r>
          </a:p>
        </p:txBody>
      </p:sp>
      <p:sp>
        <p:nvSpPr>
          <p:cNvPr id="5" name="Slide Number Placeholder 4"/>
          <p:cNvSpPr>
            <a:spLocks noGrp="1"/>
          </p:cNvSpPr>
          <p:nvPr>
            <p:ph type="sldNum" sz="quarter" idx="12"/>
          </p:nvPr>
        </p:nvSpPr>
        <p:spPr/>
        <p:txBody>
          <a:bodyPr/>
          <a:lstStyle/>
          <a:p>
            <a:fld id="{950135B0-E35F-4E4C-8F7B-9C7F1F160A54}" type="slidenum">
              <a:rPr lang="en-US" smtClean="0"/>
              <a:t>6</a:t>
            </a:fld>
            <a:endParaRPr lang="en-US"/>
          </a:p>
        </p:txBody>
      </p:sp>
      <p:pic>
        <p:nvPicPr>
          <p:cNvPr id="7" name="Picture 6">
            <a:extLst>
              <a:ext uri="{FF2B5EF4-FFF2-40B4-BE49-F238E27FC236}">
                <a16:creationId xmlns:a16="http://schemas.microsoft.com/office/drawing/2014/main" id="{202C753D-DAE7-4557-8CC0-7961300F1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40" y="1411362"/>
            <a:ext cx="7477120" cy="4675168"/>
          </a:xfrm>
          <a:prstGeom prst="rect">
            <a:avLst/>
          </a:prstGeom>
        </p:spPr>
      </p:pic>
      <p:sp>
        <p:nvSpPr>
          <p:cNvPr id="8" name="Rectangle 7">
            <a:extLst>
              <a:ext uri="{FF2B5EF4-FFF2-40B4-BE49-F238E27FC236}">
                <a16:creationId xmlns:a16="http://schemas.microsoft.com/office/drawing/2014/main" id="{A24DF7F7-158B-4556-B8FA-6623F153045F}"/>
              </a:ext>
            </a:extLst>
          </p:cNvPr>
          <p:cNvSpPr/>
          <p:nvPr/>
        </p:nvSpPr>
        <p:spPr>
          <a:xfrm>
            <a:off x="176971" y="4717920"/>
            <a:ext cx="324432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Clr>
                <a:srgbClr val="C00000"/>
              </a:buClr>
            </a:pPr>
            <a:r>
              <a:rPr lang="en-US" b="1" dirty="0">
                <a:solidFill>
                  <a:srgbClr val="FF0000"/>
                </a:solidFill>
              </a:rPr>
              <a:t>Hiring Postdoc!</a:t>
            </a:r>
          </a:p>
          <a:p>
            <a:pPr algn="ctr">
              <a:buClr>
                <a:srgbClr val="C00000"/>
              </a:buClr>
            </a:pPr>
            <a:r>
              <a:rPr lang="en-US" b="1" dirty="0">
                <a:solidFill>
                  <a:srgbClr val="FF0000"/>
                </a:solidFill>
              </a:rPr>
              <a:t>Eric </a:t>
            </a:r>
            <a:r>
              <a:rPr lang="en-US" b="1" dirty="0" err="1">
                <a:solidFill>
                  <a:srgbClr val="FF0000"/>
                </a:solidFill>
              </a:rPr>
              <a:t>Prebys</a:t>
            </a:r>
            <a:r>
              <a:rPr lang="en-US" b="1" dirty="0">
                <a:solidFill>
                  <a:srgbClr val="FF0000"/>
                </a:solidFill>
              </a:rPr>
              <a:t> (</a:t>
            </a:r>
            <a:r>
              <a:rPr lang="en-US" b="1" dirty="0">
                <a:solidFill>
                  <a:srgbClr val="FF0000"/>
                </a:solidFill>
                <a:hlinkClick r:id="rId4"/>
              </a:rPr>
              <a:t>prebys@fnal.gov</a:t>
            </a:r>
            <a:r>
              <a:rPr lang="en-US" b="1" dirty="0">
                <a:solidFill>
                  <a:srgbClr val="FF0000"/>
                </a:solidFill>
              </a:rPr>
              <a:t>) or see </a:t>
            </a:r>
            <a:r>
              <a:rPr lang="en-US" b="1" dirty="0">
                <a:solidFill>
                  <a:srgbClr val="FF0000"/>
                </a:solidFill>
                <a:hlinkClick r:id="rId5"/>
              </a:rPr>
              <a:t>https://recruit.ucdavis.edu/apply/JPF02131</a:t>
            </a:r>
            <a:r>
              <a:rPr lang="en-US" b="1" dirty="0">
                <a:solidFill>
                  <a:srgbClr val="FF0000"/>
                </a:solidFill>
              </a:rPr>
              <a:t> </a:t>
            </a:r>
          </a:p>
        </p:txBody>
      </p:sp>
    </p:spTree>
    <p:extLst>
      <p:ext uri="{BB962C8B-B14F-4D97-AF65-F5344CB8AC3E}">
        <p14:creationId xmlns:p14="http://schemas.microsoft.com/office/powerpoint/2010/main" val="13028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E228-D7E1-42FF-B32C-0F7D6DE70723}"/>
              </a:ext>
            </a:extLst>
          </p:cNvPr>
          <p:cNvSpPr>
            <a:spLocks noGrp="1"/>
          </p:cNvSpPr>
          <p:nvPr>
            <p:ph type="title"/>
          </p:nvPr>
        </p:nvSpPr>
        <p:spPr/>
        <p:txBody>
          <a:bodyPr/>
          <a:lstStyle/>
          <a:p>
            <a:r>
              <a:rPr lang="en-US" dirty="0"/>
              <a:t>Measuring Extinction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046342-F830-41EE-AAD5-C4B6BB648C19}"/>
                  </a:ext>
                </a:extLst>
              </p:cNvPr>
              <p:cNvSpPr>
                <a:spLocks noGrp="1"/>
              </p:cNvSpPr>
              <p:nvPr>
                <p:ph idx="1"/>
              </p:nvPr>
            </p:nvSpPr>
            <p:spPr/>
            <p:txBody>
              <a:bodyPr/>
              <a:lstStyle/>
              <a:p>
                <a:r>
                  <a:rPr lang="en-US" dirty="0">
                    <a:solidFill>
                      <a:srgbClr val="FF0000"/>
                    </a:solidFill>
                  </a:rPr>
                  <a:t>Extinction requirement </a:t>
                </a:r>
                <a14:m>
                  <m:oMath xmlns:m="http://schemas.openxmlformats.org/officeDocument/2006/math">
                    <m:r>
                      <a:rPr lang="en-US" b="0" i="0" smtClean="0">
                        <a:solidFill>
                          <a:srgbClr val="FF0000"/>
                        </a:solidFill>
                        <a:latin typeface="Cambria Math" panose="02040503050406030204" pitchFamily="18" charset="0"/>
                      </a:rPr>
                      <m:t>&lt;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10</m:t>
                        </m:r>
                      </m:e>
                      <m:sup>
                        <m:r>
                          <a:rPr lang="en-US" b="0" i="1" smtClean="0">
                            <a:solidFill>
                              <a:srgbClr val="FF0000"/>
                            </a:solidFill>
                            <a:latin typeface="Cambria Math" panose="02040503050406030204" pitchFamily="18" charset="0"/>
                          </a:rPr>
                          <m:t>−10</m:t>
                        </m:r>
                      </m:sup>
                    </m:sSup>
                  </m:oMath>
                </a14:m>
                <a:r>
                  <a:rPr lang="en-US" dirty="0">
                    <a:solidFill>
                      <a:srgbClr val="FF0000"/>
                    </a:solidFill>
                  </a:rPr>
                  <a:t> (95% C.L.)</a:t>
                </a:r>
              </a:p>
              <a:p>
                <a14:m>
                  <m:oMath xmlns:m="http://schemas.openxmlformats.org/officeDocument/2006/math">
                    <m:r>
                      <a:rPr lang="en-US" b="0" i="1" smtClean="0">
                        <a:solidFill>
                          <a:schemeClr val="tx1"/>
                        </a:solidFill>
                        <a:latin typeface="Cambria Math" panose="02040503050406030204" pitchFamily="18" charset="0"/>
                      </a:rPr>
                      <m:t>4×</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7</m:t>
                        </m:r>
                      </m:sup>
                    </m:sSup>
                  </m:oMath>
                </a14:m>
                <a:r>
                  <a:rPr lang="en-US" dirty="0">
                    <a:solidFill>
                      <a:schemeClr val="tx1"/>
                    </a:solidFill>
                  </a:rPr>
                  <a:t> protons per pulse</a:t>
                </a:r>
              </a:p>
              <a:p>
                <a14:m>
                  <m:oMath xmlns:m="http://schemas.openxmlformats.org/officeDocument/2006/math">
                    <m:r>
                      <a:rPr lang="en-US" b="0" i="1" smtClean="0">
                        <a:solidFill>
                          <a:schemeClr val="tx1"/>
                        </a:solidFill>
                        <a:latin typeface="Cambria Math" panose="02040503050406030204" pitchFamily="18" charset="0"/>
                      </a:rPr>
                      <m:t>⇒1</m:t>
                    </m:r>
                  </m:oMath>
                </a14:m>
                <a:r>
                  <a:rPr lang="en-US" dirty="0">
                    <a:solidFill>
                      <a:schemeClr val="tx1"/>
                    </a:solidFill>
                  </a:rPr>
                  <a:t> out of time proton per 250 pulses </a:t>
                </a:r>
              </a:p>
              <a:p>
                <a14:m>
                  <m:oMath xmlns:m="http://schemas.openxmlformats.org/officeDocument/2006/math">
                    <m:r>
                      <a:rPr lang="en-US" b="0" i="1" smtClean="0">
                        <a:solidFill>
                          <a:schemeClr val="tx1"/>
                        </a:solidFill>
                        <a:latin typeface="Cambria Math" panose="02040503050406030204" pitchFamily="18" charset="0"/>
                      </a:rPr>
                      <m:t>6×</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12</m:t>
                        </m:r>
                      </m:sup>
                    </m:sSup>
                  </m:oMath>
                </a14:m>
                <a:r>
                  <a:rPr lang="en-US" dirty="0">
                    <a:solidFill>
                      <a:schemeClr val="tx1"/>
                    </a:solidFill>
                  </a:rPr>
                  <a:t> proton/s </a:t>
                </a:r>
                <a14:m>
                  <m:oMath xmlns:m="http://schemas.openxmlformats.org/officeDocument/2006/math">
                    <m:r>
                      <a:rPr lang="en-US" b="0" i="1" smtClean="0">
                        <a:solidFill>
                          <a:schemeClr val="tx1"/>
                        </a:solidFill>
                        <a:latin typeface="Cambria Math" panose="02040503050406030204" pitchFamily="18" charset="0"/>
                      </a:rPr>
                      <m:t>=150,000</m:t>
                    </m:r>
                  </m:oMath>
                </a14:m>
                <a:r>
                  <a:rPr lang="en-US" dirty="0">
                    <a:solidFill>
                      <a:schemeClr val="tx1"/>
                    </a:solidFill>
                  </a:rPr>
                  <a:t> pulses/s</a:t>
                </a:r>
              </a:p>
              <a:p>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 Extinction measurement time: </a:t>
                </a:r>
                <a14:m>
                  <m:oMath xmlns:m="http://schemas.openxmlformats.org/officeDocument/2006/math">
                    <m:r>
                      <a:rPr lang="en-US" b="0" i="1" smtClean="0">
                        <a:solidFill>
                          <a:schemeClr val="tx1"/>
                        </a:solidFill>
                        <a:latin typeface="Cambria Math" panose="02040503050406030204" pitchFamily="18" charset="0"/>
                      </a:rPr>
                      <m:t>10,000</m:t>
                    </m:r>
                  </m:oMath>
                </a14:m>
                <a:r>
                  <a:rPr lang="en-US" dirty="0">
                    <a:solidFill>
                      <a:schemeClr val="tx1"/>
                    </a:solidFill>
                  </a:rPr>
                  <a:t> s</a:t>
                </a:r>
              </a:p>
              <a:p>
                <a14:m>
                  <m:oMath xmlns:m="http://schemas.openxmlformats.org/officeDocument/2006/math">
                    <m:r>
                      <a:rPr lang="en-US" b="0" i="1" smtClean="0">
                        <a:solidFill>
                          <a:schemeClr val="tx1"/>
                        </a:solidFill>
                        <a:latin typeface="Cambria Math" panose="02040503050406030204" pitchFamily="18" charset="0"/>
                      </a:rPr>
                      <m:t>⇒6×</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16</m:t>
                        </m:r>
                      </m:sup>
                    </m:sSup>
                  </m:oMath>
                </a14:m>
                <a:r>
                  <a:rPr lang="en-US" dirty="0">
                    <a:solidFill>
                      <a:schemeClr val="tx1"/>
                    </a:solidFill>
                  </a:rPr>
                  <a:t> protons on target</a:t>
                </a:r>
              </a:p>
              <a:p>
                <a14:m>
                  <m:oMath xmlns:m="http://schemas.openxmlformats.org/officeDocument/2006/math">
                    <m:r>
                      <a:rPr lang="en-US" b="0" i="1" smtClean="0">
                        <a:solidFill>
                          <a:schemeClr val="tx1"/>
                        </a:solidFill>
                        <a:latin typeface="Cambria Math" panose="02040503050406030204" pitchFamily="18" charset="0"/>
                      </a:rPr>
                      <m:t>2.3×</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10</m:t>
                        </m:r>
                      </m:sup>
                    </m:sSup>
                  </m:oMath>
                </a14:m>
                <a:r>
                  <a:rPr lang="en-US" dirty="0">
                    <a:solidFill>
                      <a:schemeClr val="tx1"/>
                    </a:solidFill>
                  </a:rPr>
                  <a:t> particles to set limit</a:t>
                </a:r>
              </a:p>
              <a:p>
                <a14:m>
                  <m:oMath xmlns:m="http://schemas.openxmlformats.org/officeDocument/2006/math">
                    <m:r>
                      <a:rPr lang="en-US" b="0" i="1" smtClean="0">
                        <a:solidFill>
                          <a:schemeClr val="tx1"/>
                        </a:solidFill>
                        <a:latin typeface="Cambria Math" panose="02040503050406030204" pitchFamily="18" charset="0"/>
                      </a:rPr>
                      <m:t>⇒ </m:t>
                    </m:r>
                  </m:oMath>
                </a14:m>
                <a:r>
                  <a:rPr lang="en-US" dirty="0">
                    <a:solidFill>
                      <a:schemeClr val="tx1"/>
                    </a:solidFill>
                  </a:rPr>
                  <a:t>need to count at least </a:t>
                </a:r>
                <a14:m>
                  <m:oMath xmlns:m="http://schemas.openxmlformats.org/officeDocument/2006/math">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𝟏𝟔</m:t>
                    </m:r>
                  </m:oMath>
                </a14:m>
                <a:r>
                  <a:rPr lang="en-US" b="1" dirty="0">
                    <a:solidFill>
                      <a:schemeClr val="tx1"/>
                    </a:solidFill>
                  </a:rPr>
                  <a:t> particles per pulse</a:t>
                </a:r>
              </a:p>
            </p:txBody>
          </p:sp>
        </mc:Choice>
        <mc:Fallback xmlns="">
          <p:sp>
            <p:nvSpPr>
              <p:cNvPr id="3" name="Content Placeholder 2">
                <a:extLst>
                  <a:ext uri="{FF2B5EF4-FFF2-40B4-BE49-F238E27FC236}">
                    <a16:creationId xmlns:a16="http://schemas.microsoft.com/office/drawing/2014/main" id="{7A046342-F830-41EE-AAD5-C4B6BB648C19}"/>
                  </a:ext>
                </a:extLst>
              </p:cNvPr>
              <p:cNvSpPr>
                <a:spLocks noGrp="1" noRot="1" noChangeAspect="1" noMove="1" noResize="1" noEditPoints="1" noAdjustHandles="1" noChangeArrowheads="1" noChangeShapeType="1" noTextEdit="1"/>
              </p:cNvSpPr>
              <p:nvPr>
                <p:ph idx="1"/>
              </p:nvPr>
            </p:nvSpPr>
            <p:spPr>
              <a:blipFill>
                <a:blip r:embed="rId3"/>
                <a:stretch>
                  <a:fillRect l="-2019" t="-138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FB3EC5C-692B-451D-BE63-4967EDF4A692}"/>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D5ECC961-EAD4-4C54-AC26-5DCBE9CEDE86}"/>
              </a:ext>
            </a:extLst>
          </p:cNvPr>
          <p:cNvSpPr>
            <a:spLocks noGrp="1"/>
          </p:cNvSpPr>
          <p:nvPr>
            <p:ph type="sldNum" sz="quarter" idx="12"/>
          </p:nvPr>
        </p:nvSpPr>
        <p:spPr/>
        <p:txBody>
          <a:bodyPr/>
          <a:lstStyle/>
          <a:p>
            <a:fld id="{950135B0-E35F-4E4C-8F7B-9C7F1F160A54}" type="slidenum">
              <a:rPr lang="en-US" smtClean="0"/>
              <a:t>7</a:t>
            </a:fld>
            <a:endParaRPr lang="en-US" dirty="0"/>
          </a:p>
        </p:txBody>
      </p:sp>
    </p:spTree>
    <p:extLst>
      <p:ext uri="{BB962C8B-B14F-4D97-AF65-F5344CB8AC3E}">
        <p14:creationId xmlns:p14="http://schemas.microsoft.com/office/powerpoint/2010/main" val="39616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Mu2e—Target Extinction Monitor</a:t>
            </a:r>
          </a:p>
        </p:txBody>
      </p:sp>
      <p:sp>
        <p:nvSpPr>
          <p:cNvPr id="12" name="Footer Placeholder 11">
            <a:extLst>
              <a:ext uri="{FF2B5EF4-FFF2-40B4-BE49-F238E27FC236}">
                <a16:creationId xmlns:a16="http://schemas.microsoft.com/office/drawing/2014/main" id="{BAC26FB4-61E8-44CB-B510-6D6F532DC544}"/>
              </a:ext>
            </a:extLst>
          </p:cNvPr>
          <p:cNvSpPr>
            <a:spLocks noGrp="1"/>
          </p:cNvSpPr>
          <p:nvPr>
            <p:ph type="ftr" sz="quarter" idx="11"/>
          </p:nvPr>
        </p:nvSpPr>
        <p:spPr/>
        <p:txBody>
          <a:bodyPr/>
          <a:lstStyle/>
          <a:p>
            <a:r>
              <a:rPr lang="en-US"/>
              <a:t>Avery Archer (Purdue University)</a:t>
            </a:r>
          </a:p>
        </p:txBody>
      </p:sp>
      <p:sp>
        <p:nvSpPr>
          <p:cNvPr id="13" name="Slide Number Placeholder 12">
            <a:extLst>
              <a:ext uri="{FF2B5EF4-FFF2-40B4-BE49-F238E27FC236}">
                <a16:creationId xmlns:a16="http://schemas.microsoft.com/office/drawing/2014/main" id="{C57EABD3-96A3-4DEA-82F6-E3B399C3E440}"/>
              </a:ext>
            </a:extLst>
          </p:cNvPr>
          <p:cNvSpPr>
            <a:spLocks noGrp="1"/>
          </p:cNvSpPr>
          <p:nvPr>
            <p:ph type="sldNum" sz="quarter" idx="12"/>
          </p:nvPr>
        </p:nvSpPr>
        <p:spPr/>
        <p:txBody>
          <a:bodyPr/>
          <a:lstStyle/>
          <a:p>
            <a:fld id="{950135B0-E35F-4E4C-8F7B-9C7F1F160A54}" type="slidenum">
              <a:rPr lang="en-US" smtClean="0"/>
              <a:t>8</a:t>
            </a:fld>
            <a:endParaRPr lang="en-US"/>
          </a:p>
        </p:txBody>
      </p:sp>
      <p:pic>
        <p:nvPicPr>
          <p:cNvPr id="14" name="Picture 13">
            <a:extLst>
              <a:ext uri="{FF2B5EF4-FFF2-40B4-BE49-F238E27FC236}">
                <a16:creationId xmlns:a16="http://schemas.microsoft.com/office/drawing/2014/main" id="{6A25B4D0-1F86-4F34-8692-73DC0F9ADF4A}"/>
              </a:ext>
            </a:extLst>
          </p:cNvPr>
          <p:cNvPicPr>
            <a:picLocks noChangeAspect="1"/>
          </p:cNvPicPr>
          <p:nvPr/>
        </p:nvPicPr>
        <p:blipFill rotWithShape="1">
          <a:blip r:embed="rId3"/>
          <a:srcRect r="2000" b="943"/>
          <a:stretch/>
        </p:blipFill>
        <p:spPr>
          <a:xfrm>
            <a:off x="97536" y="1615117"/>
            <a:ext cx="8961120" cy="4468691"/>
          </a:xfrm>
          <a:prstGeom prst="rect">
            <a:avLst/>
          </a:prstGeom>
        </p:spPr>
      </p:pic>
    </p:spTree>
    <p:extLst>
      <p:ext uri="{BB962C8B-B14F-4D97-AF65-F5344CB8AC3E}">
        <p14:creationId xmlns:p14="http://schemas.microsoft.com/office/powerpoint/2010/main" val="331063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130AC7-5D2A-4E58-9E42-E84F289D3F71}"/>
              </a:ext>
            </a:extLst>
          </p:cNvPr>
          <p:cNvSpPr>
            <a:spLocks noGrp="1"/>
          </p:cNvSpPr>
          <p:nvPr>
            <p:ph type="title"/>
          </p:nvPr>
        </p:nvSpPr>
        <p:spPr/>
        <p:txBody>
          <a:bodyPr/>
          <a:lstStyle/>
          <a:p>
            <a:r>
              <a:rPr lang="en-US" dirty="0"/>
              <a:t>Extinction Monitor Detector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406" y="1505414"/>
            <a:ext cx="8579188" cy="4651827"/>
          </a:xfrm>
        </p:spPr>
      </p:pic>
      <p:sp>
        <p:nvSpPr>
          <p:cNvPr id="3" name="Footer Placeholder 2">
            <a:extLst>
              <a:ext uri="{FF2B5EF4-FFF2-40B4-BE49-F238E27FC236}">
                <a16:creationId xmlns:a16="http://schemas.microsoft.com/office/drawing/2014/main" id="{C2340DD2-6C0B-406D-AD71-D507E4D53AAC}"/>
              </a:ext>
            </a:extLst>
          </p:cNvPr>
          <p:cNvSpPr>
            <a:spLocks noGrp="1"/>
          </p:cNvSpPr>
          <p:nvPr>
            <p:ph type="ftr" sz="quarter" idx="11"/>
          </p:nvPr>
        </p:nvSpPr>
        <p:spPr/>
        <p:txBody>
          <a:bodyPr/>
          <a:lstStyle/>
          <a:p>
            <a:r>
              <a:rPr lang="en-US"/>
              <a:t>Avery Archer (Purdue University)</a:t>
            </a:r>
          </a:p>
        </p:txBody>
      </p:sp>
      <p:sp>
        <p:nvSpPr>
          <p:cNvPr id="5" name="Slide Number Placeholder 4">
            <a:extLst>
              <a:ext uri="{FF2B5EF4-FFF2-40B4-BE49-F238E27FC236}">
                <a16:creationId xmlns:a16="http://schemas.microsoft.com/office/drawing/2014/main" id="{BFCC1842-1671-4905-9838-8A9E9EFE5D73}"/>
              </a:ext>
            </a:extLst>
          </p:cNvPr>
          <p:cNvSpPr>
            <a:spLocks noGrp="1"/>
          </p:cNvSpPr>
          <p:nvPr>
            <p:ph type="sldNum" sz="quarter" idx="12"/>
          </p:nvPr>
        </p:nvSpPr>
        <p:spPr/>
        <p:txBody>
          <a:bodyPr/>
          <a:lstStyle/>
          <a:p>
            <a:fld id="{950135B0-E35F-4E4C-8F7B-9C7F1F160A54}" type="slidenum">
              <a:rPr lang="en-US" smtClean="0"/>
              <a:t>9</a:t>
            </a:fld>
            <a:endParaRPr lang="en-US"/>
          </a:p>
        </p:txBody>
      </p:sp>
    </p:spTree>
    <p:extLst>
      <p:ext uri="{BB962C8B-B14F-4D97-AF65-F5344CB8AC3E}">
        <p14:creationId xmlns:p14="http://schemas.microsoft.com/office/powerpoint/2010/main" val="594391160"/>
      </p:ext>
    </p:extLst>
  </p:cSld>
  <p:clrMapOvr>
    <a:masterClrMapping/>
  </p:clrMapOvr>
</p:sld>
</file>

<file path=ppt/theme/theme1.xml><?xml version="1.0" encoding="utf-8"?>
<a:theme xmlns:a="http://schemas.openxmlformats.org/drawingml/2006/main" name="Retrospect">
  <a:themeElements>
    <a:clrScheme name="DePauw Color Pallete">
      <a:dk1>
        <a:srgbClr val="000000"/>
      </a:dk1>
      <a:lt1>
        <a:sysClr val="window" lastClr="FFFFFF"/>
      </a:lt1>
      <a:dk2>
        <a:srgbClr val="739600"/>
      </a:dk2>
      <a:lt2>
        <a:srgbClr val="ABC785"/>
      </a:lt2>
      <a:accent1>
        <a:srgbClr val="F4DA40"/>
      </a:accent1>
      <a:accent2>
        <a:srgbClr val="000000"/>
      </a:accent2>
      <a:accent3>
        <a:srgbClr val="FFFFFF"/>
      </a:accent3>
      <a:accent4>
        <a:srgbClr val="98700D"/>
      </a:accent4>
      <a:accent5>
        <a:srgbClr val="C2BC80"/>
      </a:accent5>
      <a:accent6>
        <a:srgbClr val="94A088"/>
      </a:accent6>
      <a:hlink>
        <a:srgbClr val="5B687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DePauw Color Pallete">
      <a:dk1>
        <a:srgbClr val="000000"/>
      </a:dk1>
      <a:lt1>
        <a:sysClr val="window" lastClr="FFFFFF"/>
      </a:lt1>
      <a:dk2>
        <a:srgbClr val="739600"/>
      </a:dk2>
      <a:lt2>
        <a:srgbClr val="ABC785"/>
      </a:lt2>
      <a:accent1>
        <a:srgbClr val="F4DA40"/>
      </a:accent1>
      <a:accent2>
        <a:srgbClr val="000000"/>
      </a:accent2>
      <a:accent3>
        <a:srgbClr val="FFFFFF"/>
      </a:accent3>
      <a:accent4>
        <a:srgbClr val="98700D"/>
      </a:accent4>
      <a:accent5>
        <a:srgbClr val="C2BC80"/>
      </a:accent5>
      <a:accent6>
        <a:srgbClr val="94A088"/>
      </a:accent6>
      <a:hlink>
        <a:srgbClr val="5B6870"/>
      </a:hlink>
      <a:folHlink>
        <a:srgbClr val="8C8C8C"/>
      </a:folHlink>
    </a:clrScheme>
    <a:fontScheme name="Custom 1">
      <a:majorFont>
        <a:latin typeface="Myriad Pro"/>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18089</TotalTime>
  <Words>1077</Words>
  <Application>Microsoft Office PowerPoint</Application>
  <PresentationFormat>On-screen Show (4:3)</PresentationFormat>
  <Paragraphs>156</Paragraphs>
  <Slides>22</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 Math</vt:lpstr>
      <vt:lpstr>Retrospect</vt:lpstr>
      <vt:lpstr>Custom Design</vt:lpstr>
      <vt:lpstr>The Mu2e experiment: Target Extinction Monitor</vt:lpstr>
      <vt:lpstr>Mu2e—the experiment</vt:lpstr>
      <vt:lpstr>Extinction</vt:lpstr>
      <vt:lpstr>The Need for Extinction</vt:lpstr>
      <vt:lpstr>Extinction in 2 Steps</vt:lpstr>
      <vt:lpstr>AC Dipole Magnet</vt:lpstr>
      <vt:lpstr>Measuring Extinction</vt:lpstr>
      <vt:lpstr>Mu2e—Target Extinction Monitor</vt:lpstr>
      <vt:lpstr>Extinction Monitor Detector</vt:lpstr>
      <vt:lpstr>Pixel Telescope System</vt:lpstr>
      <vt:lpstr>Pixel Plane</vt:lpstr>
      <vt:lpstr>Pixel Plane</vt:lpstr>
      <vt:lpstr>Pixel Tracker</vt:lpstr>
      <vt:lpstr>Extinction Monitor Event Display</vt:lpstr>
      <vt:lpstr>Extinction Monitor Event Display</vt:lpstr>
      <vt:lpstr>Summary</vt:lpstr>
      <vt:lpstr>Questions?</vt:lpstr>
      <vt:lpstr>Backup Slides</vt:lpstr>
      <vt:lpstr>Extinction in 2 Steps</vt:lpstr>
      <vt:lpstr>Extinction in 2 Steps</vt:lpstr>
      <vt:lpstr>Extinction Monitor Pixels</vt:lpstr>
      <vt:lpstr>Muon ID</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Archer, Avery</dc:creator>
  <cp:lastModifiedBy>Avery M Archer</cp:lastModifiedBy>
  <cp:revision>80</cp:revision>
  <dcterms:created xsi:type="dcterms:W3CDTF">2018-02-21T19:30:05Z</dcterms:created>
  <dcterms:modified xsi:type="dcterms:W3CDTF">2018-06-19T04:07:32Z</dcterms:modified>
</cp:coreProperties>
</file>