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49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1" r:id="rId6"/>
    <p:sldId id="260" r:id="rId7"/>
    <p:sldId id="278" r:id="rId8"/>
    <p:sldId id="262" r:id="rId9"/>
    <p:sldId id="263" r:id="rId10"/>
    <p:sldId id="277" r:id="rId11"/>
    <p:sldId id="264" r:id="rId12"/>
    <p:sldId id="270" r:id="rId13"/>
    <p:sldId id="274" r:id="rId14"/>
    <p:sldId id="268" r:id="rId15"/>
    <p:sldId id="272" r:id="rId16"/>
    <p:sldId id="279" r:id="rId17"/>
    <p:sldId id="280" r:id="rId18"/>
    <p:sldId id="266" r:id="rId19"/>
    <p:sldId id="27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3F8"/>
    <a:srgbClr val="DE1EFF"/>
    <a:srgbClr val="BC15FF"/>
    <a:srgbClr val="AC6DD7"/>
    <a:srgbClr val="F371FF"/>
    <a:srgbClr val="1EFF6A"/>
    <a:srgbClr val="297CFF"/>
    <a:srgbClr val="FF59D3"/>
    <a:srgbClr val="FF6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6"/>
    <p:restoredTop sz="84694"/>
  </p:normalViewPr>
  <p:slideViewPr>
    <p:cSldViewPr snapToGrid="0" snapToObjects="1">
      <p:cViewPr varScale="1">
        <p:scale>
          <a:sx n="84" d="100"/>
          <a:sy n="84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8AAB5-AC78-3B46-9280-C00E189875DD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F105-69E9-3A42-BE9C-EF98A54D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Edge effect</a:t>
            </a:r>
            <a:r>
              <a:rPr lang="en-US" baseline="0" dirty="0" smtClean="0"/>
              <a:t> of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4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dimension of crystal is 34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Detector solenoid???</a:t>
            </a:r>
          </a:p>
          <a:p>
            <a:r>
              <a:rPr lang="en-US" dirty="0" smtClean="0"/>
              <a:t>cosmic rays induced</a:t>
            </a:r>
            <a:r>
              <a:rPr lang="en-US" baseline="0" dirty="0" smtClean="0"/>
              <a:t> backgrounds 2 components irreducible and reducible </a:t>
            </a:r>
            <a:r>
              <a:rPr lang="mr-IN" baseline="0" dirty="0" smtClean="0"/>
              <a:t>–</a:t>
            </a:r>
            <a:r>
              <a:rPr lang="en-US" baseline="0" dirty="0" smtClean="0"/>
              <a:t> identify mostly muons, </a:t>
            </a:r>
            <a:r>
              <a:rPr lang="en-US" baseline="0" dirty="0" err="1" smtClean="0"/>
              <a:t>calo</a:t>
            </a:r>
            <a:r>
              <a:rPr lang="en-US" baseline="0" dirty="0" smtClean="0"/>
              <a:t> and tracker can kill that, electrons generated from not stopping target </a:t>
            </a:r>
            <a:r>
              <a:rPr lang="mr-IN" baseline="0" dirty="0" smtClean="0"/>
              <a:t>–</a:t>
            </a:r>
            <a:r>
              <a:rPr lang="en-US" baseline="0" dirty="0" smtClean="0"/>
              <a:t> can trace back</a:t>
            </a:r>
          </a:p>
          <a:p>
            <a:r>
              <a:rPr lang="en-US" baseline="0" dirty="0" smtClean="0"/>
              <a:t>irreducible </a:t>
            </a:r>
            <a:r>
              <a:rPr lang="mr-IN" baseline="0" dirty="0" smtClean="0"/>
              <a:t>–</a:t>
            </a:r>
            <a:r>
              <a:rPr lang="en-US" baseline="0" dirty="0" smtClean="0"/>
              <a:t> cosmic rays that look like they are from the stopping target </a:t>
            </a:r>
            <a:r>
              <a:rPr lang="mr-IN" baseline="0" dirty="0" smtClean="0"/>
              <a:t>–</a:t>
            </a:r>
            <a:r>
              <a:rPr lang="en-US" baseline="0" dirty="0" smtClean="0"/>
              <a:t> cannot stop that </a:t>
            </a:r>
            <a:r>
              <a:rPr lang="mr-IN" baseline="0" dirty="0" smtClean="0"/>
              <a:t>–</a:t>
            </a:r>
            <a:r>
              <a:rPr lang="en-US" baseline="0" dirty="0" smtClean="0"/>
              <a:t> create a CRV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requirements from particle identification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Silicon Photo multipliers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convert light deposited to energy?  lower voltage required than normal PMT</a:t>
            </a:r>
          </a:p>
          <a:p>
            <a:r>
              <a:rPr lang="en-US" baseline="0" dirty="0" smtClean="0"/>
              <a:t>Moliere radius is 3.5cm</a:t>
            </a:r>
            <a:endParaRPr lang="en-US" dirty="0" smtClean="0"/>
          </a:p>
          <a:p>
            <a:r>
              <a:rPr lang="en-US" dirty="0" smtClean="0"/>
              <a:t>2 arrays</a:t>
            </a:r>
            <a:r>
              <a:rPr lang="en-US" baseline="0" dirty="0" smtClean="0"/>
              <a:t> reading same crystal for redundancy </a:t>
            </a:r>
            <a:r>
              <a:rPr lang="mr-IN" baseline="0" dirty="0" smtClean="0"/>
              <a:t>–</a:t>
            </a:r>
            <a:r>
              <a:rPr lang="en-US" baseline="0" dirty="0" smtClean="0"/>
              <a:t> cannot be accessed frequently</a:t>
            </a:r>
          </a:p>
          <a:p>
            <a:r>
              <a:rPr lang="en-US" baseline="0" dirty="0" smtClean="0"/>
              <a:t>200 </a:t>
            </a:r>
            <a:r>
              <a:rPr lang="en-US" baseline="0" dirty="0" err="1" smtClean="0"/>
              <a:t>mhz</a:t>
            </a:r>
            <a:r>
              <a:rPr lang="en-US" baseline="0" dirty="0" smtClean="0"/>
              <a:t> is 5ns</a:t>
            </a:r>
          </a:p>
          <a:p>
            <a:r>
              <a:rPr lang="en-US" baseline="0" dirty="0" smtClean="0"/>
              <a:t>measured performance at test beam is 100ps and 5% energy resolution at 100MeV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is below threshold we set</a:t>
            </a:r>
          </a:p>
          <a:p>
            <a:r>
              <a:rPr lang="en-US" dirty="0" smtClean="0"/>
              <a:t>neighbors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time domain and geometrical domain</a:t>
            </a:r>
          </a:p>
          <a:p>
            <a:r>
              <a:rPr lang="en-US" baseline="0" dirty="0" smtClean="0"/>
              <a:t>energy threshold ~1 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 is big issue</a:t>
            </a:r>
          </a:p>
          <a:p>
            <a:r>
              <a:rPr lang="en-US" dirty="0" smtClean="0"/>
              <a:t>particles</a:t>
            </a:r>
            <a:r>
              <a:rPr lang="en-US" baseline="0" dirty="0" smtClean="0"/>
              <a:t> can be emitted backward! pair production, radiation, so we don</a:t>
            </a:r>
            <a:r>
              <a:rPr lang="mr-IN" baseline="0" dirty="0" smtClean="0"/>
              <a:t>’</a:t>
            </a:r>
            <a:r>
              <a:rPr lang="en-US" baseline="0" dirty="0" smtClean="0"/>
              <a:t>t catch all energy with time windows</a:t>
            </a:r>
            <a:endParaRPr lang="en-US" dirty="0" smtClean="0"/>
          </a:p>
          <a:p>
            <a:r>
              <a:rPr lang="en-US" dirty="0" smtClean="0"/>
              <a:t>fraction of shower </a:t>
            </a:r>
            <a:r>
              <a:rPr lang="en-US" dirty="0" err="1" smtClean="0"/>
              <a:t>contianed</a:t>
            </a:r>
            <a:endParaRPr lang="en-US" dirty="0" smtClean="0"/>
          </a:p>
          <a:p>
            <a:r>
              <a:rPr lang="en-US" dirty="0" smtClean="0"/>
              <a:t>performance</a:t>
            </a:r>
            <a:r>
              <a:rPr lang="en-US" baseline="0" dirty="0" smtClean="0"/>
              <a:t> extra 1 million</a:t>
            </a:r>
          </a:p>
          <a:p>
            <a:r>
              <a:rPr lang="en-US" dirty="0" smtClean="0"/>
              <a:t>less particle going backward to the shower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F105-69E9-3A42-BE9C-EF98A54DFD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4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8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9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2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0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17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Castiglia (Yale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A45F-868F-D44E-82C8-553A02C5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786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Mu2e Calorimeter Clustering Studies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5146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Emma </a:t>
            </a:r>
            <a:r>
              <a:rPr lang="en-US" sz="3000" dirty="0" err="1" smtClean="0"/>
              <a:t>Castiglia</a:t>
            </a:r>
            <a:endParaRPr lang="en-US" sz="3000" dirty="0" smtClean="0"/>
          </a:p>
          <a:p>
            <a:r>
              <a:rPr lang="en-US" dirty="0" smtClean="0"/>
              <a:t>with </a:t>
            </a:r>
            <a:r>
              <a:rPr lang="en-US" dirty="0" err="1" smtClean="0"/>
              <a:t>Giani</a:t>
            </a:r>
            <a:r>
              <a:rPr lang="en-US" dirty="0" smtClean="0"/>
              <a:t> </a:t>
            </a:r>
            <a:r>
              <a:rPr lang="en-US" dirty="0" err="1" smtClean="0"/>
              <a:t>Pezzullo</a:t>
            </a:r>
            <a:r>
              <a:rPr lang="en-US" dirty="0" smtClean="0"/>
              <a:t> and Sarah Demers</a:t>
            </a:r>
          </a:p>
          <a:p>
            <a:r>
              <a:rPr lang="en-US" dirty="0" smtClean="0"/>
              <a:t>Yale University</a:t>
            </a:r>
          </a:p>
          <a:p>
            <a:endParaRPr lang="en-US" dirty="0" smtClean="0"/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New Perspectives 2018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99347"/>
            <a:ext cx="1629432" cy="10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4716"/>
            <a:ext cx="1366345" cy="14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83987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Timing Comparison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79733"/>
            <a:ext cx="12192001" cy="608659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Have a few </a:t>
            </a:r>
            <a:r>
              <a:rPr lang="en-US" sz="3600" dirty="0" err="1" smtClean="0"/>
              <a:t>ms</a:t>
            </a:r>
            <a:r>
              <a:rPr lang="en-US" sz="3600" dirty="0" smtClean="0"/>
              <a:t> per event within which to trigger on or reject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92D050"/>
                </a:solidFill>
              </a:rPr>
              <a:t>Calo</a:t>
            </a:r>
            <a:r>
              <a:rPr lang="en-US" sz="3600" b="1" dirty="0" smtClean="0">
                <a:solidFill>
                  <a:srgbClr val="92D050"/>
                </a:solidFill>
              </a:rPr>
              <a:t> Cluster Fast: 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~.2ms per event 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Includes fast processing of digitized hits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</a:pPr>
            <a:endParaRPr lang="en-US" sz="36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297CFF"/>
                </a:solidFill>
              </a:rPr>
              <a:t>Full Clustering</a:t>
            </a:r>
            <a:r>
              <a:rPr lang="en-US" sz="3600" b="1" dirty="0" smtClean="0">
                <a:solidFill>
                  <a:srgbClr val="297CFF"/>
                </a:solidFill>
              </a:rPr>
              <a:t>:</a:t>
            </a:r>
            <a:r>
              <a:rPr lang="en-US" sz="3600" dirty="0" smtClean="0">
                <a:solidFill>
                  <a:srgbClr val="297CFF"/>
                </a:solidFill>
              </a:rPr>
              <a:t> </a:t>
            </a:r>
          </a:p>
          <a:p>
            <a:pPr marL="114300" indent="-571500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Algorithm takes 2.3ms per event </a:t>
            </a:r>
            <a:endParaRPr lang="en-US" sz="4000" b="1" dirty="0"/>
          </a:p>
          <a:p>
            <a:pPr marL="114300" indent="-571500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Needs </a:t>
            </a:r>
            <a:r>
              <a:rPr lang="en-US" sz="4000" dirty="0" smtClean="0">
                <a:solidFill>
                  <a:srgbClr val="DE1EFF"/>
                </a:solidFill>
              </a:rPr>
              <a:t>Template Fit</a:t>
            </a:r>
            <a:r>
              <a:rPr lang="en-US" sz="4000" dirty="0" smtClean="0"/>
              <a:t>: 25ms per event</a:t>
            </a:r>
          </a:p>
          <a:p>
            <a:pPr marL="114300" indent="-571500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Complete time for each event is &gt;27ms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=&gt; </a:t>
            </a:r>
            <a:r>
              <a:rPr lang="en-US" sz="3600" dirty="0" smtClean="0">
                <a:solidFill>
                  <a:srgbClr val="92D050"/>
                </a:solidFill>
              </a:rPr>
              <a:t>Fast</a:t>
            </a:r>
            <a:r>
              <a:rPr lang="en-US" sz="3600" dirty="0" smtClean="0"/>
              <a:t> Algorithm is more robust </a:t>
            </a:r>
            <a:r>
              <a:rPr lang="mr-IN" sz="3600" dirty="0" smtClean="0"/>
              <a:t>–</a:t>
            </a:r>
            <a:r>
              <a:rPr lang="en-US" sz="3600" dirty="0" smtClean="0"/>
              <a:t> could use as trigger</a:t>
            </a:r>
            <a:endParaRPr lang="en-US" sz="3600" dirty="0" smtClean="0"/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10</a:t>
            </a:fld>
            <a:endParaRPr lang="en-US" sz="1600">
              <a:solidFill>
                <a:srgbClr val="C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66197" y="1877571"/>
            <a:ext cx="2993466" cy="3173628"/>
            <a:chOff x="8366197" y="1877571"/>
            <a:chExt cx="2993466" cy="3173628"/>
          </a:xfrm>
        </p:grpSpPr>
        <p:grpSp>
          <p:nvGrpSpPr>
            <p:cNvPr id="19" name="Group 18"/>
            <p:cNvGrpSpPr/>
            <p:nvPr/>
          </p:nvGrpSpPr>
          <p:grpSpPr>
            <a:xfrm>
              <a:off x="8366197" y="2255192"/>
              <a:ext cx="2993466" cy="2796007"/>
              <a:chOff x="8366196" y="1283667"/>
              <a:chExt cx="3309989" cy="302461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444364" y="1283678"/>
                <a:ext cx="334107" cy="2710042"/>
              </a:xfrm>
              <a:prstGeom prst="rect">
                <a:avLst/>
              </a:prstGeom>
              <a:solidFill>
                <a:srgbClr val="67B3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8106509" y="1934306"/>
                <a:ext cx="888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Voltage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775644" y="3938952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</a:t>
                </a:r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757138" y="1283667"/>
                <a:ext cx="2919047" cy="2717048"/>
                <a:chOff x="8757138" y="1283667"/>
                <a:chExt cx="2919047" cy="2717048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8827477" y="2268415"/>
                  <a:ext cx="273274" cy="1725304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9100751" y="1688123"/>
                  <a:ext cx="334107" cy="2305596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9778471" y="2022231"/>
                  <a:ext cx="334107" cy="1971488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0107430" y="2708031"/>
                  <a:ext cx="339255" cy="1285688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0424310" y="3161307"/>
                  <a:ext cx="351334" cy="832412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0775644" y="3587340"/>
                  <a:ext cx="311732" cy="413375"/>
                </a:xfrm>
                <a:prstGeom prst="rect">
                  <a:avLst/>
                </a:prstGeom>
                <a:solidFill>
                  <a:srgbClr val="67B3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8757138" y="1283667"/>
                  <a:ext cx="2919047" cy="2690456"/>
                </a:xfrm>
                <a:custGeom>
                  <a:avLst/>
                  <a:gdLst>
                    <a:gd name="connsiteX0" fmla="*/ 0 w 2919047"/>
                    <a:gd name="connsiteY0" fmla="*/ 2637702 h 2690456"/>
                    <a:gd name="connsiteX1" fmla="*/ 298939 w 2919047"/>
                    <a:gd name="connsiteY1" fmla="*/ 984748 h 2690456"/>
                    <a:gd name="connsiteX2" fmla="*/ 773724 w 2919047"/>
                    <a:gd name="connsiteY2" fmla="*/ 10 h 2690456"/>
                    <a:gd name="connsiteX3" fmla="*/ 1248508 w 2919047"/>
                    <a:gd name="connsiteY3" fmla="*/ 967164 h 2690456"/>
                    <a:gd name="connsiteX4" fmla="*/ 1723293 w 2919047"/>
                    <a:gd name="connsiteY4" fmla="*/ 2162918 h 2690456"/>
                    <a:gd name="connsiteX5" fmla="*/ 2919047 w 2919047"/>
                    <a:gd name="connsiteY5" fmla="*/ 2690456 h 269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9047" h="2690456">
                      <a:moveTo>
                        <a:pt x="0" y="2637702"/>
                      </a:moveTo>
                      <a:cubicBezTo>
                        <a:pt x="84992" y="2031032"/>
                        <a:pt x="169985" y="1424363"/>
                        <a:pt x="298939" y="984748"/>
                      </a:cubicBezTo>
                      <a:cubicBezTo>
                        <a:pt x="427893" y="545133"/>
                        <a:pt x="615463" y="2941"/>
                        <a:pt x="773724" y="10"/>
                      </a:cubicBezTo>
                      <a:cubicBezTo>
                        <a:pt x="931986" y="-2921"/>
                        <a:pt x="1090246" y="606679"/>
                        <a:pt x="1248508" y="967164"/>
                      </a:cubicBezTo>
                      <a:cubicBezTo>
                        <a:pt x="1406770" y="1327649"/>
                        <a:pt x="1444870" y="1875703"/>
                        <a:pt x="1723293" y="2162918"/>
                      </a:cubicBezTo>
                      <a:cubicBezTo>
                        <a:pt x="2001716" y="2450133"/>
                        <a:pt x="2684586" y="2599602"/>
                        <a:pt x="2919047" y="2690456"/>
                      </a:cubicBezTo>
                    </a:path>
                  </a:pathLst>
                </a:custGeom>
                <a:noFill/>
                <a:ln w="63500">
                  <a:solidFill>
                    <a:srgbClr val="DE1E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" name="Straight Connector 20"/>
            <p:cNvCxnSpPr/>
            <p:nvPr/>
          </p:nvCxnSpPr>
          <p:spPr>
            <a:xfrm>
              <a:off x="9502740" y="1877571"/>
              <a:ext cx="0" cy="674305"/>
            </a:xfrm>
            <a:prstGeom prst="line">
              <a:avLst/>
            </a:prstGeom>
            <a:ln w="63500">
              <a:solidFill>
                <a:srgbClr val="1EF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-43550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038600" y="656862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7725"/>
            <a:ext cx="5114253" cy="3066748"/>
          </a:xfrm>
          <a:prstGeom prst="rect">
            <a:avLst/>
          </a:prstGeom>
        </p:spPr>
      </p:pic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11</a:t>
            </a:fld>
            <a:endParaRPr lang="en-US" sz="160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3" y="604213"/>
            <a:ext cx="5114252" cy="306674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4289" y="965924"/>
            <a:ext cx="6653089" cy="551360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CE Only: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Peak at 80-100 MeV and 6-9 crystals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Background Only: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Peak at 10 MeV and 1 crystal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38673" y="3445726"/>
            <a:ext cx="9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of Crystals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1520" y="6409146"/>
            <a:ext cx="9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 of Crystals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1272" y="96889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MeV</a:t>
            </a:r>
            <a:endParaRPr lang="en-US" sz="120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72303" y="4128264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MeV</a:t>
            </a:r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55537"/>
            <a:ext cx="9038493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Energy versus Cluster Size - </a:t>
            </a:r>
            <a:r>
              <a:rPr lang="en-US" dirty="0" smtClean="0">
                <a:solidFill>
                  <a:srgbClr val="92D050"/>
                </a:solidFill>
                <a:latin typeface="Charter Roman" charset="0"/>
                <a:ea typeface="Charter Roman" charset="0"/>
                <a:cs typeface="Charter Roman" charset="0"/>
              </a:rPr>
              <a:t>Fast</a:t>
            </a:r>
            <a:endParaRPr lang="en-US" dirty="0">
              <a:solidFill>
                <a:srgbClr val="92D05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93940" y="1913357"/>
            <a:ext cx="3052135" cy="3052135"/>
            <a:chOff x="8716852" y="2074486"/>
            <a:chExt cx="3052135" cy="3052135"/>
          </a:xfrm>
        </p:grpSpPr>
        <p:grpSp>
          <p:nvGrpSpPr>
            <p:cNvPr id="28" name="Group 27"/>
            <p:cNvGrpSpPr/>
            <p:nvPr/>
          </p:nvGrpSpPr>
          <p:grpSpPr>
            <a:xfrm>
              <a:off x="8716852" y="2074486"/>
              <a:ext cx="3052135" cy="3052135"/>
              <a:chOff x="8716852" y="2074486"/>
              <a:chExt cx="3052135" cy="30521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716852" y="2074486"/>
                <a:ext cx="3052135" cy="3052135"/>
                <a:chOff x="8716852" y="2074486"/>
                <a:chExt cx="3052135" cy="305213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8716852" y="2074486"/>
                  <a:ext cx="3052135" cy="3052135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Calo</a:t>
                  </a:r>
                  <a:r>
                    <a:rPr lang="en-US" dirty="0" smtClean="0"/>
                    <a:t> Disk</a:t>
                  </a:r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418382" y="2776016"/>
                  <a:ext cx="1649073" cy="16490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0580911" y="3928980"/>
                  <a:ext cx="354803" cy="354803"/>
                </a:xfrm>
                <a:prstGeom prst="ellipse">
                  <a:avLst/>
                </a:prstGeom>
                <a:solidFill>
                  <a:srgbClr val="FF68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11217636" y="3045309"/>
                <a:ext cx="354803" cy="354803"/>
              </a:xfrm>
              <a:prstGeom prst="ellipse">
                <a:avLst/>
              </a:prstGeom>
              <a:solidFill>
                <a:srgbClr val="FF59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524376" y="2257247"/>
              <a:ext cx="1525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Calo</a:t>
              </a:r>
              <a:r>
                <a:rPr lang="en-US" sz="2400" dirty="0" smtClean="0">
                  <a:solidFill>
                    <a:schemeClr val="bg1"/>
                  </a:solidFill>
                </a:rPr>
                <a:t> Disk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58658" y="3390793"/>
              <a:ext cx="118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inner edge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0301701" y="3690863"/>
              <a:ext cx="252084" cy="30125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-27216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>
          <a:xfrm>
            <a:off x="4038600" y="6568624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Castiglia (Yale University)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90" y="2132772"/>
            <a:ext cx="6513531" cy="44227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22" y="2106387"/>
            <a:ext cx="6552389" cy="4449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51886"/>
            <a:ext cx="10339755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Comparing CE and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bkg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 only - </a:t>
            </a:r>
            <a:r>
              <a:rPr lang="en-US" dirty="0" smtClean="0">
                <a:solidFill>
                  <a:srgbClr val="92D050"/>
                </a:solidFill>
                <a:latin typeface="Charter Roman" charset="0"/>
                <a:ea typeface="Charter Roman" charset="0"/>
                <a:cs typeface="Charter Roman" charset="0"/>
              </a:rPr>
              <a:t>Fast</a:t>
            </a:r>
            <a:endParaRPr lang="en-US" dirty="0">
              <a:solidFill>
                <a:srgbClr val="92D05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12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9336" y="615502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-1" y="785824"/>
            <a:ext cx="565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ENERGY</a:t>
            </a:r>
          </a:p>
          <a:p>
            <a:r>
              <a:rPr lang="en-US" sz="2800" dirty="0" smtClean="0"/>
              <a:t> Drop off at ~50 MeV</a:t>
            </a:r>
          </a:p>
          <a:p>
            <a:r>
              <a:rPr lang="en-US" sz="2800" dirty="0" smtClean="0"/>
              <a:t> Distinctive background shape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15012" y="877618"/>
            <a:ext cx="29633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RADIAL POSITION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Drop off at 410mm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482806" y="3054807"/>
            <a:ext cx="134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Normalized Events</a:t>
            </a:r>
            <a:endParaRPr lang="en-US" sz="1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114" y="2436969"/>
            <a:ext cx="5617685" cy="3955278"/>
            <a:chOff x="33113" y="2514649"/>
            <a:chExt cx="5699330" cy="3893930"/>
          </a:xfrm>
        </p:grpSpPr>
        <p:sp>
          <p:nvSpPr>
            <p:cNvPr id="22" name="TextBox 21"/>
            <p:cNvSpPr txBox="1"/>
            <p:nvPr/>
          </p:nvSpPr>
          <p:spPr>
            <a:xfrm>
              <a:off x="5252825" y="613158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MeV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510561" y="3058323"/>
              <a:ext cx="1364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Normalized Events</a:t>
              </a:r>
              <a:endParaRPr lang="en-US" sz="12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466502" y="2919383"/>
              <a:ext cx="12052" cy="3399684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33288" y="3739485"/>
              <a:ext cx="8997" cy="2538039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7392363" y="2280198"/>
            <a:ext cx="0" cy="4085423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>
          <a:xfrm>
            <a:off x="-43548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4038600" y="6568624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59872" y="1057079"/>
            <a:ext cx="8456219" cy="5849617"/>
            <a:chOff x="4236099" y="1426567"/>
            <a:chExt cx="7999020" cy="54314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099" y="1426567"/>
              <a:ext cx="7999020" cy="5431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802849" y="6433786"/>
              <a:ext cx="1903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Seed Energy/Cluster Energy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828783" y="2413868"/>
              <a:ext cx="1343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Normalized Events</a:t>
              </a:r>
              <a:endParaRPr lang="en-US" sz="1200" dirty="0"/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-16591" y="5868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RATIO OF SEED TO CLUSTER ENERGY </a:t>
            </a:r>
          </a:p>
          <a:p>
            <a:pPr marL="0" indent="0">
              <a:buNone/>
            </a:pPr>
            <a:r>
              <a:rPr lang="en-US" dirty="0" smtClean="0"/>
              <a:t>Background has more clusters with only 1 crystal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351886"/>
            <a:ext cx="10058401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Comparing CE and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bkg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 only - </a:t>
            </a:r>
            <a:r>
              <a:rPr lang="en-US" dirty="0" smtClean="0">
                <a:solidFill>
                  <a:srgbClr val="92D050"/>
                </a:solidFill>
                <a:latin typeface="Charter Roman" charset="0"/>
                <a:ea typeface="Charter Roman" charset="0"/>
                <a:cs typeface="Charter Roman" charset="0"/>
              </a:rPr>
              <a:t>Fast</a:t>
            </a:r>
            <a:endParaRPr lang="en-US" dirty="0">
              <a:solidFill>
                <a:srgbClr val="92D05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8" y="51412"/>
            <a:ext cx="1027394" cy="6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13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-27216" y="6568624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6/19/18           New Perspectives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038600" y="658495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51886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Conclusion and Next Steps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662152"/>
            <a:ext cx="12192001" cy="6195848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Results so far: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92D050"/>
                </a:solidFill>
              </a:rPr>
              <a:t>Fast</a:t>
            </a:r>
            <a:r>
              <a:rPr lang="en-US" sz="3200" dirty="0"/>
              <a:t> </a:t>
            </a:r>
            <a:r>
              <a:rPr lang="en-US" sz="3200" dirty="0" smtClean="0"/>
              <a:t>is quick and performs well enough to be used during triggering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Energy resolution of</a:t>
            </a:r>
            <a:r>
              <a:rPr lang="en-US" sz="3200" dirty="0" smtClean="0">
                <a:solidFill>
                  <a:srgbClr val="297CFF"/>
                </a:solidFill>
              </a:rPr>
              <a:t> Full </a:t>
            </a:r>
            <a:r>
              <a:rPr lang="en-US" sz="3200" dirty="0" smtClean="0"/>
              <a:t>could be improved in Offline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Variables that could be used to differentiate: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Energy and Size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Radial Distance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Ratio of Seed Energy to Cluster Energy</a:t>
            </a:r>
            <a:endParaRPr lang="en-US" sz="3200" b="1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Next Steps: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Look at adding more rings of neighbors to </a:t>
            </a:r>
            <a:r>
              <a:rPr lang="en-US" sz="3200" dirty="0" smtClean="0">
                <a:solidFill>
                  <a:srgbClr val="92D050"/>
                </a:solidFill>
              </a:rPr>
              <a:t>Fast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Change minimum energy cutoff for clusters </a:t>
            </a:r>
            <a:r>
              <a:rPr lang="mr-IN" sz="3200" dirty="0" smtClean="0"/>
              <a:t>–</a:t>
            </a:r>
            <a:r>
              <a:rPr lang="en-US" sz="3200" dirty="0" smtClean="0"/>
              <a:t> currently 10 MeV</a:t>
            </a: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14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-43545" y="6584952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6/19/18           New Perspectives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5229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65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Questions?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6334"/>
            <a:ext cx="12192001" cy="4351338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smtClean="0"/>
              <a:t>Thanks for listening!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15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43548" y="6568624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568627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420" y="1987290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Backup Slides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16</a:t>
            </a:fld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27216" y="6535966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568627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32" y="362588"/>
            <a:ext cx="5500090" cy="3298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20" y="3435224"/>
            <a:ext cx="5723546" cy="343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" y="493709"/>
            <a:ext cx="5531936" cy="3317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343478"/>
            <a:ext cx="9091248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FWHM Fits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601699"/>
            <a:ext cx="5523725" cy="3312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12399" y="1268963"/>
            <a:ext cx="12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Crystal Ball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28106" y="1384041"/>
            <a:ext cx="12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Crystal Ball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6891" y="464810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Gaussian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41423" y="468854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Gaussian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10122" y="344115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MeV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957249" y="659801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MeV</a:t>
            </a:r>
            <a:endParaRPr lang="en-US" sz="1200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C00000"/>
                </a:solidFill>
              </a:rPr>
              <a:t>18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471" y="359355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MeV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63147" y="661666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MeV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326152" y="824205"/>
            <a:ext cx="59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Events</a:t>
            </a:r>
            <a:endParaRPr lang="en-US" sz="120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217296" y="3906416"/>
            <a:ext cx="59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Events</a:t>
            </a:r>
            <a:endParaRPr lang="en-US" sz="120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80387" y="4058816"/>
            <a:ext cx="59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Events</a:t>
            </a:r>
            <a:endParaRPr lang="en-US" sz="120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14599" y="870857"/>
            <a:ext cx="59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Events</a:t>
            </a:r>
            <a:endParaRPr lang="en-US" sz="120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-59870" y="661760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4038600" y="6568624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966"/>
            <a:ext cx="7519324" cy="5105714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64799" y="640941"/>
            <a:ext cx="11966154" cy="5343000"/>
          </a:xfrm>
        </p:spPr>
        <p:txBody>
          <a:bodyPr/>
          <a:lstStyle/>
          <a:p>
            <a:r>
              <a:rPr lang="en-US" dirty="0" smtClean="0"/>
              <a:t>Reconstructed Clusters miss energy as compared to the MC energy</a:t>
            </a:r>
          </a:p>
          <a:p>
            <a:r>
              <a:rPr lang="en-US" dirty="0" smtClean="0"/>
              <a:t>Proto Algorithm has more accurate reconstruction energy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92D050"/>
                </a:solidFill>
              </a:rPr>
              <a:t>Fast: 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  </a:t>
            </a:r>
          </a:p>
          <a:p>
            <a:pPr marL="3657600" lvl="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Mean: 1.7 </a:t>
            </a:r>
          </a:p>
          <a:p>
            <a:pPr marL="3657600" lvl="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l-GR" sz="2800" dirty="0" smtClean="0"/>
              <a:t>σ</a:t>
            </a:r>
            <a:r>
              <a:rPr lang="en-US" sz="2800" dirty="0" smtClean="0"/>
              <a:t>: 1.81</a:t>
            </a:r>
          </a:p>
          <a:p>
            <a:pPr marL="3657600" lvl="8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3657600" lvl="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297CFF"/>
                </a:solidFill>
              </a:rPr>
              <a:t>Full:</a:t>
            </a:r>
          </a:p>
          <a:p>
            <a:pPr marL="3657600" lvl="8" indent="0">
              <a:buNone/>
            </a:pPr>
            <a:r>
              <a:rPr lang="en-US" sz="2800" dirty="0" smtClean="0"/>
              <a:t>				Mean: 0.87 </a:t>
            </a:r>
          </a:p>
          <a:p>
            <a:pPr marL="3657600" lvl="8" indent="0">
              <a:buNone/>
            </a:pPr>
            <a:r>
              <a:rPr lang="en-US" sz="2800" dirty="0" smtClean="0"/>
              <a:t>				</a:t>
            </a:r>
            <a:r>
              <a:rPr lang="el-GR" sz="2800" dirty="0" smtClean="0"/>
              <a:t>σ</a:t>
            </a:r>
            <a:r>
              <a:rPr lang="en-US" sz="2800" dirty="0" smtClean="0"/>
              <a:t>: 1.26</a:t>
            </a:r>
          </a:p>
          <a:p>
            <a:pPr marL="3657600" lvl="8" indent="0">
              <a:buNone/>
            </a:pPr>
            <a:endParaRPr lang="en-US" sz="2800" dirty="0" smtClean="0">
              <a:solidFill>
                <a:srgbClr val="297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343478"/>
            <a:ext cx="9091248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MC comparison of Recon with VD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66405" y="637517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MeV</a:t>
            </a:r>
            <a:endParaRPr lang="en-US" sz="120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C00000"/>
                </a:solidFill>
              </a:rPr>
              <a:t>17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40816" y="2318364"/>
            <a:ext cx="59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Events</a:t>
            </a:r>
            <a:endParaRPr lang="en-US" sz="1200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>
          <a:xfrm>
            <a:off x="-27220" y="6568623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4038600" y="6568623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351886"/>
            <a:ext cx="1012873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Virtual Detector Truth </a:t>
            </a:r>
            <a:r>
              <a:rPr lang="mr-IN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 Radial Position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19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8262" y="662152"/>
            <a:ext cx="11195538" cy="55148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 Only						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6970" y="1091447"/>
            <a:ext cx="7516453" cy="5002452"/>
            <a:chOff x="454" y="873913"/>
            <a:chExt cx="6512826" cy="43952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1" y="873913"/>
              <a:ext cx="6472939" cy="43952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156993" y="1548756"/>
              <a:ext cx="591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Events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2216" y="4917827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</a:t>
              </a:r>
              <a:r>
                <a:rPr lang="en-US" sz="1200" smtClean="0"/>
                <a:t>m</a:t>
              </a:r>
              <a:endParaRPr lang="en-US" sz="1200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-10890" y="655229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38600" y="6568624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1639" y="2321340"/>
            <a:ext cx="566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Full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68" y="3611539"/>
            <a:ext cx="3251089" cy="294180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679225" y="753952"/>
            <a:ext cx="6970980" cy="3589447"/>
            <a:chOff x="5370885" y="2022421"/>
            <a:chExt cx="6281396" cy="3201185"/>
          </a:xfrm>
        </p:grpSpPr>
        <p:grpSp>
          <p:nvGrpSpPr>
            <p:cNvPr id="30" name="Group 29"/>
            <p:cNvGrpSpPr/>
            <p:nvPr/>
          </p:nvGrpSpPr>
          <p:grpSpPr>
            <a:xfrm>
              <a:off x="5370885" y="2022421"/>
              <a:ext cx="6281396" cy="3201185"/>
              <a:chOff x="6059095" y="1225769"/>
              <a:chExt cx="6281396" cy="3201185"/>
            </a:xfrm>
          </p:grpSpPr>
          <p:pic>
            <p:nvPicPr>
              <p:cNvPr id="2052" name="Picture 4" descr="mage result for Mu2e tracker and calorimet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095" y="1225769"/>
                <a:ext cx="5817476" cy="230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9417273" y="2584938"/>
                <a:ext cx="1371600" cy="1842016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7004197" y="1609370"/>
                <a:ext cx="347799" cy="5259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639515" y="1299269"/>
                <a:ext cx="1849674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Production Target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771888" y="1253202"/>
                <a:ext cx="858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Tracker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9512629" y="1884114"/>
                <a:ext cx="76913" cy="615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615858" y="1556504"/>
                <a:ext cx="1647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Stopping Target</a:t>
                </a:r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362588" y="3284718"/>
                <a:ext cx="197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Calorimeter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701503" y="2726754"/>
                <a:ext cx="340630" cy="4743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740814" y="3111787"/>
                <a:ext cx="2031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Transport Solenoid </a:t>
                </a:r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9562295" y="2334056"/>
              <a:ext cx="76913" cy="61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4301"/>
            <a:ext cx="8141677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Mu2e Calorimeter Overview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27" y="714150"/>
            <a:ext cx="12192000" cy="6143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Signal: 105 MeV Conversion </a:t>
            </a:r>
            <a:br>
              <a:rPr lang="en-US" sz="3200" dirty="0" smtClean="0"/>
            </a:br>
            <a:r>
              <a:rPr lang="en-US" sz="3200" dirty="0" smtClean="0"/>
              <a:t>Electron (CE) without neutrinos</a:t>
            </a:r>
          </a:p>
          <a:p>
            <a:r>
              <a:rPr lang="en-US" sz="3200" b="1" dirty="0" smtClean="0"/>
              <a:t>Requirements of Calorimeter:</a:t>
            </a:r>
          </a:p>
          <a:p>
            <a:pPr lvl="1"/>
            <a:r>
              <a:rPr lang="en-US" sz="2800" dirty="0" smtClean="0"/>
              <a:t>Energy Resolution: ~10%</a:t>
            </a:r>
          </a:p>
          <a:p>
            <a:pPr lvl="1"/>
            <a:r>
              <a:rPr lang="en-US" sz="2800" dirty="0" smtClean="0"/>
              <a:t>Timing Resolution: ~1ns</a:t>
            </a:r>
          </a:p>
          <a:p>
            <a:pPr lvl="1"/>
            <a:r>
              <a:rPr lang="en-US" sz="2800" dirty="0" smtClean="0"/>
              <a:t>Position Resolution: 1cm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3200" b="1" dirty="0" smtClean="0"/>
              <a:t>Calorimeter Role:</a:t>
            </a:r>
          </a:p>
          <a:p>
            <a:pPr lvl="1"/>
            <a:r>
              <a:rPr lang="en-US" sz="2800" dirty="0" smtClean="0"/>
              <a:t>Particle Identification </a:t>
            </a:r>
            <a:r>
              <a:rPr lang="mr-IN" sz="2800" dirty="0" smtClean="0"/>
              <a:t>–</a:t>
            </a:r>
            <a:r>
              <a:rPr lang="en-US" sz="2800" dirty="0" smtClean="0"/>
              <a:t> reject </a:t>
            </a:r>
            <a:r>
              <a:rPr lang="en-US" sz="2800" dirty="0" err="1" smtClean="0"/>
              <a:t>bkg</a:t>
            </a:r>
            <a:endParaRPr lang="en-US" sz="2800" dirty="0"/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osmic </a:t>
            </a:r>
            <a:r>
              <a:rPr lang="en-US" sz="2800" dirty="0"/>
              <a:t>R</a:t>
            </a:r>
            <a:r>
              <a:rPr lang="en-US" sz="2800" dirty="0" smtClean="0"/>
              <a:t>ay Muon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Needs to be a trigger for data storage!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B050"/>
              </a:solidFill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2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10"/>
          </p:nvPr>
        </p:nvSpPr>
        <p:spPr>
          <a:xfrm>
            <a:off x="-31527" y="655819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11"/>
          </p:nvPr>
        </p:nvSpPr>
        <p:spPr>
          <a:xfrm>
            <a:off x="4026877" y="657452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4813"/>
            <a:ext cx="3833906" cy="4952492"/>
          </a:xfrm>
        </p:spPr>
        <p:txBody>
          <a:bodyPr/>
          <a:lstStyle/>
          <a:p>
            <a:r>
              <a:rPr lang="en-US" dirty="0" smtClean="0"/>
              <a:t>Current list of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076" y="36196"/>
            <a:ext cx="4198884" cy="5655156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</a:t>
            </a:r>
            <a:r>
              <a:rPr lang="mr-IN" b="1" dirty="0" smtClean="0"/>
              <a:t>–</a:t>
            </a:r>
            <a:r>
              <a:rPr lang="en-US" b="1" dirty="0" smtClean="0"/>
              <a:t>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Timing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of clusters over 50MeV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Radial position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of clusters outside 450mm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Angle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Angle if cluster &gt;2 crystals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Cluster Size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Seed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MC truth w/recon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MC truth w/MC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diff (MC </a:t>
            </a:r>
            <a:r>
              <a:rPr lang="mr-IN" dirty="0" smtClean="0"/>
              <a:t>–</a:t>
            </a:r>
            <a:r>
              <a:rPr lang="en-US" dirty="0" smtClean="0"/>
              <a:t> Recon)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Ratio of Seed Energy to cluster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Highest Energy Cluster: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Recon Energy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Radial position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Angle of 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Size of cluster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8853" y="317561"/>
            <a:ext cx="4333147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vs. Cluster Size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vs. Angle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vs.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vs. Radial positon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Comp of MC and Recon crystal energy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Comp of MC and Recon Seed Energy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Comp or Ratio to Cluster Energy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Comp of Seed and Cluster Energy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Virtual Detector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Radial of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of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Energy Missed by Fast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mtClean="0"/>
              <a:t>Energy Missed by proto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" y="4446885"/>
            <a:ext cx="3605408" cy="2092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" y="2207459"/>
            <a:ext cx="3232004" cy="18753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1DB3-1FF6-384A-85E6-D2CD498A3221}" type="slidenum">
              <a:rPr lang="en-US" smtClean="0"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6/19/18           New Perspectives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Castiglia (Yale University)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4301"/>
            <a:ext cx="9033641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Mu2e Calorimeter Specifications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27" y="614422"/>
            <a:ext cx="12192000" cy="6143850"/>
          </a:xfrm>
        </p:spPr>
        <p:txBody>
          <a:bodyPr>
            <a:normAutofit/>
          </a:bodyPr>
          <a:lstStyle/>
          <a:p>
            <a:r>
              <a:rPr lang="en-US" dirty="0" smtClean="0"/>
              <a:t>Two annular disks of </a:t>
            </a:r>
            <a:r>
              <a:rPr lang="en-US" dirty="0" err="1" smtClean="0"/>
              <a:t>undoped</a:t>
            </a:r>
            <a:r>
              <a:rPr lang="en-US" dirty="0" smtClean="0"/>
              <a:t> </a:t>
            </a:r>
            <a:r>
              <a:rPr lang="en-US" dirty="0" err="1" smtClean="0"/>
              <a:t>CsI</a:t>
            </a:r>
            <a:r>
              <a:rPr lang="en-US" dirty="0" smtClean="0"/>
              <a:t> Crystals</a:t>
            </a:r>
          </a:p>
          <a:p>
            <a:pPr lvl="1"/>
            <a:r>
              <a:rPr lang="en-US" dirty="0" smtClean="0"/>
              <a:t>Dimensions: 3.4x3.4x20 cm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Radiation length of 2.1 cm (~10 lengths in crystal)</a:t>
            </a:r>
            <a:endParaRPr lang="en-US" baseline="30000" dirty="0" smtClean="0"/>
          </a:p>
          <a:p>
            <a:pPr lvl="1"/>
            <a:r>
              <a:rPr lang="en-US" dirty="0" smtClean="0"/>
              <a:t>Total </a:t>
            </a:r>
            <a:r>
              <a:rPr lang="en-US" dirty="0"/>
              <a:t>of </a:t>
            </a:r>
            <a:r>
              <a:rPr lang="en-US" dirty="0" smtClean="0"/>
              <a:t>1356 crystals</a:t>
            </a:r>
          </a:p>
          <a:p>
            <a:r>
              <a:rPr lang="en-US" dirty="0" smtClean="0"/>
              <a:t>Crystals are read out by 2x3 of 6x6 mm</a:t>
            </a:r>
            <a:r>
              <a:rPr lang="en-US" baseline="30000" dirty="0" smtClean="0"/>
              <a:t>2 </a:t>
            </a:r>
            <a:r>
              <a:rPr lang="en-US" dirty="0" smtClean="0"/>
              <a:t>UV-extended </a:t>
            </a:r>
            <a:r>
              <a:rPr lang="en-US" dirty="0" err="1" smtClean="0"/>
              <a:t>SiPM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ignal digitized at 200MHz</a:t>
            </a:r>
          </a:p>
          <a:p>
            <a:r>
              <a:rPr lang="en-US" dirty="0" smtClean="0"/>
              <a:t>Measured performance at test beam (100 MeV)</a:t>
            </a:r>
          </a:p>
          <a:p>
            <a:pPr lvl="1"/>
            <a:r>
              <a:rPr lang="en-US" dirty="0" smtClean="0"/>
              <a:t>100ps is time resolution</a:t>
            </a:r>
          </a:p>
          <a:p>
            <a:pPr lvl="1"/>
            <a:r>
              <a:rPr lang="en-US" dirty="0" smtClean="0"/>
              <a:t>5% is energy resolution </a:t>
            </a: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3</a:t>
            </a:fld>
            <a:endParaRPr lang="en-US" sz="1600">
              <a:solidFill>
                <a:srgbClr val="C00000"/>
              </a:solidFill>
            </a:endParaRPr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740088"/>
            <a:ext cx="3232217" cy="4309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782462"/>
            <a:ext cx="3881836" cy="29113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081" y="4613222"/>
            <a:ext cx="3038495" cy="201818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65316" y="6572766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23402" y="6581371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4" y="3505095"/>
            <a:ext cx="7539244" cy="3325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1886"/>
            <a:ext cx="7299434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Mu2e Calorimeter Clustering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5" y="535702"/>
            <a:ext cx="1239715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/>
              <a:t>How it works?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Sort crystal hits by energy deposited and then group adjacent ones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/>
              <a:t>2 algorithms that do this differently</a:t>
            </a:r>
          </a:p>
          <a:p>
            <a:pPr lvl="2"/>
            <a:r>
              <a:rPr lang="en-US" sz="2600" dirty="0" smtClean="0">
                <a:solidFill>
                  <a:srgbClr val="297CFF"/>
                </a:solidFill>
              </a:rPr>
              <a:t>Full (proto): </a:t>
            </a:r>
            <a:r>
              <a:rPr lang="en-US" sz="2600" dirty="0" smtClean="0"/>
              <a:t>Slower but more Accurate </a:t>
            </a:r>
            <a:r>
              <a:rPr lang="mr-IN" sz="2600" dirty="0" smtClean="0"/>
              <a:t>–</a:t>
            </a:r>
            <a:r>
              <a:rPr lang="en-US" sz="2600" dirty="0" smtClean="0"/>
              <a:t> use in offline reconstruction</a:t>
            </a:r>
          </a:p>
          <a:p>
            <a:pPr lvl="2"/>
            <a:r>
              <a:rPr lang="en-US" sz="2600" dirty="0" smtClean="0">
                <a:solidFill>
                  <a:srgbClr val="92D050"/>
                </a:solidFill>
              </a:rPr>
              <a:t>Fast: </a:t>
            </a:r>
            <a:r>
              <a:rPr lang="en-US" sz="2600" dirty="0" smtClean="0"/>
              <a:t>Quicker and Simple</a:t>
            </a:r>
            <a:r>
              <a:rPr lang="mr-IN" sz="2600" dirty="0" smtClean="0"/>
              <a:t>–</a:t>
            </a:r>
            <a:r>
              <a:rPr lang="en-US" sz="2600" dirty="0" smtClean="0"/>
              <a:t> could be trigger if runs in real time</a:t>
            </a:r>
            <a:endParaRPr lang="en-US" dirty="0" smtClean="0"/>
          </a:p>
          <a:p>
            <a:r>
              <a:rPr lang="en-US" sz="3200" dirty="0" smtClean="0"/>
              <a:t>If able to identify potential signal events, can trigger on those events</a:t>
            </a: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4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66572" y="657452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584956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45477" r="-32000" b="-43731"/>
          <a:stretch/>
        </p:blipFill>
        <p:spPr>
          <a:xfrm>
            <a:off x="5953548" y="2757759"/>
            <a:ext cx="8586216" cy="71562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39724"/>
            <a:ext cx="11728938" cy="6625819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Steps: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Take highest energy crystal </a:t>
            </a:r>
            <a:r>
              <a:rPr lang="mr-IN" sz="2800" dirty="0" smtClean="0"/>
              <a:t>–</a:t>
            </a:r>
            <a:r>
              <a:rPr lang="en-US" sz="2800" dirty="0" smtClean="0"/>
              <a:t> seed with &gt;10MeV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Look at neighboring crystals over energy threshold and group - </a:t>
            </a:r>
            <a:r>
              <a:rPr lang="en-US" sz="2800" dirty="0" smtClean="0">
                <a:solidFill>
                  <a:srgbClr val="92D050"/>
                </a:solidFill>
              </a:rPr>
              <a:t>green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Remove crystals that are clustered together from list of crystals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Start process over with next highest energy crystal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Modification: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Include </a:t>
            </a:r>
            <a:r>
              <a:rPr lang="en-US" dirty="0"/>
              <a:t>next, next to next neighbors,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Adds time: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1 ring </a:t>
            </a:r>
            <a:r>
              <a:rPr lang="mr-IN" dirty="0" smtClean="0"/>
              <a:t>–</a:t>
            </a:r>
            <a:r>
              <a:rPr lang="en-US" dirty="0" smtClean="0"/>
              <a:t> 6 crystals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2 rings </a:t>
            </a:r>
            <a:r>
              <a:rPr lang="mr-IN" dirty="0" smtClean="0"/>
              <a:t>–</a:t>
            </a:r>
            <a:r>
              <a:rPr lang="en-US" dirty="0" smtClean="0"/>
              <a:t> 12 crystals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3 rings </a:t>
            </a:r>
            <a:r>
              <a:rPr lang="mr-IN" dirty="0" smtClean="0"/>
              <a:t>–</a:t>
            </a:r>
            <a:r>
              <a:rPr lang="en-US" dirty="0" smtClean="0"/>
              <a:t> 18 crystals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51886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Charter Roman" charset="0"/>
                <a:ea typeface="Charter Roman" charset="0"/>
                <a:cs typeface="Charter Roman" charset="0"/>
              </a:rPr>
              <a:t>Fast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 Algorithm for Clustering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5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-65317" y="657451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4028088" y="6590847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490857" y="3918857"/>
            <a:ext cx="926416" cy="10690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19361" y="3412671"/>
            <a:ext cx="95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Fast</a:t>
            </a: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7" b="-43731"/>
          <a:stretch/>
        </p:blipFill>
        <p:spPr>
          <a:xfrm>
            <a:off x="1205666" y="2573126"/>
            <a:ext cx="9424234" cy="7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373"/>
            <a:ext cx="12192000" cy="345045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 smtClean="0"/>
              <a:t>Steps:</a:t>
            </a: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Take highest energy crystal </a:t>
            </a:r>
            <a:r>
              <a:rPr lang="mr-IN" sz="2800" dirty="0" smtClean="0"/>
              <a:t>–</a:t>
            </a:r>
            <a:r>
              <a:rPr lang="en-US" sz="2800" dirty="0" smtClean="0"/>
              <a:t>&gt; seed </a:t>
            </a:r>
            <a:r>
              <a:rPr lang="en-US" sz="2800" dirty="0" smtClean="0"/>
              <a:t>with &gt;10MeV</a:t>
            </a:r>
            <a:endParaRPr lang="en-US" sz="2800" dirty="0" smtClean="0"/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Look at neighboring crystals over energy threshold and group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Look at non-adjacent crystals with large energy deposits - </a:t>
            </a:r>
            <a:r>
              <a:rPr lang="en-US" sz="2800" b="1" dirty="0" smtClean="0">
                <a:solidFill>
                  <a:srgbClr val="297CFF"/>
                </a:solidFill>
              </a:rPr>
              <a:t>blue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-&gt; could be deposited by photons emitted (within speed of light)</a:t>
            </a:r>
            <a:br>
              <a:rPr lang="en-US" sz="2800" b="1" dirty="0" smtClean="0"/>
            </a:br>
            <a:r>
              <a:rPr lang="en-US" sz="2800" b="1" dirty="0" smtClean="0"/>
              <a:t>3a. Sometimes end up grouping two smaller clusters into one larger cluster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Remove crystals that are clustered together from list of crystals</a:t>
            </a:r>
          </a:p>
          <a:p>
            <a:pPr marL="5143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Start process over with next highest energy crystal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6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34301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rgbClr val="297CFF"/>
                </a:solidFill>
                <a:latin typeface="Charter Roman" charset="0"/>
                <a:ea typeface="Charter Roman" charset="0"/>
                <a:cs typeface="Charter Roman" charset="0"/>
              </a:rPr>
              <a:t>Full</a:t>
            </a:r>
            <a:r>
              <a:rPr lang="en-US" dirty="0" smtClean="0">
                <a:solidFill>
                  <a:srgbClr val="7030A0"/>
                </a:solidFill>
                <a:latin typeface="Charter Roman" charset="0"/>
                <a:ea typeface="Charter Roman" charset="0"/>
                <a:cs typeface="Charter Roman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Algorithm for Clustering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-43542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68627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730948" y="4529814"/>
            <a:ext cx="1735141" cy="86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78627" y="4180112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Full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51886"/>
            <a:ext cx="8056179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Goals for Clustering Studies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62152"/>
            <a:ext cx="11728938" cy="662581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GOAL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Compare </a:t>
            </a:r>
            <a:r>
              <a:rPr lang="en-US" sz="4000" dirty="0" smtClean="0">
                <a:solidFill>
                  <a:srgbClr val="92D050"/>
                </a:solidFill>
              </a:rPr>
              <a:t>Fast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297CFF"/>
                </a:solidFill>
              </a:rPr>
              <a:t>Full</a:t>
            </a:r>
            <a:r>
              <a:rPr lang="en-US" sz="4000" dirty="0" smtClean="0"/>
              <a:t> Algorithms for accuracy and timing performance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GOAL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Find discriminating variables for improving CE selection from background</a:t>
            </a: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7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59877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58495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900"/>
            <a:ext cx="10163909" cy="1360269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harter Roman" charset="0"/>
                <a:ea typeface="Charter Roman" charset="0"/>
                <a:cs typeface="Charter Roman" charset="0"/>
              </a:rPr>
              <a:t>How do we know if we are correctly identifying conversion electrons (CE)?</a:t>
            </a:r>
            <a:endParaRPr lang="en-US" sz="4400" b="1" dirty="0" smtClean="0">
              <a:solidFill>
                <a:srgbClr val="0070C0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213"/>
            <a:ext cx="12192001" cy="5738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/>
              <a:t>Use information from the </a:t>
            </a:r>
            <a:r>
              <a:rPr lang="en-US" sz="4000" dirty="0" smtClean="0">
                <a:solidFill>
                  <a:srgbClr val="FF0000"/>
                </a:solidFill>
              </a:rPr>
              <a:t>Virtual Detector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G4 sensitive detector right before the calorimeter that stores the information of particles passing through it without affecting them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Can get energy, radial position, etc. about the incoming CE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T</a:t>
            </a:r>
            <a:r>
              <a:rPr lang="en-US" sz="3600" dirty="0" smtClean="0"/>
              <a:t>ruth </a:t>
            </a:r>
            <a:r>
              <a:rPr lang="mr-IN" sz="3600" dirty="0" smtClean="0"/>
              <a:t>–</a:t>
            </a:r>
            <a:r>
              <a:rPr lang="en-US" sz="3600" dirty="0" smtClean="0"/>
              <a:t> has conversion electron events that may miss the calorimeter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8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-43545" y="6584955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495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718961" y="1646802"/>
            <a:ext cx="7898715" cy="5397206"/>
            <a:chOff x="3933335" y="1308538"/>
            <a:chExt cx="8227138" cy="55863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335" y="1308538"/>
              <a:ext cx="8227138" cy="55863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788873" y="641733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MeV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751727" y="1976721"/>
              <a:ext cx="79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Events</a:t>
              </a:r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7989" y="433546"/>
            <a:ext cx="12168461" cy="5830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Acceptance: </a:t>
            </a:r>
            <a:r>
              <a:rPr lang="en-US" sz="3600" dirty="0" smtClean="0"/>
              <a:t>95% </a:t>
            </a:r>
          </a:p>
          <a:p>
            <a:pPr marL="0" indent="0">
              <a:buNone/>
            </a:pPr>
            <a:r>
              <a:rPr lang="en-US" sz="3600" b="1" dirty="0" smtClean="0"/>
              <a:t>Leakage: </a:t>
            </a:r>
            <a:r>
              <a:rPr lang="en-US" sz="3600" dirty="0" smtClean="0"/>
              <a:t>Sharp Edge - detector is 20cm deep and 30cm wide	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-&gt;shower loss due to depth/reflection 			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Energy resolution:		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97CFF"/>
                </a:solidFill>
              </a:rPr>
              <a:t>Full</a:t>
            </a:r>
            <a:r>
              <a:rPr lang="en-US" sz="3600" dirty="0" smtClean="0">
                <a:solidFill>
                  <a:srgbClr val="297CFF"/>
                </a:solidFill>
              </a:rPr>
              <a:t>: </a:t>
            </a:r>
            <a:r>
              <a:rPr lang="en-US" sz="3600" dirty="0" smtClean="0"/>
              <a:t>6.4</a:t>
            </a:r>
            <a:r>
              <a:rPr lang="en-US" sz="3600" dirty="0" smtClean="0"/>
              <a:t>%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Fast: </a:t>
            </a:r>
            <a:r>
              <a:rPr lang="en-US" sz="3600" dirty="0" smtClean="0"/>
              <a:t>8.6%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FWHM: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97CFF"/>
                </a:solidFill>
              </a:rPr>
              <a:t>Full</a:t>
            </a:r>
            <a:r>
              <a:rPr lang="en-US" sz="3600" dirty="0" smtClean="0">
                <a:solidFill>
                  <a:srgbClr val="297CFF"/>
                </a:solidFill>
              </a:rPr>
              <a:t>: </a:t>
            </a:r>
            <a:r>
              <a:rPr lang="en-US" sz="3600" dirty="0" smtClean="0"/>
              <a:t>6.2 </a:t>
            </a:r>
            <a:r>
              <a:rPr lang="en-US" sz="3600" dirty="0" smtClean="0"/>
              <a:t>MeV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Fast: </a:t>
            </a:r>
            <a:r>
              <a:rPr lang="en-US" sz="3600" dirty="0" smtClean="0"/>
              <a:t>8.2 </a:t>
            </a:r>
            <a:r>
              <a:rPr lang="en-US" sz="3600" dirty="0" smtClean="0"/>
              <a:t>MeV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" y="-424675"/>
            <a:ext cx="10779371" cy="136026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Virtual Detector </a:t>
            </a:r>
            <a:r>
              <a:rPr lang="mr-IN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harter Roman" charset="0"/>
                <a:ea typeface="Charter Roman" charset="0"/>
                <a:cs typeface="Charter Roman" charset="0"/>
              </a:rPr>
              <a:t> Acceptance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  <p:pic>
        <p:nvPicPr>
          <p:cNvPr id="4" name="Picture 4" descr="http://mu2e-docdb.fnal.gov/cgi-bin/RetrieveFile?docid=66&amp;filename=mu2e_logo.jpg&amp;versio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009" y="15766"/>
            <a:ext cx="1043983" cy="6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yale c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39" y="44716"/>
            <a:ext cx="588034" cy="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273" y="6492875"/>
            <a:ext cx="2743200" cy="365125"/>
          </a:xfrm>
        </p:spPr>
        <p:txBody>
          <a:bodyPr/>
          <a:lstStyle/>
          <a:p>
            <a:fld id="{2857A45F-868F-D44E-82C8-553A02C523BF}" type="slidenum">
              <a:rPr lang="en-US" sz="1600" smtClean="0">
                <a:solidFill>
                  <a:srgbClr val="C00000"/>
                </a:solidFill>
              </a:rPr>
              <a:t>9</a:t>
            </a:fld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-43548" y="6568627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6/19/18           New Perspectives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4038600" y="6552298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Castiglia</a:t>
            </a:r>
            <a:r>
              <a:rPr lang="en-US" dirty="0" smtClean="0">
                <a:solidFill>
                  <a:schemeClr val="tx1"/>
                </a:solidFill>
              </a:rPr>
              <a:t> (Yale University)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20423</TotalTime>
  <Words>1210</Words>
  <Application>Microsoft Macintosh PowerPoint</Application>
  <PresentationFormat>Widescreen</PresentationFormat>
  <Paragraphs>314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Charter Roman</vt:lpstr>
      <vt:lpstr>Mangal</vt:lpstr>
      <vt:lpstr>Arial</vt:lpstr>
      <vt:lpstr>Office Theme</vt:lpstr>
      <vt:lpstr>Mu2e Calorimeter Clustering Studies</vt:lpstr>
      <vt:lpstr>Mu2e Calorimeter Overview</vt:lpstr>
      <vt:lpstr>Mu2e Calorimeter Specifications</vt:lpstr>
      <vt:lpstr>Mu2e Calorimeter Clustering</vt:lpstr>
      <vt:lpstr>Fast Algorithm for Clustering</vt:lpstr>
      <vt:lpstr>Full Algorithm for Clustering</vt:lpstr>
      <vt:lpstr>Goals for Clustering Studies</vt:lpstr>
      <vt:lpstr>How do we know if we are correctly identifying conversion electrons (CE)?</vt:lpstr>
      <vt:lpstr>Virtual Detector – Acceptance</vt:lpstr>
      <vt:lpstr>Timing Comparison </vt:lpstr>
      <vt:lpstr>Energy versus Cluster Size - Fast</vt:lpstr>
      <vt:lpstr>Comparing CE and bkg only - Fast</vt:lpstr>
      <vt:lpstr>Comparing CE and bkg only - Fast</vt:lpstr>
      <vt:lpstr>Conclusion and Next Steps</vt:lpstr>
      <vt:lpstr>Questions?</vt:lpstr>
      <vt:lpstr>Backup Slides</vt:lpstr>
      <vt:lpstr>FWHM Fits</vt:lpstr>
      <vt:lpstr>MC comparison of Recon with VD  </vt:lpstr>
      <vt:lpstr>Virtual Detector Truth – Radial Position</vt:lpstr>
      <vt:lpstr>Current list of histograms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Calorimeter Clustering Studies</dc:title>
  <dc:creator>Microsoft Office User</dc:creator>
  <cp:lastModifiedBy>Microsoft Office User</cp:lastModifiedBy>
  <cp:revision>117</cp:revision>
  <cp:lastPrinted>2018-06-18T20:24:39Z</cp:lastPrinted>
  <dcterms:created xsi:type="dcterms:W3CDTF">2018-06-04T16:01:31Z</dcterms:created>
  <dcterms:modified xsi:type="dcterms:W3CDTF">2018-06-18T20:24:47Z</dcterms:modified>
</cp:coreProperties>
</file>