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0"/>
  </p:notesMasterIdLst>
  <p:handoutMasterIdLst>
    <p:handoutMasterId r:id="rId21"/>
  </p:handoutMasterIdLst>
  <p:sldIdLst>
    <p:sldId id="294" r:id="rId2"/>
    <p:sldId id="295" r:id="rId3"/>
    <p:sldId id="298" r:id="rId4"/>
    <p:sldId id="314" r:id="rId5"/>
    <p:sldId id="303" r:id="rId6"/>
    <p:sldId id="304" r:id="rId7"/>
    <p:sldId id="302" r:id="rId8"/>
    <p:sldId id="315" r:id="rId9"/>
    <p:sldId id="299" r:id="rId10"/>
    <p:sldId id="305" r:id="rId11"/>
    <p:sldId id="306" r:id="rId12"/>
    <p:sldId id="300" r:id="rId13"/>
    <p:sldId id="313" r:id="rId14"/>
    <p:sldId id="316" r:id="rId15"/>
    <p:sldId id="301" r:id="rId16"/>
    <p:sldId id="310" r:id="rId17"/>
    <p:sldId id="296" r:id="rId18"/>
    <p:sldId id="311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83" autoAdjust="0"/>
    <p:restoredTop sz="88428"/>
  </p:normalViewPr>
  <p:slideViewPr>
    <p:cSldViewPr snapToGrid="0" snapToObjects="1" showGuides="1">
      <p:cViewPr>
        <p:scale>
          <a:sx n="80" d="100"/>
          <a:sy n="80" d="100"/>
        </p:scale>
        <p:origin x="1528" y="33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93" d="100"/>
          <a:sy n="93" d="100"/>
        </p:scale>
        <p:origin x="105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b="1" dirty="0" smtClean="0"/>
              <a:t>7 countries</a:t>
            </a:r>
          </a:p>
          <a:p>
            <a:pPr marL="0" indent="0">
              <a:buNone/>
            </a:pPr>
            <a:r>
              <a:rPr lang="en-US" sz="1200" b="1" dirty="0" smtClean="0"/>
              <a:t>34 institutions </a:t>
            </a:r>
          </a:p>
          <a:p>
            <a:pPr marL="0" indent="0">
              <a:buNone/>
            </a:pPr>
            <a:r>
              <a:rPr lang="en-US" sz="1200" b="1" dirty="0" smtClean="0"/>
              <a:t>~185 authors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Backup </a:t>
            </a:r>
            <a:r>
              <a:rPr lang="en-US" dirty="0" smtClean="0"/>
              <a:t>slides to include </a:t>
            </a:r>
          </a:p>
          <a:p>
            <a:r>
              <a:rPr lang="en-US" dirty="0" smtClean="0"/>
              <a:t>standard model prediction</a:t>
            </a:r>
          </a:p>
          <a:p>
            <a:r>
              <a:rPr lang="en-US" dirty="0" smtClean="0"/>
              <a:t>How </a:t>
            </a:r>
            <a:r>
              <a:rPr lang="en-US" dirty="0" err="1" smtClean="0"/>
              <a:t>omega_a</a:t>
            </a:r>
            <a:r>
              <a:rPr lang="en-US" dirty="0" smtClean="0"/>
              <a:t> and omega_ p</a:t>
            </a:r>
            <a:r>
              <a:rPr lang="en-US" baseline="0" dirty="0" smtClean="0"/>
              <a:t> are extracted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00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Understand beam dynamics and make sense of what the calorimeter is seeing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90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Wiggle plot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33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Reduction</a:t>
            </a:r>
            <a:r>
              <a:rPr lang="en-US" baseline="0" dirty="0" smtClean="0"/>
              <a:t> in statistical uncertainty</a:t>
            </a:r>
          </a:p>
          <a:p>
            <a:r>
              <a:rPr lang="en-US" baseline="0" dirty="0" smtClean="0"/>
              <a:t>21 times more decay positrons than BNL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D7517-B8E7-954C-831F-071995B282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3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interaction </a:t>
            </a:r>
            <a:r>
              <a:rPr lang="mr-IN" dirty="0" smtClean="0"/>
              <a:t>–</a:t>
            </a:r>
            <a:r>
              <a:rPr lang="en-US" dirty="0" smtClean="0"/>
              <a:t> only left handed muon neutrinos are produced in</a:t>
            </a:r>
            <a:r>
              <a:rPr lang="en-US" baseline="0" dirty="0" smtClean="0"/>
              <a:t> the pion decay</a:t>
            </a:r>
            <a:endParaRPr lang="en-US" dirty="0" smtClean="0"/>
          </a:p>
          <a:p>
            <a:r>
              <a:rPr lang="en-US" dirty="0" smtClean="0"/>
              <a:t>Thus the emerging muon(+)</a:t>
            </a:r>
            <a:r>
              <a:rPr lang="en-US" baseline="0" dirty="0" smtClean="0"/>
              <a:t> has its spin antiparallel to its momentum direction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76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Dirac predicted g=2 </a:t>
            </a:r>
          </a:p>
          <a:p>
            <a:pPr lvl="1"/>
            <a:r>
              <a:rPr lang="en-US" sz="1800" dirty="0" smtClean="0"/>
              <a:t>but interactions with virtual particles perturb this value</a:t>
            </a:r>
          </a:p>
          <a:p>
            <a:r>
              <a:rPr lang="en-US" sz="2000" dirty="0" smtClean="0"/>
              <a:t>The anomaly is defined by a deviation from the expected g=2</a:t>
            </a:r>
          </a:p>
          <a:p>
            <a:r>
              <a:rPr lang="en-US" sz="2000" dirty="0" smtClean="0"/>
              <a:t>This anomaly can be calculated using the SM</a:t>
            </a:r>
          </a:p>
          <a:p>
            <a:r>
              <a:rPr lang="en-US" sz="2000" dirty="0" smtClean="0"/>
              <a:t>A deviation from </a:t>
            </a:r>
            <a:r>
              <a:rPr lang="en-US" sz="2000" dirty="0" err="1" smtClean="0"/>
              <a:t>a_mu</a:t>
            </a:r>
            <a:r>
              <a:rPr lang="en-US" sz="2000" dirty="0" smtClean="0"/>
              <a:t> would be evidence of physics beyond the SM</a:t>
            </a:r>
          </a:p>
          <a:p>
            <a:r>
              <a:rPr lang="en-US" sz="2000" dirty="0" smtClean="0"/>
              <a:t>Anomaly of muon is more sensitive than electron because of heavier mass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1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Mistakes in theory calculation</a:t>
            </a:r>
          </a:p>
          <a:p>
            <a:r>
              <a:rPr lang="en-US" dirty="0" smtClean="0"/>
              <a:t>Unaccounted for systematics in experiment</a:t>
            </a:r>
          </a:p>
          <a:p>
            <a:r>
              <a:rPr lang="en-US" dirty="0" smtClean="0"/>
              <a:t>Or</a:t>
            </a:r>
          </a:p>
          <a:p>
            <a:r>
              <a:rPr lang="en-US" dirty="0" smtClean="0"/>
              <a:t>New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08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43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Backup slides to include </a:t>
            </a:r>
          </a:p>
          <a:p>
            <a:r>
              <a:rPr lang="en-US" dirty="0" smtClean="0"/>
              <a:t>standard model prediction</a:t>
            </a:r>
          </a:p>
          <a:p>
            <a:r>
              <a:rPr lang="en-US" dirty="0" smtClean="0"/>
              <a:t>How </a:t>
            </a:r>
            <a:r>
              <a:rPr lang="en-US" dirty="0" err="1" smtClean="0"/>
              <a:t>omega_a</a:t>
            </a:r>
            <a:r>
              <a:rPr lang="en-US" dirty="0" smtClean="0"/>
              <a:t> and omega_ p</a:t>
            </a:r>
            <a:r>
              <a:rPr lang="en-US" baseline="0" dirty="0" smtClean="0"/>
              <a:t> are extracted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32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700 tons of iron yoke</a:t>
            </a:r>
          </a:p>
          <a:p>
            <a:r>
              <a:rPr lang="en-US" dirty="0" smtClean="0"/>
              <a:t>Cyclotron period of 149 ns</a:t>
            </a:r>
          </a:p>
          <a:p>
            <a:r>
              <a:rPr lang="en-US" dirty="0" smtClean="0"/>
              <a:t>Electric field cancels in first order</a:t>
            </a:r>
            <a:r>
              <a:rPr lang="en-US" baseline="0" dirty="0" smtClean="0"/>
              <a:t> at magic momentum</a:t>
            </a:r>
          </a:p>
          <a:p>
            <a:r>
              <a:rPr lang="en-US" baseline="0" dirty="0" smtClean="0"/>
              <a:t>Still need electric field corrections however </a:t>
            </a:r>
            <a:r>
              <a:rPr lang="en-US" baseline="0" dirty="0" err="1" smtClean="0"/>
              <a:t>bc</a:t>
            </a:r>
            <a:r>
              <a:rPr lang="en-US" baseline="0" dirty="0" smtClean="0"/>
              <a:t> not every muon is on the magic orbit at the magic momentum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32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Backup slides to include </a:t>
            </a:r>
          </a:p>
          <a:p>
            <a:r>
              <a:rPr lang="en-US" dirty="0" smtClean="0"/>
              <a:t>standard model prediction</a:t>
            </a:r>
          </a:p>
          <a:p>
            <a:r>
              <a:rPr lang="en-US" dirty="0" smtClean="0"/>
              <a:t>How </a:t>
            </a:r>
            <a:r>
              <a:rPr lang="en-US" dirty="0" err="1" smtClean="0"/>
              <a:t>omega_a</a:t>
            </a:r>
            <a:r>
              <a:rPr lang="en-US" dirty="0" smtClean="0"/>
              <a:t> and omega_ p</a:t>
            </a:r>
            <a:r>
              <a:rPr lang="en-US" baseline="0" dirty="0" smtClean="0"/>
              <a:t> are extracted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70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by 23 by 14 Cm^3</a:t>
            </a:r>
          </a:p>
          <a:p>
            <a:r>
              <a:rPr lang="en-US" dirty="0" smtClean="0"/>
              <a:t>Cherenkov signal </a:t>
            </a:r>
            <a:r>
              <a:rPr lang="mr-IN" dirty="0" smtClean="0"/>
              <a:t>–</a:t>
            </a:r>
            <a:r>
              <a:rPr lang="en-US" dirty="0" smtClean="0"/>
              <a:t> fast</a:t>
            </a:r>
          </a:p>
          <a:p>
            <a:r>
              <a:rPr lang="en-US" dirty="0" smtClean="0"/>
              <a:t>Low</a:t>
            </a:r>
            <a:r>
              <a:rPr lang="en-US" baseline="0" dirty="0" smtClean="0"/>
              <a:t> magnetic </a:t>
            </a:r>
            <a:r>
              <a:rPr lang="en-US" baseline="0" dirty="0" err="1" smtClean="0"/>
              <a:t>susceptbility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5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effectLst>
            <a:reflection blurRad="6350" stA="30000" endPos="25000" dir="5400000" sy="-100000" algn="bl" rotWithShape="0"/>
          </a:effectLst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68" y="5626334"/>
            <a:ext cx="1362375" cy="9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9C35841-E1E3-1B48-96A1-9AEA0446A849}" type="datetime1">
              <a:rPr lang="en-US" smtClean="0"/>
              <a:t>6/13/18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C. Schlesier | New Perspectives 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236" y="66782"/>
            <a:ext cx="1362375" cy="9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E0C8592-969C-7A4C-A6B9-1E77B04F4938}" type="datetime1">
              <a:rPr lang="en-US" smtClean="0"/>
              <a:t>6/13/18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C. Schlesier | New Perspectives 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236" y="66782"/>
            <a:ext cx="1362375" cy="9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7E5FB487-671A-2645-BCFB-DE792FD1DB51}" type="datetime1">
              <a:rPr lang="en-US" smtClean="0"/>
              <a:t>6/13/18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C. Schlesier | New Perspectives 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236" y="66782"/>
            <a:ext cx="1362375" cy="9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9493FE4-3E0B-9D4F-B12E-B85E671108B9}" type="datetime1">
              <a:rPr lang="en-US" smtClean="0"/>
              <a:t>6/13/18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C. Schlesier | New Perspectives 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236" y="66782"/>
            <a:ext cx="1362375" cy="9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46C2D727-42D5-D041-9126-41EF156662DA}" type="datetime1">
              <a:rPr lang="en-US" smtClean="0"/>
              <a:t>6/13/18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C. Schlesier | New Perspectives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236" y="66782"/>
            <a:ext cx="1362375" cy="9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0150B8-308D-0F41-80A7-6B1A68E9B62F}" type="datetime1">
              <a:rPr lang="en-US" smtClean="0"/>
              <a:t>6/13/18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C. Schlesier | New Perspectives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469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26327" y="191952"/>
            <a:ext cx="7808339" cy="652897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3264" b="1" i="1" strike="noStrike" spc="-1">
              <a:solidFill>
                <a:srgbClr val="C2A14D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71927" y="979019"/>
            <a:ext cx="7957620" cy="537791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2" b="0" strike="noStrike" spc="-1">
              <a:solidFill>
                <a:srgbClr val="CCCCCC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712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7BC9F33-22B1-2646-865E-C3B771ACB58D}" type="datetime1">
              <a:rPr lang="en-US" smtClean="0"/>
              <a:t>6/13/18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C. Schlesier | New Perspectives 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5" y="4762604"/>
            <a:ext cx="4943308" cy="1529241"/>
          </a:xfrm>
        </p:spPr>
        <p:txBody>
          <a:bodyPr/>
          <a:lstStyle/>
          <a:p>
            <a:r>
              <a:rPr lang="en-US" dirty="0" smtClean="0"/>
              <a:t>Cristina Schlesier</a:t>
            </a:r>
          </a:p>
          <a:p>
            <a:r>
              <a:rPr lang="en-US" dirty="0" smtClean="0"/>
              <a:t>University of Illinois at Urbana-Champaign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823825"/>
            <a:ext cx="8499232" cy="1003049"/>
          </a:xfrm>
        </p:spPr>
        <p:txBody>
          <a:bodyPr>
            <a:noAutofit/>
          </a:bodyPr>
          <a:lstStyle/>
          <a:p>
            <a:r>
              <a:rPr lang="en-US" dirty="0" smtClean="0"/>
              <a:t>Muon g-2 at Fermilab</a:t>
            </a:r>
            <a:endParaRPr lang="en-US" dirty="0"/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3767877" y="4771486"/>
            <a:ext cx="4943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New Perspectives</a:t>
            </a:r>
          </a:p>
          <a:p>
            <a:pPr algn="r"/>
            <a:r>
              <a:rPr lang="en-US" dirty="0" smtClean="0"/>
              <a:t>19 June 2018</a:t>
            </a:r>
          </a:p>
          <a:p>
            <a:endParaRPr lang="en-US" dirty="0"/>
          </a:p>
        </p:txBody>
      </p:sp>
      <p:pic>
        <p:nvPicPr>
          <p:cNvPr id="1026" name="Picture 2" descr="mage result for university of illino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4" y="5655240"/>
            <a:ext cx="1184168" cy="88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ACF3536-2DCF-B448-B917-2FF5C3602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165" b="31537"/>
          <a:stretch/>
        </p:blipFill>
        <p:spPr>
          <a:xfrm>
            <a:off x="5438481" y="1370385"/>
            <a:ext cx="3561141" cy="366024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4237" y="1187114"/>
            <a:ext cx="6739064" cy="5198041"/>
            <a:chOff x="1316816" y="243281"/>
            <a:chExt cx="10840747" cy="839145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D1C7B4DE-B3C6-0F49-B19D-64B2BF344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0" t="7351" r="18658" b="10163"/>
            <a:stretch/>
          </p:blipFill>
          <p:spPr>
            <a:xfrm>
              <a:off x="1316816" y="243281"/>
              <a:ext cx="7749179" cy="651555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3" name="TextShape 5"/>
            <p:cNvSpPr txBox="1"/>
            <p:nvPr/>
          </p:nvSpPr>
          <p:spPr>
            <a:xfrm>
              <a:off x="1316816" y="7072540"/>
              <a:ext cx="10840747" cy="1562199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US" sz="1600" i="1" spc="-1" dirty="0" smtClean="0">
                  <a:latin typeface="Helvetica" charset="0"/>
                  <a:ea typeface="Helvetica" charset="0"/>
                  <a:cs typeface="Helvetica" charset="0"/>
                </a:rPr>
                <a:t>P</a:t>
              </a:r>
              <a:r>
                <a:rPr lang="en-US" sz="1600" b="0" i="1" strike="noStrike" spc="-1" dirty="0" smtClean="0">
                  <a:latin typeface="Helvetica" charset="0"/>
                  <a:ea typeface="Helvetica" charset="0"/>
                  <a:cs typeface="Helvetica" charset="0"/>
                </a:rPr>
                <a:t>arameters</a:t>
              </a:r>
            </a:p>
            <a:p>
              <a:r>
                <a:rPr lang="en-US" sz="1600" b="0" i="1" strike="noStrike" spc="-1" dirty="0" smtClean="0">
                  <a:latin typeface="Helvetica" charset="0"/>
                  <a:ea typeface="Helvetica" charset="0"/>
                  <a:cs typeface="Helvetica" charset="0"/>
                </a:rPr>
                <a:t>r</a:t>
              </a:r>
              <a:r>
                <a:rPr lang="en-US" sz="1600" b="0" strike="noStrike" spc="-1" dirty="0" smtClean="0">
                  <a:latin typeface="Helvetica" charset="0"/>
                  <a:ea typeface="Helvetica" charset="0"/>
                  <a:cs typeface="Helvetica" charset="0"/>
                </a:rPr>
                <a:t> </a:t>
              </a:r>
              <a:r>
                <a:rPr lang="en-US" sz="1600" b="0" strike="noStrike" spc="-1" dirty="0">
                  <a:latin typeface="Helvetica" charset="0"/>
                  <a:ea typeface="Helvetica" charset="0"/>
                  <a:cs typeface="Helvetica" charset="0"/>
                </a:rPr>
                <a:t>= 7.112 m		</a:t>
              </a:r>
              <a:r>
                <a:rPr lang="en-US" sz="1600" b="0" i="1" strike="noStrike" spc="-1" dirty="0">
                  <a:latin typeface="Helvetica" charset="0"/>
                  <a:ea typeface="Helvetica" charset="0"/>
                  <a:cs typeface="Helvetica" charset="0"/>
                </a:rPr>
                <a:t>p</a:t>
              </a:r>
              <a:r>
                <a:rPr lang="en-US" sz="1600" b="0" i="1" strike="noStrike" spc="-1" baseline="-30000" dirty="0">
                  <a:latin typeface="Helvetica" charset="0"/>
                  <a:ea typeface="Helvetica" charset="0"/>
                  <a:cs typeface="Helvetica" charset="0"/>
                </a:rPr>
                <a:t>µ</a:t>
              </a:r>
              <a:r>
                <a:rPr lang="en-US" sz="1600" b="0" strike="noStrike" spc="-1" dirty="0">
                  <a:latin typeface="Helvetica" charset="0"/>
                  <a:ea typeface="Helvetica" charset="0"/>
                  <a:cs typeface="Helvetica" charset="0"/>
                </a:rPr>
                <a:t> = 3.09 GeV/c (“magic”) 	</a:t>
              </a:r>
              <a:r>
                <a:rPr lang="en-US" sz="1600" b="0" i="1" strike="noStrike" spc="-1" dirty="0" err="1" smtClean="0">
                  <a:latin typeface="Helvetica" charset="0"/>
                  <a:ea typeface="Helvetica" charset="0"/>
                  <a:cs typeface="Helvetica" charset="0"/>
                </a:rPr>
                <a:t>γτ</a:t>
              </a:r>
              <a:r>
                <a:rPr lang="en-US" sz="1600" b="0" strike="noStrike" spc="-1" dirty="0" smtClean="0">
                  <a:latin typeface="Helvetica" charset="0"/>
                  <a:ea typeface="Helvetica" charset="0"/>
                  <a:cs typeface="Helvetica" charset="0"/>
                </a:rPr>
                <a:t> </a:t>
              </a:r>
              <a:r>
                <a:rPr lang="en-US" sz="1600" b="0" strike="noStrike" spc="-1" dirty="0">
                  <a:latin typeface="Helvetica" charset="0"/>
                  <a:ea typeface="Helvetica" charset="0"/>
                  <a:cs typeface="Helvetica" charset="0"/>
                </a:rPr>
                <a:t>= 64.4 µs </a:t>
              </a:r>
            </a:p>
            <a:p>
              <a:r>
                <a:rPr lang="en-US" sz="1600" b="0" i="1" strike="noStrike" spc="-1" dirty="0">
                  <a:latin typeface="Helvetica" charset="0"/>
                  <a:ea typeface="Helvetica" charset="0"/>
                  <a:cs typeface="Helvetica" charset="0"/>
                </a:rPr>
                <a:t>B</a:t>
              </a:r>
              <a:r>
                <a:rPr lang="en-US" sz="1600" b="0" strike="noStrike" spc="-1" dirty="0">
                  <a:latin typeface="Helvetica" charset="0"/>
                  <a:ea typeface="Helvetica" charset="0"/>
                  <a:cs typeface="Helvetica" charset="0"/>
                </a:rPr>
                <a:t> = 1.45 T 		</a:t>
              </a:r>
              <a:r>
                <a:rPr lang="en-US" sz="1600" b="0" i="1" strike="noStrike" spc="-1" dirty="0" err="1">
                  <a:latin typeface="Helvetica" charset="0"/>
                  <a:ea typeface="Helvetica" charset="0"/>
                  <a:cs typeface="Helvetica" charset="0"/>
                </a:rPr>
                <a:t>τ</a:t>
              </a:r>
              <a:r>
                <a:rPr lang="en-US" sz="1600" b="0" i="1" strike="noStrike" spc="-1" baseline="-30000" dirty="0" err="1">
                  <a:latin typeface="Helvetica" charset="0"/>
                  <a:ea typeface="Helvetica" charset="0"/>
                  <a:cs typeface="Helvetica" charset="0"/>
                </a:rPr>
                <a:t>c</a:t>
              </a:r>
              <a:r>
                <a:rPr lang="en-US" sz="1600" b="0" strike="noStrike" spc="-1" dirty="0">
                  <a:latin typeface="Helvetica" charset="0"/>
                  <a:ea typeface="Helvetica" charset="0"/>
                  <a:cs typeface="Helvetica" charset="0"/>
                </a:rPr>
                <a:t> = 149 ns				</a:t>
              </a:r>
              <a:r>
                <a:rPr lang="en-US" sz="1600" b="0" i="1" strike="noStrike" spc="-1" dirty="0" err="1">
                  <a:latin typeface="Helvetica" charset="0"/>
                  <a:ea typeface="Helvetica" charset="0"/>
                  <a:cs typeface="Helvetica" charset="0"/>
                </a:rPr>
                <a:t>τ</a:t>
              </a:r>
              <a:r>
                <a:rPr lang="en-US" sz="1600" b="0" strike="noStrike" spc="-1" baseline="-30000" dirty="0" err="1">
                  <a:latin typeface="Helvetica" charset="0"/>
                  <a:ea typeface="Helvetica" charset="0"/>
                  <a:cs typeface="Helvetica" charset="0"/>
                </a:rPr>
                <a:t>a</a:t>
              </a:r>
              <a:r>
                <a:rPr lang="en-US" sz="1600" b="0" strike="noStrike" spc="-1" baseline="-30000" dirty="0">
                  <a:latin typeface="Helvetica" charset="0"/>
                  <a:ea typeface="Helvetica" charset="0"/>
                  <a:cs typeface="Helvetica" charset="0"/>
                </a:rPr>
                <a:t> </a:t>
              </a:r>
              <a:r>
                <a:rPr lang="en-US" sz="1600" b="0" strike="noStrike" spc="-1" dirty="0">
                  <a:latin typeface="Helvetica" charset="0"/>
                  <a:ea typeface="Helvetica" charset="0"/>
                  <a:cs typeface="Helvetica" charset="0"/>
                </a:rPr>
                <a:t>= 4.37 µs 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A6E4C5D4-273B-464A-96C2-DAAECF3A6431}"/>
                </a:ext>
              </a:extLst>
            </p:cNvPr>
            <p:cNvCxnSpPr>
              <a:cxnSpLocks/>
            </p:cNvCxnSpPr>
            <p:nvPr/>
          </p:nvCxnSpPr>
          <p:spPr>
            <a:xfrm>
              <a:off x="4688114" y="449943"/>
              <a:ext cx="2220686" cy="1335314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B0ACB268-C02D-0745-9A35-4E623DDCCF9B}"/>
                </a:ext>
              </a:extLst>
            </p:cNvPr>
            <p:cNvSpPr/>
            <p:nvPr/>
          </p:nvSpPr>
          <p:spPr>
            <a:xfrm>
              <a:off x="2178069" y="1407888"/>
              <a:ext cx="6037015" cy="4195244"/>
            </a:xfrm>
            <a:prstGeom prst="ellipse">
              <a:avLst/>
            </a:prstGeom>
            <a:noFill/>
            <a:ln w="825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CFE34A9-FC68-6B48-B025-0A2790678ABF}"/>
                </a:ext>
              </a:extLst>
            </p:cNvPr>
            <p:cNvSpPr/>
            <p:nvPr/>
          </p:nvSpPr>
          <p:spPr>
            <a:xfrm>
              <a:off x="2116464" y="1560288"/>
              <a:ext cx="6037015" cy="4195244"/>
            </a:xfrm>
            <a:prstGeom prst="ellipse">
              <a:avLst/>
            </a:prstGeom>
            <a:noFill/>
            <a:ln w="825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itle 6"/>
          <p:cNvSpPr txBox="1">
            <a:spLocks/>
          </p:cNvSpPr>
          <p:nvPr/>
        </p:nvSpPr>
        <p:spPr>
          <a:xfrm>
            <a:off x="228600" y="272314"/>
            <a:ext cx="868680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 smtClean="0"/>
              <a:t>Muon g-2 at Fermilab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8293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1043088" y="1193879"/>
            <a:ext cx="7767506" cy="137091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3837">
              <a:defRPr/>
            </a:pPr>
            <a:r>
              <a:rPr lang="en-US" sz="2902" dirty="0">
                <a:solidFill>
                  <a:schemeClr val="bg1"/>
                </a:solidFill>
              </a:rPr>
              <a:t>…requiring a different scale for the graph.</a:t>
            </a:r>
            <a:endParaRPr lang="en-US" sz="2902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506F0F-5169-7F42-8CCA-950A40812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1" y="3665926"/>
            <a:ext cx="7134940" cy="2633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E0D3F7-AABE-1E41-90B5-CF5B6866C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6" y="1037323"/>
            <a:ext cx="7098364" cy="25024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7E7FBFE-D3E4-ED4F-AD86-6DB67ED05246}"/>
              </a:ext>
            </a:extLst>
          </p:cNvPr>
          <p:cNvSpPr txBox="1">
            <a:spLocks/>
          </p:cNvSpPr>
          <p:nvPr/>
        </p:nvSpPr>
        <p:spPr>
          <a:xfrm>
            <a:off x="5552065" y="3277938"/>
            <a:ext cx="1891725" cy="679696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600" dirty="0">
                <a:solidFill>
                  <a:srgbClr val="4F81BD"/>
                </a:solidFill>
                <a:latin typeface="Helvetica" charset="0"/>
                <a:ea typeface="Helvetica" charset="0"/>
                <a:cs typeface="Helvetica" charset="0"/>
              </a:rPr>
              <a:t>Blue: </a:t>
            </a:r>
            <a:r>
              <a:rPr lang="en-US" sz="1600">
                <a:solidFill>
                  <a:srgbClr val="4F81BD"/>
                </a:solidFill>
                <a:latin typeface="Helvetica" charset="0"/>
                <a:ea typeface="Helvetica" charset="0"/>
                <a:cs typeface="Helvetica" charset="0"/>
              </a:rPr>
              <a:t>Brookhaven </a:t>
            </a:r>
            <a:endParaRPr lang="en-US" sz="1600" dirty="0" smtClean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0" indent="0" algn="ctr">
              <a:buNone/>
              <a:defRPr/>
            </a:pPr>
            <a:r>
              <a:rPr lang="en-US" sz="1600" dirty="0" smtClean="0">
                <a:solidFill>
                  <a:srgbClr val="C0504D"/>
                </a:solidFill>
                <a:latin typeface="Helvetica" charset="0"/>
                <a:ea typeface="Helvetica" charset="0"/>
                <a:cs typeface="Helvetica" charset="0"/>
              </a:rPr>
              <a:t>Red</a:t>
            </a:r>
            <a:r>
              <a:rPr lang="en-US" sz="1600" dirty="0">
                <a:solidFill>
                  <a:srgbClr val="C0504D"/>
                </a:solidFill>
                <a:latin typeface="Helvetica" charset="0"/>
                <a:ea typeface="Helvetica" charset="0"/>
                <a:cs typeface="Helvetica" charset="0"/>
              </a:rPr>
              <a:t>: Fermilab</a:t>
            </a:r>
            <a:endParaRPr lang="en-US" sz="16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0" indent="0" algn="ctr" defTabSz="913837">
              <a:buNone/>
              <a:defRPr/>
            </a:pPr>
            <a:endParaRPr lang="en-US" sz="1600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228600" y="272314"/>
            <a:ext cx="868680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 smtClean="0"/>
              <a:t>Magnetic field shimmed to 10 ppm</a:t>
            </a:r>
            <a:endParaRPr lang="en-US" sz="2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058526" y="1668379"/>
            <a:ext cx="1748589" cy="431314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4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Started with this . . .</a:t>
            </a:r>
          </a:p>
          <a:p>
            <a:pPr marL="0" indent="0" algn="r" defTabSz="91440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0" indent="0" algn="r" defTabSz="91440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 smtClean="0"/>
          </a:p>
          <a:p>
            <a:pPr marL="0" indent="0" algn="r" defTabSz="91440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0" indent="0" algn="r" defTabSz="91440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 smtClean="0"/>
          </a:p>
          <a:p>
            <a:pPr marL="0" indent="0" algn="r" defTabSz="91440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0" indent="0" algn="r" defTabSz="91440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 smtClean="0"/>
          </a:p>
          <a:p>
            <a:pPr marL="0" indent="0" algn="r" defTabSz="91440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0" indent="0" algn="r" defTabSz="91440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 smtClean="0"/>
          </a:p>
          <a:p>
            <a:pPr marL="0" indent="0" algn="r" defTabSz="91440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0" indent="0" algn="r" defTabSz="9144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mr-IN" sz="2000" dirty="0" smtClean="0"/>
              <a:t>…</a:t>
            </a:r>
            <a:r>
              <a:rPr lang="en-US" sz="2000" dirty="0" smtClean="0"/>
              <a:t>and ended up with this!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029286" y="2240422"/>
            <a:ext cx="705599" cy="140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7055047" y="4665703"/>
            <a:ext cx="1135088" cy="2826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00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228600" y="1106906"/>
            <a:ext cx="4728411" cy="4874620"/>
          </a:xfr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Ring 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/>
              <a:t>Magnetic Inflector</a:t>
            </a:r>
          </a:p>
          <a:p>
            <a:pPr lvl="2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Injects the beam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/>
              <a:t>Highly uniform magnetic field</a:t>
            </a:r>
          </a:p>
          <a:p>
            <a:pPr lvl="2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NMR probes</a:t>
            </a:r>
            <a:endParaRPr lang="en-US" sz="1600" dirty="0" smtClean="0"/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/>
              <a:t>Vacuum chambers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/>
              <a:t>Electrostatic </a:t>
            </a:r>
            <a:r>
              <a:rPr lang="en-US" sz="1800" dirty="0" err="1" smtClean="0"/>
              <a:t>quadrupoles</a:t>
            </a:r>
            <a:r>
              <a:rPr lang="en-US" sz="1800" dirty="0" smtClean="0"/>
              <a:t>, fast magnetic kicker, and collimators</a:t>
            </a:r>
          </a:p>
          <a:p>
            <a:pPr lvl="2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Put the beam in the right place</a:t>
            </a:r>
            <a:endParaRPr lang="en-US" sz="1600" dirty="0" smtClean="0"/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Detectors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/>
              <a:t>Calorimeters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/>
              <a:t>Straw Trackers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/>
              <a:t>Beam monitors</a:t>
            </a:r>
          </a:p>
          <a:p>
            <a:pPr lvl="2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Fiber harp</a:t>
            </a:r>
          </a:p>
          <a:p>
            <a:pPr lvl="2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IBMS</a:t>
            </a: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EA097285-F609-5944-8EAD-70AC67F3F73C}" type="datetime1">
              <a:rPr lang="en-US" smtClean="0"/>
              <a:t>6/13/18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Schlesier | New Perspectives 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72314"/>
            <a:ext cx="8686800" cy="427877"/>
          </a:xfrm>
        </p:spPr>
        <p:txBody>
          <a:bodyPr/>
          <a:lstStyle/>
          <a:p>
            <a:r>
              <a:rPr lang="en-US" dirty="0" smtClean="0"/>
              <a:t>What tools do we need to measure g-2?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011" y="1394958"/>
            <a:ext cx="3958389" cy="458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9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228599" y="958849"/>
            <a:ext cx="6958263" cy="1174751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b="0" dirty="0" smtClean="0"/>
              <a:t>Measure the energy and hit time of decay positrons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0" dirty="0" smtClean="0"/>
              <a:t>24 </a:t>
            </a:r>
            <a:r>
              <a:rPr lang="en-US" sz="2000" b="0" dirty="0" err="1" smtClean="0"/>
              <a:t>calos</a:t>
            </a:r>
            <a:r>
              <a:rPr lang="en-US" sz="2000" b="0" dirty="0" smtClean="0"/>
              <a:t> around the inner radius of the storage ring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0" dirty="0" err="1" smtClean="0"/>
              <a:t>Calo</a:t>
            </a:r>
            <a:r>
              <a:rPr lang="en-US" sz="2000" b="0" dirty="0" smtClean="0"/>
              <a:t> gain continuously monitored by laser system</a:t>
            </a:r>
          </a:p>
          <a:p>
            <a:pPr marL="342900" indent="-342900">
              <a:buFont typeface="Arial" charset="0"/>
              <a:buChar char="•"/>
            </a:pPr>
            <a:endParaRPr lang="en-US" sz="2000" b="0" dirty="0" smtClean="0"/>
          </a:p>
          <a:p>
            <a:pPr marL="342900" indent="-342900">
              <a:buFont typeface="Arial" charset="0"/>
              <a:buChar char="•"/>
            </a:pPr>
            <a:endParaRPr lang="en-US" sz="20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7E5FB487-671A-2645-BCFB-DE792FD1DB51}" type="datetime1">
              <a:rPr lang="en-US" smtClean="0"/>
              <a:t>6/13/18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Schlesier | New Perspectives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2250" y="254026"/>
            <a:ext cx="8693150" cy="427877"/>
          </a:xfrm>
        </p:spPr>
        <p:txBody>
          <a:bodyPr/>
          <a:lstStyle/>
          <a:p>
            <a:r>
              <a:rPr lang="en-US" smtClean="0"/>
              <a:t>Calorimeters</a:t>
            </a:r>
            <a:endParaRPr lang="en-US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2363589"/>
            <a:ext cx="8890000" cy="3761961"/>
          </a:xfrm>
        </p:spPr>
      </p:pic>
    </p:spTree>
    <p:extLst>
      <p:ext uri="{BB962C8B-B14F-4D97-AF65-F5344CB8AC3E}">
        <p14:creationId xmlns:p14="http://schemas.microsoft.com/office/powerpoint/2010/main" val="1930606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65220" y="958849"/>
            <a:ext cx="7106654" cy="805783"/>
          </a:xfrm>
        </p:spPr>
        <p:txBody>
          <a:bodyPr/>
          <a:lstStyle/>
          <a:p>
            <a:r>
              <a:rPr lang="en-US" sz="2000" b="0" dirty="0" smtClean="0"/>
              <a:t>Measure beam profile around the ring over the course of the fill</a:t>
            </a:r>
          </a:p>
          <a:p>
            <a:endParaRPr lang="en-US" sz="20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7E5FB487-671A-2645-BCFB-DE792FD1DB51}" type="datetime1">
              <a:rPr lang="en-US" smtClean="0"/>
              <a:t>6/18/18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Schlesier | New Perspectives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6588" y="254026"/>
            <a:ext cx="8278812" cy="427877"/>
          </a:xfrm>
        </p:spPr>
        <p:txBody>
          <a:bodyPr/>
          <a:lstStyle/>
          <a:p>
            <a:r>
              <a:rPr lang="en-US" dirty="0" smtClean="0"/>
              <a:t>Straw Trackers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632"/>
            <a:ext cx="9128604" cy="3933993"/>
          </a:xfrm>
        </p:spPr>
      </p:pic>
    </p:spTree>
    <p:extLst>
      <p:ext uri="{BB962C8B-B14F-4D97-AF65-F5344CB8AC3E}">
        <p14:creationId xmlns:p14="http://schemas.microsoft.com/office/powerpoint/2010/main" val="291168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EA097285-F609-5944-8EAD-70AC67F3F73C}" type="datetime1">
              <a:rPr lang="en-US" smtClean="0"/>
              <a:t>6/13/18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Schlesier | New Perspectives 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82316" y="2852847"/>
            <a:ext cx="8026734" cy="427877"/>
          </a:xfrm>
        </p:spPr>
        <p:txBody>
          <a:bodyPr/>
          <a:lstStyle/>
          <a:p>
            <a:r>
              <a:rPr lang="en-US" sz="3600" dirty="0" smtClean="0"/>
              <a:t>How is it going so far?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10063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9ED430-AD80-EC42-99E0-55D51D4C7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27" y="191952"/>
            <a:ext cx="8448705" cy="652897"/>
          </a:xfrm>
        </p:spPr>
        <p:txBody>
          <a:bodyPr/>
          <a:lstStyle/>
          <a:p>
            <a:r>
              <a:rPr lang="en-US" sz="3083" dirty="0">
                <a:solidFill>
                  <a:schemeClr val="tx1"/>
                </a:solidFill>
              </a:rPr>
              <a:t>Statistically, already &gt;100% of Brookhaven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xmlns="" id="{B2976A7F-2C83-0A4E-A772-1F481A797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56" y="844848"/>
            <a:ext cx="7704184" cy="511527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05644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E1FDBD2-F34C-904F-B0F0-92331A264731}" type="datetime1">
              <a:rPr lang="en-US" smtClean="0"/>
              <a:t>6/13/18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Schlesier | New Perspectives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pic>
        <p:nvPicPr>
          <p:cNvPr id="3074" name="Picture 2" descr="mage result for muon g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584" y="1005840"/>
            <a:ext cx="6279276" cy="502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Shape 1"/>
          <p:cNvSpPr txBox="1"/>
          <p:nvPr/>
        </p:nvSpPr>
        <p:spPr>
          <a:xfrm>
            <a:off x="-11183" y="217741"/>
            <a:ext cx="9059595" cy="655508"/>
          </a:xfrm>
          <a:prstGeom prst="rect">
            <a:avLst/>
          </a:prstGeom>
          <a:noFill/>
          <a:ln w="18360">
            <a:noFill/>
          </a:ln>
        </p:spPr>
        <p:txBody>
          <a:bodyPr lIns="89773" tIns="48967" rIns="89773" bIns="48967"/>
          <a:lstStyle/>
          <a:p>
            <a:pPr algn="ctr"/>
            <a:r>
              <a:rPr lang="en-US" sz="2902" b="1" spc="-1" dirty="0" smtClean="0">
                <a:latin typeface="Helvetica" charset="0"/>
                <a:ea typeface="Helvetica" charset="0"/>
                <a:cs typeface="Helvetica" charset="0"/>
              </a:rPr>
              <a:t>Main systematics for precession analysis</a:t>
            </a:r>
            <a:endParaRPr lang="en-US" sz="2902" b="1" spc="-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175"/>
            <a:ext cx="91440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07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407408" y="1353312"/>
            <a:ext cx="4482909" cy="462821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600" dirty="0" smtClean="0"/>
              <a:t>Motivation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/>
              <a:t>Experimental Technique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/>
              <a:t>Hardware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/>
              <a:t>Status</a:t>
            </a:r>
            <a:endParaRPr lang="en-US" sz="26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1400" dirty="0" smtClean="0"/>
              <a:t>*</a:t>
            </a:r>
            <a:r>
              <a:rPr lang="en-US" sz="1400" dirty="0" smtClean="0"/>
              <a:t>magnetic field covered in next talk by R. </a:t>
            </a:r>
            <a:r>
              <a:rPr lang="en-US" sz="1400" dirty="0" err="1" smtClean="0"/>
              <a:t>Osofsky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EA097285-F609-5944-8EAD-70AC67F3F73C}" type="datetime1">
              <a:rPr lang="en-US" smtClean="0"/>
              <a:t>6/13/18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Schlesier | New Perspectives 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this talk*</a:t>
            </a:r>
            <a:endParaRPr lang="en-US" dirty="0"/>
          </a:p>
        </p:txBody>
      </p:sp>
      <p:pic>
        <p:nvPicPr>
          <p:cNvPr id="2050" name="Picture 2" descr="mage result for muon g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/>
          <a:stretch/>
        </p:blipFill>
        <p:spPr bwMode="auto">
          <a:xfrm>
            <a:off x="352044" y="875407"/>
            <a:ext cx="3671316" cy="255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ages.iop.org/objects/ccr/cern/54/9/20/CCg21_09_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r="14391"/>
          <a:stretch/>
        </p:blipFill>
        <p:spPr bwMode="auto">
          <a:xfrm>
            <a:off x="4133088" y="4134599"/>
            <a:ext cx="4937760" cy="183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t="11659" r="10595" b="2974"/>
          <a:stretch/>
        </p:blipFill>
        <p:spPr>
          <a:xfrm>
            <a:off x="352044" y="3540719"/>
            <a:ext cx="3694176" cy="275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88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228600" y="930442"/>
            <a:ext cx="6316579" cy="5051084"/>
          </a:xfrm>
        </p:spPr>
        <p:txBody>
          <a:bodyPr/>
          <a:lstStyle/>
          <a:p>
            <a:r>
              <a:rPr lang="en-US" sz="2000" dirty="0" smtClean="0"/>
              <a:t>Measuring the </a:t>
            </a:r>
            <a:r>
              <a:rPr lang="en-US" sz="2000" b="1" dirty="0" smtClean="0"/>
              <a:t>magnetic moment </a:t>
            </a:r>
            <a:r>
              <a:rPr lang="en-US" sz="2000" dirty="0" smtClean="0"/>
              <a:t>of the </a:t>
            </a:r>
            <a:r>
              <a:rPr lang="en-US" sz="2000" b="1" dirty="0" smtClean="0"/>
              <a:t>muon</a:t>
            </a:r>
            <a:br>
              <a:rPr lang="en-US" sz="2000" b="1" dirty="0" smtClean="0"/>
            </a:br>
            <a:endParaRPr lang="en-US" sz="2000" b="1" dirty="0" smtClean="0"/>
          </a:p>
          <a:p>
            <a:pPr lvl="1"/>
            <a:r>
              <a:rPr lang="en-US" sz="1800" dirty="0" smtClean="0"/>
              <a:t>Muon mass ~105 MeV (200x electron mass)</a:t>
            </a:r>
          </a:p>
          <a:p>
            <a:pPr lvl="1"/>
            <a:r>
              <a:rPr lang="en-US" sz="1800" dirty="0" smtClean="0"/>
              <a:t>Muon lifetime 2.2e</a:t>
            </a:r>
            <a:r>
              <a:rPr lang="en-US" sz="1800" baseline="30000" dirty="0" smtClean="0"/>
              <a:t>-6 </a:t>
            </a:r>
            <a:r>
              <a:rPr lang="en-US" sz="1800" dirty="0" smtClean="0"/>
              <a:t>s at rest</a:t>
            </a:r>
          </a:p>
          <a:p>
            <a:pPr lvl="1"/>
            <a:r>
              <a:rPr lang="en-US" sz="1800" dirty="0"/>
              <a:t>P</a:t>
            </a:r>
            <a:r>
              <a:rPr lang="en-US" sz="1800" dirty="0" smtClean="0"/>
              <a:t>roduced via pion decay</a:t>
            </a:r>
          </a:p>
          <a:p>
            <a:pPr lvl="1"/>
            <a:r>
              <a:rPr lang="en-US" sz="1800" dirty="0" smtClean="0"/>
              <a:t>Muon decay via weak interaction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Magnetic moment</a:t>
            </a:r>
          </a:p>
          <a:p>
            <a:pPr lvl="2"/>
            <a:r>
              <a:rPr lang="en-US" sz="1600" dirty="0" smtClean="0"/>
              <a:t>where the g-factor relates spin to magnetic moment</a:t>
            </a:r>
            <a:endParaRPr lang="en-US" sz="1600" dirty="0" smtClean="0"/>
          </a:p>
          <a:p>
            <a:pPr lvl="1"/>
            <a:endParaRPr lang="en-US" sz="1800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EA097285-F609-5944-8EAD-70AC67F3F73C}" type="datetime1">
              <a:rPr lang="en-US" smtClean="0"/>
              <a:t>6/13/18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Schlesier | New Perspectives 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What</a:t>
            </a:r>
            <a:r>
              <a:rPr lang="en-US" dirty="0" smtClean="0"/>
              <a:t> are we doing and why?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95"/>
          <a:stretch/>
        </p:blipFill>
        <p:spPr>
          <a:xfrm>
            <a:off x="1812758" y="3983034"/>
            <a:ext cx="1828798" cy="2259835"/>
          </a:xfrm>
          <a:prstGeom prst="rect">
            <a:avLst/>
          </a:prstGeom>
        </p:spPr>
      </p:pic>
      <p:pic>
        <p:nvPicPr>
          <p:cNvPr id="2050" name="Picture 2" descr="mage result for muon deca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 t="11907" r="49600" b="10881"/>
          <a:stretch/>
        </p:blipFill>
        <p:spPr bwMode="auto">
          <a:xfrm>
            <a:off x="6769769" y="1258027"/>
            <a:ext cx="1724068" cy="170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ge result for muon deca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3" t="10933" r="5482" b="9906"/>
          <a:stretch/>
        </p:blipFill>
        <p:spPr bwMode="auto">
          <a:xfrm>
            <a:off x="6769768" y="3165468"/>
            <a:ext cx="1836471" cy="182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72" b="-7921"/>
          <a:stretch/>
        </p:blipFill>
        <p:spPr>
          <a:xfrm>
            <a:off x="3330169" y="4824091"/>
            <a:ext cx="1828798" cy="9407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634" y="3091958"/>
            <a:ext cx="1208451" cy="49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30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EA097285-F609-5944-8EAD-70AC67F3F73C}" type="datetime1">
              <a:rPr lang="en-US" smtClean="0"/>
              <a:t>6/18/18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C. Schlesier | New Perspectives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doing and 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why</a:t>
            </a:r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6618322" y="4357003"/>
            <a:ext cx="1534119" cy="1396224"/>
            <a:chOff x="6183159" y="3880600"/>
            <a:chExt cx="2212975" cy="21206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48361EF1-F72B-9E4F-A321-FC49CF56E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3159" y="3880600"/>
              <a:ext cx="2212975" cy="2100925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22337059-5E5D-B443-824F-AEA1DCE91F8A}"/>
                </a:ext>
              </a:extLst>
            </p:cNvPr>
            <p:cNvCxnSpPr>
              <a:cxnSpLocks/>
            </p:cNvCxnSpPr>
            <p:nvPr/>
          </p:nvCxnSpPr>
          <p:spPr>
            <a:xfrm>
              <a:off x="6789455" y="5421435"/>
              <a:ext cx="101092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5E53B85-3CC8-CE47-909D-9009C118E534}"/>
                </a:ext>
              </a:extLst>
            </p:cNvPr>
            <p:cNvSpPr txBox="1"/>
            <p:nvPr/>
          </p:nvSpPr>
          <p:spPr>
            <a:xfrm>
              <a:off x="7029957" y="5389686"/>
              <a:ext cx="781050" cy="611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</a:rPr>
                <a:t>?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3346785" y="3271074"/>
                <a:ext cx="6858000" cy="5532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ar-A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ar-A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ar-A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ar-A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𝑆𝑀</m:t>
                          </m:r>
                        </m:sup>
                      </m:sSubSup>
                      <m:r>
                        <a:rPr lang="ar-AE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ar-AE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ar-A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ar-A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ar-A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𝑄𝐸𝐷</m:t>
                          </m:r>
                        </m:sup>
                      </m:sSubSup>
                      <m:r>
                        <a:rPr lang="ar-AE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ar-AE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ar-A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ar-A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ar-A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𝐸𝑊</m:t>
                          </m:r>
                        </m:sup>
                      </m:sSubSup>
                      <m:r>
                        <a:rPr lang="ar-AE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ar-AE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ar-A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ar-A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ar-A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𝐻𝑉𝑃</m:t>
                          </m:r>
                        </m:sup>
                      </m:sSubSup>
                      <m:r>
                        <a:rPr lang="ar-AE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ar-AE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ar-A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ar-A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ar-A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𝐻𝐿𝐵𝐿</m:t>
                          </m:r>
                        </m:sup>
                      </m:sSubSup>
                    </m:oMath>
                  </m:oMathPara>
                </a14:m>
                <a:endParaRPr lang="ar-AE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6785" y="3271074"/>
                <a:ext cx="6858000" cy="553228"/>
              </a:xfrm>
              <a:prstGeom prst="rect">
                <a:avLst/>
              </a:prstGeom>
              <a:blipFill rotWithShape="0">
                <a:blip r:embed="rId4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29419" y="781569"/>
            <a:ext cx="212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Dirac, g=2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11580" y="785344"/>
            <a:ext cx="2725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Then Schwinger</a:t>
            </a:r>
            <a:r>
              <a:rPr lang="en-US" dirty="0" smtClean="0"/>
              <a:t>, g&gt;2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69323" y="4600922"/>
            <a:ext cx="122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BSM?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8600" y="3310538"/>
            <a:ext cx="35470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200" dirty="0" smtClean="0"/>
              <a:t>…</a:t>
            </a:r>
            <a:r>
              <a:rPr lang="en-US" sz="2200" dirty="0" smtClean="0"/>
              <a:t> + many more contributions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3523084" y="156654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5" idx="3"/>
          </p:cNvCxnSpPr>
          <p:nvPr/>
        </p:nvCxnSpPr>
        <p:spPr>
          <a:xfrm>
            <a:off x="3775661" y="3525982"/>
            <a:ext cx="635918" cy="153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222250" y="4123502"/>
                <a:ext cx="5472697" cy="206582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lvl="1" indent="-285750">
                  <a:buFont typeface="Arial" charset="0"/>
                  <a:buChar char="•"/>
                </a:pPr>
                <a:r>
                  <a:rPr lang="en-US" sz="2000" b="1" dirty="0"/>
                  <a:t>μ</a:t>
                </a:r>
                <a:r>
                  <a:rPr lang="en-US" sz="2000" dirty="0" smtClean="0"/>
                  <a:t> = (</a:t>
                </a:r>
                <a:r>
                  <a:rPr lang="en-US" sz="2000" smtClean="0"/>
                  <a:t>1+a)*(</a:t>
                </a:r>
                <a:r>
                  <a:rPr lang="en-US" sz="2000" dirty="0" smtClean="0"/>
                  <a:t>e/2m) </a:t>
                </a:r>
                <a:r>
                  <a:rPr lang="en-US" sz="2000" b="1" dirty="0" smtClean="0"/>
                  <a:t>s</a:t>
                </a:r>
                <a:endParaRPr lang="en-US" sz="2000" dirty="0" smtClean="0"/>
              </a:p>
              <a:p>
                <a:pPr marL="742950" lvl="2" indent="-285750">
                  <a:buFont typeface="Arial" charset="0"/>
                  <a:buChar char="•"/>
                </a:pPr>
                <a:r>
                  <a:rPr lang="en-US" sz="2000" dirty="0" smtClean="0"/>
                  <a:t>Pure </a:t>
                </a:r>
                <a:r>
                  <a:rPr lang="en-US" sz="2000" dirty="0"/>
                  <a:t>D</a:t>
                </a:r>
                <a:r>
                  <a:rPr lang="en-US" sz="2000" dirty="0" smtClean="0"/>
                  <a:t>irac part + anomalous part</a:t>
                </a:r>
                <a:endParaRPr lang="en-US" sz="2000" i="1" dirty="0" smtClean="0">
                  <a:latin typeface="Cambria Math" charset="0"/>
                </a:endParaRPr>
              </a:p>
              <a:p>
                <a:pPr marL="742950" lvl="2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ar-A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ar-AE" sz="20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ar-AE" sz="20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ar-AE" sz="20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200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ar-AE" sz="2000" i="1"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charset="0"/>
                          </a:rPr>
                          <m:t>g</m:t>
                        </m:r>
                        <m:r>
                          <a:rPr lang="ar-AE" sz="200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2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ar-AE" sz="2000" i="1">
                        <a:latin typeface="Cambria Math" charset="0"/>
                      </a:rPr>
                      <m:t> </m:t>
                    </m:r>
                    <m:r>
                      <a:rPr lang="en-US" sz="2000" b="0" i="1" smtClean="0">
                        <a:latin typeface="Cambria Math" charset="0"/>
                      </a:rPr>
                      <m:t>; </m:t>
                    </m:r>
                  </m:oMath>
                </a14:m>
                <a:r>
                  <a:rPr lang="en-US" sz="2000" dirty="0" smtClean="0"/>
                  <a:t> “anomaly”</a:t>
                </a:r>
              </a:p>
              <a:p>
                <a:pPr marL="342900" lvl="1" indent="-342900">
                  <a:buFont typeface="Arial" charset="0"/>
                  <a:buChar char="•"/>
                </a:pPr>
                <a:r>
                  <a:rPr lang="en-US" sz="2000" b="1" dirty="0" err="1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a</a:t>
                </a:r>
                <a:r>
                  <a:rPr lang="en-US" sz="2000" b="1" baseline="-25000" dirty="0" err="1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μ</a:t>
                </a:r>
                <a:r>
                  <a:rPr lang="en-US" sz="20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can be calculated by SM to high precision </a:t>
                </a:r>
                <a:r>
                  <a:rPr lang="mr-IN" sz="20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–</a:t>
                </a:r>
                <a:r>
                  <a:rPr lang="en-US" sz="20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a deviation from </a:t>
                </a:r>
                <a:r>
                  <a:rPr lang="en-US" sz="2000" b="1" dirty="0" err="1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a</a:t>
                </a:r>
                <a:r>
                  <a:rPr lang="en-US" sz="2000" b="1" baseline="-25000" dirty="0" err="1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μ</a:t>
                </a:r>
                <a:r>
                  <a:rPr lang="en-US" sz="2000" b="1" baseline="-25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000" b="1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could be evidence of new physics</a:t>
                </a:r>
                <a:endParaRPr lang="en-US" sz="20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50" y="4123502"/>
                <a:ext cx="5472697" cy="2065822"/>
              </a:xfrm>
              <a:prstGeom prst="rect">
                <a:avLst/>
              </a:prstGeom>
              <a:blipFill rotWithShape="0">
                <a:blip r:embed="rId5"/>
                <a:stretch>
                  <a:fillRect l="-889" t="-1173" b="-410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4" t="14077" r="12264"/>
          <a:stretch/>
        </p:blipFill>
        <p:spPr>
          <a:xfrm>
            <a:off x="736826" y="1496975"/>
            <a:ext cx="1813869" cy="13672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6" t="16388" r="22492"/>
          <a:stretch/>
        </p:blipFill>
        <p:spPr>
          <a:xfrm>
            <a:off x="5006014" y="1273480"/>
            <a:ext cx="1491505" cy="147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1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5"/>
          <p:cNvSpPr txBox="1"/>
          <p:nvPr/>
        </p:nvSpPr>
        <p:spPr>
          <a:xfrm>
            <a:off x="283433" y="107026"/>
            <a:ext cx="8641111" cy="1111393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/>
            <a:r>
              <a:rPr lang="en-US" sz="2800" b="1" spc="-1" dirty="0">
                <a:latin typeface="Helvetica Neue" charset="0"/>
                <a:ea typeface="Helvetica Neue" charset="0"/>
                <a:cs typeface="Helvetica Neue" charset="0"/>
              </a:rPr>
              <a:t>Evidence for </a:t>
            </a:r>
            <a:r>
              <a:rPr lang="en-US" sz="2800" b="1" dirty="0">
                <a:solidFill>
                  <a:srgbClr val="004C97"/>
                </a:solidFill>
                <a:latin typeface="Helvetica Neue" charset="0"/>
                <a:ea typeface="Helvetica Neue" charset="0"/>
                <a:cs typeface="Helvetica Neue" charset="0"/>
              </a:rPr>
              <a:t>discrepancy</a:t>
            </a:r>
            <a:r>
              <a:rPr lang="en-US" sz="2800" b="1" spc="-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800" b="1" dirty="0">
                <a:solidFill>
                  <a:srgbClr val="004C97"/>
                </a:solidFill>
                <a:latin typeface="Helvetica Neue" charset="0"/>
                <a:ea typeface="Helvetica Neue" charset="0"/>
                <a:cs typeface="Helvetica Neue" charset="0"/>
              </a:rPr>
              <a:t>with</a:t>
            </a:r>
            <a:r>
              <a:rPr lang="en-US" sz="2800" b="1" spc="-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800" b="1" dirty="0">
                <a:solidFill>
                  <a:srgbClr val="004C97"/>
                </a:solidFill>
                <a:latin typeface="Helvetica Neue" charset="0"/>
                <a:ea typeface="Helvetica Neue" charset="0"/>
                <a:cs typeface="Helvetica Neue" charset="0"/>
              </a:rPr>
              <a:t>Standard</a:t>
            </a:r>
            <a:r>
              <a:rPr lang="en-US" sz="2800" b="1" spc="-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800" b="1" dirty="0" smtClean="0">
                <a:solidFill>
                  <a:srgbClr val="004C97"/>
                </a:solidFill>
                <a:latin typeface="Helvetica Neue" charset="0"/>
                <a:ea typeface="Helvetica Neue" charset="0"/>
                <a:cs typeface="Helvetica Neue" charset="0"/>
              </a:rPr>
              <a:t>Model</a:t>
            </a:r>
            <a:r>
              <a:rPr lang="en-US" sz="2800" b="1" spc="-1" dirty="0" smtClean="0">
                <a:latin typeface="Helvetica Neue" charset="0"/>
                <a:ea typeface="Helvetica Neue" charset="0"/>
                <a:cs typeface="Helvetica Neue" charset="0"/>
              </a:rPr>
              <a:t>?</a:t>
            </a:r>
            <a:endParaRPr lang="en-US" sz="2800" b="1" spc="-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0" name="TextShape 6"/>
          <p:cNvSpPr txBox="1"/>
          <p:nvPr/>
        </p:nvSpPr>
        <p:spPr>
          <a:xfrm>
            <a:off x="5582653" y="1645920"/>
            <a:ext cx="2951747" cy="3785616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>
              <a:buClr>
                <a:srgbClr val="FFFFFF"/>
              </a:buClr>
              <a:buSzPct val="45000"/>
            </a:pPr>
            <a:r>
              <a:rPr lang="en-US" sz="2000" spc="-1" dirty="0" smtClean="0">
                <a:solidFill>
                  <a:schemeClr val="accent6"/>
                </a:solidFill>
                <a:latin typeface="Arial"/>
                <a:ea typeface="Arial"/>
              </a:rPr>
              <a:t>BNL E821 </a:t>
            </a:r>
            <a:r>
              <a:rPr lang="en-US" sz="2000" spc="-1" dirty="0">
                <a:solidFill>
                  <a:schemeClr val="accent6"/>
                </a:solidFill>
                <a:latin typeface="Arial"/>
                <a:ea typeface="Arial"/>
              </a:rPr>
              <a:t>precision: </a:t>
            </a:r>
            <a:r>
              <a:rPr lang="en-US" sz="2000" spc="-1" dirty="0" smtClean="0">
                <a:solidFill>
                  <a:schemeClr val="accent6"/>
                </a:solidFill>
                <a:latin typeface="Arial"/>
                <a:ea typeface="Arial"/>
              </a:rPr>
              <a:t>540 </a:t>
            </a:r>
            <a:r>
              <a:rPr lang="en-US" sz="2000" spc="-1" dirty="0">
                <a:solidFill>
                  <a:schemeClr val="accent6"/>
                </a:solidFill>
                <a:latin typeface="Arial"/>
                <a:ea typeface="Arial"/>
              </a:rPr>
              <a:t>ppb </a:t>
            </a:r>
          </a:p>
          <a:p>
            <a:pPr>
              <a:buClr>
                <a:srgbClr val="FFFFFF"/>
              </a:buClr>
              <a:buSzPct val="45000"/>
            </a:pPr>
            <a:endParaRPr lang="en-US" sz="2000" spc="-1" dirty="0">
              <a:solidFill>
                <a:schemeClr val="accent6"/>
              </a:solidFill>
              <a:latin typeface="Arial"/>
              <a:ea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000" spc="-1" dirty="0">
                <a:solidFill>
                  <a:schemeClr val="accent6"/>
                </a:solidFill>
                <a:latin typeface="Arial"/>
                <a:ea typeface="Arial"/>
              </a:rPr>
              <a:t> Goal of new experiments: </a:t>
            </a:r>
          </a:p>
          <a:p>
            <a:pPr lvl="1">
              <a:buClr>
                <a:srgbClr val="FFFFFF"/>
              </a:buClr>
              <a:buSzPct val="45000"/>
            </a:pPr>
            <a:r>
              <a:rPr lang="en-US" sz="2000" spc="-1" dirty="0">
                <a:solidFill>
                  <a:schemeClr val="accent6"/>
                </a:solidFill>
                <a:latin typeface="Arial"/>
                <a:ea typeface="Arial"/>
              </a:rPr>
              <a:t>- </a:t>
            </a:r>
            <a:r>
              <a:rPr lang="en-US" sz="2000" b="1" spc="-1" dirty="0">
                <a:solidFill>
                  <a:schemeClr val="accent6"/>
                </a:solidFill>
                <a:ea typeface="Arial"/>
              </a:rPr>
              <a:t>Fermilab : 140 ppb</a:t>
            </a:r>
            <a:br>
              <a:rPr lang="en-US" sz="2000" b="1" spc="-1" dirty="0">
                <a:solidFill>
                  <a:schemeClr val="accent6"/>
                </a:solidFill>
                <a:ea typeface="Arial"/>
              </a:rPr>
            </a:br>
            <a:r>
              <a:rPr lang="en-US" sz="2000" spc="-1" dirty="0">
                <a:solidFill>
                  <a:schemeClr val="accent6"/>
                </a:solidFill>
                <a:latin typeface="Arial"/>
                <a:ea typeface="Arial"/>
              </a:rPr>
              <a:t>- J-PARC: 370 ppb in phase 1 / 100 ppb in phase 2</a:t>
            </a:r>
            <a:endParaRPr lang="en-US" sz="2000" spc="-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2761823-0D2D-D446-AA2E-0440D1110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33" y="659262"/>
            <a:ext cx="5175734" cy="548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47BF27-8019-CA44-AD8F-42A3ADF61AB8}"/>
              </a:ext>
            </a:extLst>
          </p:cNvPr>
          <p:cNvSpPr txBox="1"/>
          <p:nvPr/>
        </p:nvSpPr>
        <p:spPr>
          <a:xfrm>
            <a:off x="433994" y="5933481"/>
            <a:ext cx="4317196" cy="469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9" dirty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n-US" sz="1179" dirty="0" err="1">
                <a:latin typeface="Arial" panose="020B0604020202020204" pitchFamily="34" charset="0"/>
                <a:cs typeface="Arial" panose="020B0604020202020204" pitchFamily="34" charset="0"/>
              </a:rPr>
              <a:t>Jegerlehner</a:t>
            </a:r>
            <a:r>
              <a:rPr lang="en-US" sz="1179" dirty="0">
                <a:latin typeface="Arial" panose="020B0604020202020204" pitchFamily="34" charset="0"/>
                <a:cs typeface="Arial" panose="020B0604020202020204" pitchFamily="34" charset="0"/>
              </a:rPr>
              <a:t>, arXiv:1804.07409</a:t>
            </a:r>
          </a:p>
          <a:p>
            <a:endParaRPr lang="en-US" sz="12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21788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Shape 1"/>
          <p:cNvSpPr txBox="1"/>
          <p:nvPr/>
        </p:nvSpPr>
        <p:spPr>
          <a:xfrm>
            <a:off x="42026" y="104790"/>
            <a:ext cx="9099095" cy="622537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/>
            <a:r>
              <a:rPr lang="en-US" sz="2800" b="1" spc="-1" dirty="0">
                <a:latin typeface="Helvetica" charset="0"/>
                <a:ea typeface="Helvetica" charset="0"/>
                <a:cs typeface="Helvetica" charset="0"/>
              </a:rPr>
              <a:t>Built on the foundations of Brookhaven experiment </a:t>
            </a:r>
            <a:r>
              <a:rPr lang="en-US" sz="2800" b="1" spc="-1" dirty="0" smtClean="0">
                <a:latin typeface="Helvetica" charset="0"/>
                <a:ea typeface="Helvetica" charset="0"/>
                <a:cs typeface="Helvetica" charset="0"/>
              </a:rPr>
              <a:t>(E821)</a:t>
            </a:r>
            <a:r>
              <a:rPr lang="en-US" sz="2800" b="1" spc="-1" dirty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2800" b="1" spc="-1" dirty="0">
                <a:latin typeface="Helvetica" charset="0"/>
                <a:ea typeface="Helvetica" charset="0"/>
                <a:cs typeface="Helvetica" charset="0"/>
              </a:rPr>
            </a:br>
            <a:endParaRPr lang="en-US" sz="2800" b="1" spc="-1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11" y="1071920"/>
            <a:ext cx="9136410" cy="2394812"/>
            <a:chOff x="4711" y="1071920"/>
            <a:chExt cx="9136410" cy="2394812"/>
          </a:xfrm>
        </p:grpSpPr>
        <p:pic>
          <p:nvPicPr>
            <p:cNvPr id="332" name="Picture 331"/>
            <p:cNvPicPr>
              <a:picLocks noChangeAspect="1"/>
            </p:cNvPicPr>
            <p:nvPr/>
          </p:nvPicPr>
          <p:blipFill rotWithShape="1">
            <a:blip r:embed="rId2"/>
            <a:srcRect t="5957"/>
            <a:stretch/>
          </p:blipFill>
          <p:spPr>
            <a:xfrm>
              <a:off x="4711" y="1076980"/>
              <a:ext cx="2483090" cy="238975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88B7B23-3C99-564E-909A-0A4CAEE5E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866"/>
            <a:stretch/>
          </p:blipFill>
          <p:spPr>
            <a:xfrm>
              <a:off x="2487800" y="1071920"/>
              <a:ext cx="3348232" cy="239481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812F712-2E5E-EE4C-A3B3-915203672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522"/>
            <a:stretch/>
          </p:blipFill>
          <p:spPr>
            <a:xfrm>
              <a:off x="5836032" y="1076980"/>
              <a:ext cx="3305089" cy="238975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3DB3020-5A54-D841-8849-6E9E12F64D1F}"/>
              </a:ext>
            </a:extLst>
          </p:cNvPr>
          <p:cNvSpPr/>
          <p:nvPr/>
        </p:nvSpPr>
        <p:spPr>
          <a:xfrm>
            <a:off x="274880" y="3503841"/>
            <a:ext cx="863338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spc="-1" dirty="0">
                <a:latin typeface="Helvetica" charset="0"/>
                <a:ea typeface="Helvetica" charset="0"/>
                <a:cs typeface="Helvetica" charset="0"/>
              </a:rPr>
              <a:t>Some major components reused (after refurbishing): </a:t>
            </a:r>
          </a:p>
          <a:p>
            <a:r>
              <a:rPr lang="en-US" sz="1800" spc="-1" dirty="0">
                <a:latin typeface="Helvetica" charset="0"/>
                <a:ea typeface="Helvetica" charset="0"/>
                <a:cs typeface="Helvetica" charset="0"/>
              </a:rPr>
              <a:t> - Magnet			 - Inflector*</a:t>
            </a:r>
          </a:p>
          <a:p>
            <a:r>
              <a:rPr lang="en-US" sz="1800" spc="-1" dirty="0">
                <a:latin typeface="Helvetica" charset="0"/>
                <a:ea typeface="Helvetica" charset="0"/>
                <a:cs typeface="Helvetica" charset="0"/>
              </a:rPr>
              <a:t> - Vacuum chambers	</a:t>
            </a:r>
            <a:br>
              <a:rPr lang="en-US" sz="1800" spc="-1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800" spc="-1" dirty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1800" spc="-1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800" spc="-1" dirty="0">
                <a:latin typeface="Helvetica" charset="0"/>
                <a:ea typeface="Helvetica" charset="0"/>
                <a:cs typeface="Helvetica" charset="0"/>
              </a:rPr>
              <a:t>But also many new designs:</a:t>
            </a:r>
          </a:p>
          <a:p>
            <a:r>
              <a:rPr lang="en-US" sz="1800" spc="-1" dirty="0">
                <a:latin typeface="Helvetica" charset="0"/>
                <a:ea typeface="Helvetica" charset="0"/>
                <a:cs typeface="Helvetica" charset="0"/>
              </a:rPr>
              <a:t> - Beamline</a:t>
            </a:r>
            <a:r>
              <a:rPr lang="en-US" sz="1800" spc="-1" dirty="0">
                <a:latin typeface="Helvetica" charset="0"/>
                <a:ea typeface="Helvetica" charset="0"/>
                <a:cs typeface="Helvetica" charset="0"/>
              </a:rPr>
              <a:t>	</a:t>
            </a:r>
            <a:r>
              <a:rPr lang="en-US" sz="1800" spc="-1" dirty="0" smtClean="0">
                <a:latin typeface="Helvetica" charset="0"/>
                <a:ea typeface="Helvetica" charset="0"/>
                <a:cs typeface="Helvetica" charset="0"/>
              </a:rPr>
              <a:t>- Detectors	- </a:t>
            </a:r>
            <a:r>
              <a:rPr lang="en-US" sz="1800" spc="-1" dirty="0">
                <a:latin typeface="Helvetica" charset="0"/>
                <a:ea typeface="Helvetica" charset="0"/>
                <a:cs typeface="Helvetica" charset="0"/>
              </a:rPr>
              <a:t>Kicker	</a:t>
            </a:r>
            <a:r>
              <a:rPr lang="en-US" sz="1800" spc="-1" dirty="0" smtClean="0">
                <a:latin typeface="Helvetica" charset="0"/>
                <a:ea typeface="Helvetica" charset="0"/>
                <a:cs typeface="Helvetica" charset="0"/>
              </a:rPr>
              <a:t> - Electronics  - </a:t>
            </a:r>
            <a:r>
              <a:rPr lang="en-US" sz="1800" spc="-1" dirty="0">
                <a:latin typeface="Helvetica" charset="0"/>
                <a:ea typeface="Helvetica" charset="0"/>
                <a:cs typeface="Helvetica" charset="0"/>
              </a:rPr>
              <a:t>DAQ/Computing</a:t>
            </a:r>
            <a:r>
              <a:rPr lang="en-US" sz="2000" spc="-1" dirty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2000" spc="-1" dirty="0">
                <a:latin typeface="Helvetica" charset="0"/>
                <a:ea typeface="Helvetica" charset="0"/>
                <a:cs typeface="Helvetica" charset="0"/>
              </a:rPr>
            </a:br>
            <a:endParaRPr lang="en-US" sz="2000" spc="-1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14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400" spc="-1" dirty="0">
                <a:latin typeface="Helvetica" charset="0"/>
                <a:ea typeface="Helvetica" charset="0"/>
                <a:cs typeface="Helvetica" charset="0"/>
              </a:rPr>
              <a:t>*new inflector is under construction</a:t>
            </a:r>
          </a:p>
          <a:p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789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2879" y="0"/>
            <a:ext cx="9137616" cy="639186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/>
            <a:r>
              <a:rPr lang="en-US" sz="2800" b="1" spc="-1" dirty="0">
                <a:latin typeface="Helvetica" charset="0"/>
                <a:ea typeface="Helvetica" charset="0"/>
                <a:cs typeface="Helvetica" charset="0"/>
              </a:rPr>
              <a:t>Basic principle of Muon g-2 Experiments</a:t>
            </a:r>
          </a:p>
        </p:txBody>
      </p:sp>
      <p:sp>
        <p:nvSpPr>
          <p:cNvPr id="121" name="TextShape 3"/>
          <p:cNvSpPr txBox="1"/>
          <p:nvPr/>
        </p:nvSpPr>
        <p:spPr>
          <a:xfrm>
            <a:off x="236896" y="5549758"/>
            <a:ext cx="8637171" cy="800778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/>
            <a:r>
              <a:rPr lang="en-US" sz="2200" spc="-1" dirty="0">
                <a:latin typeface="Helvetica" charset="0"/>
                <a:ea typeface="Helvetica" charset="0"/>
                <a:cs typeface="Helvetica" charset="0"/>
              </a:rPr>
              <a:t>We store a polarized beam of muons in a </a:t>
            </a:r>
            <a:br>
              <a:rPr lang="en-US" sz="2200" spc="-1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200" spc="-1" dirty="0">
                <a:latin typeface="Helvetica" charset="0"/>
                <a:ea typeface="Helvetica" charset="0"/>
                <a:cs typeface="Helvetica" charset="0"/>
              </a:rPr>
              <a:t>uniform magnetic ﬁeld and observe the spin precession.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80587" y="794709"/>
            <a:ext cx="4757096" cy="4659606"/>
            <a:chOff x="1723915" y="634289"/>
            <a:chExt cx="5695218" cy="5290422"/>
          </a:xfrm>
        </p:grpSpPr>
        <p:sp>
          <p:nvSpPr>
            <p:cNvPr id="119" name="Rectangle 2"/>
            <p:cNvSpPr/>
            <p:nvPr/>
          </p:nvSpPr>
          <p:spPr>
            <a:xfrm>
              <a:off x="1723915" y="634289"/>
              <a:ext cx="5695218" cy="5290422"/>
            </a:xfrm>
            <a:prstGeom prst="rect">
              <a:avLst/>
            </a:prstGeom>
            <a:solidFill>
              <a:srgbClr val="FFFFFF"/>
            </a:solidFill>
            <a:ln w="36720">
              <a:solidFill>
                <a:srgbClr val="000080"/>
              </a:solidFill>
              <a:round/>
            </a:ln>
          </p:spPr>
        </p:sp>
        <p:pic>
          <p:nvPicPr>
            <p:cNvPr id="120" name="Picture 119"/>
            <p:cNvPicPr/>
            <p:nvPr/>
          </p:nvPicPr>
          <p:blipFill>
            <a:blip r:embed="rId3"/>
            <a:stretch/>
          </p:blipFill>
          <p:spPr>
            <a:xfrm>
              <a:off x="2150256" y="787393"/>
              <a:ext cx="4842535" cy="4975073"/>
            </a:xfrm>
            <a:prstGeom prst="rect">
              <a:avLst/>
            </a:prstGeom>
            <a:ln>
              <a:noFill/>
            </a:ln>
          </p:spPr>
        </p:pic>
        <p:sp>
          <p:nvSpPr>
            <p:cNvPr id="122" name="CustomShape 4"/>
            <p:cNvSpPr/>
            <p:nvPr/>
          </p:nvSpPr>
          <p:spPr>
            <a:xfrm>
              <a:off x="4611024" y="1532675"/>
              <a:ext cx="117195" cy="110666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3" name="Formula 5"/>
                <p:cNvSpPr txBox="1"/>
                <p:nvPr/>
              </p:nvSpPr>
              <p:spPr>
                <a:xfrm>
                  <a:off x="4336481" y="1395567"/>
                  <a:ext cx="274543" cy="357787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ar-AE" sz="2176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ar-AE" sz="2176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sz="2176" dirty="0"/>
                </a:p>
              </p:txBody>
            </p:sp>
          </mc:Choice>
          <mc:Fallback>
            <p:sp>
              <p:nvSpPr>
                <p:cNvPr id="123" name="Formula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6481" y="1395567"/>
                  <a:ext cx="274543" cy="35778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03" r="-62162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4" name="TextShape 6"/>
            <p:cNvSpPr txBox="1"/>
            <p:nvPr/>
          </p:nvSpPr>
          <p:spPr>
            <a:xfrm>
              <a:off x="3760124" y="2485200"/>
              <a:ext cx="2281137" cy="1367867"/>
            </a:xfrm>
            <a:prstGeom prst="rect">
              <a:avLst/>
            </a:prstGeom>
            <a:noFill/>
            <a:ln>
              <a:noFill/>
            </a:ln>
          </p:spPr>
          <p:txBody>
            <a:bodyPr lIns="81612" tIns="40806" rIns="81612" bIns="40806"/>
            <a:lstStyle/>
            <a:p>
              <a:r>
                <a:rPr lang="en-US" sz="1814" spc="-1" dirty="0">
                  <a:latin typeface="Arial"/>
                </a:rPr>
                <a:t>Anomalous precession frequency: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xmlns="" id="{9FDCD85C-312C-1440-B738-76868755E844}"/>
                    </a:ext>
                  </a:extLst>
                </p:cNvPr>
                <p:cNvSpPr/>
                <p:nvPr/>
              </p:nvSpPr>
              <p:spPr>
                <a:xfrm>
                  <a:off x="3706588" y="3626365"/>
                  <a:ext cx="1769891" cy="4534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995" i="1" spc="-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95" i="1" spc="-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995" i="1" spc="-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sz="1995" i="1" spc="-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r>
                          <a:rPr lang="en-US" sz="1995" b="0" i="1" spc="-1" smtClean="0">
                            <a:latin typeface="Cambria Math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sz="1995" b="0" i="1" spc="-1" smtClean="0">
                            <a:latin typeface="Cambria Math" charset="0"/>
                            <a:ea typeface="Cambria Math" panose="02040503050406030204" pitchFamily="18" charset="0"/>
                          </a:rPr>
                          <m:t>−2</m:t>
                        </m:r>
                      </m:oMath>
                    </m:oMathPara>
                  </a14:m>
                  <a:endParaRPr lang="en-US" sz="1995" spc="-1" dirty="0"/>
                </a:p>
              </p:txBody>
            </p:sp>
          </mc:Choice>
          <mc:Fallback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9FDCD85C-312C-1440-B738-76868755E8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6588" y="3626365"/>
                  <a:ext cx="1769891" cy="45340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578626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352926" y="1058780"/>
            <a:ext cx="4363453" cy="3080082"/>
          </a:xfrm>
        </p:spPr>
        <p:txBody>
          <a:bodyPr/>
          <a:lstStyle/>
          <a:p>
            <a:r>
              <a:rPr lang="en-US" dirty="0" err="1" smtClean="0"/>
              <a:t>ω</a:t>
            </a:r>
            <a:r>
              <a:rPr lang="en-US" baseline="-25000" dirty="0" err="1" smtClean="0"/>
              <a:t>p</a:t>
            </a:r>
            <a:r>
              <a:rPr lang="en-US" baseline="-25000" dirty="0" smtClean="0"/>
              <a:t> </a:t>
            </a:r>
            <a:r>
              <a:rPr lang="en-US" dirty="0" smtClean="0"/>
              <a:t>: muon distribution weighted field</a:t>
            </a:r>
          </a:p>
          <a:p>
            <a:r>
              <a:rPr lang="en-US" dirty="0" err="1" smtClean="0"/>
              <a:t>ω</a:t>
            </a:r>
            <a:r>
              <a:rPr lang="en-US" baseline="-25000" dirty="0" err="1" smtClean="0"/>
              <a:t>a</a:t>
            </a:r>
            <a:r>
              <a:rPr lang="en-US" baseline="-25000" dirty="0" smtClean="0"/>
              <a:t> </a:t>
            </a:r>
            <a:r>
              <a:rPr lang="en-US" dirty="0" smtClean="0"/>
              <a:t>: </a:t>
            </a:r>
            <a:r>
              <a:rPr lang="en-US" dirty="0" err="1"/>
              <a:t>L</a:t>
            </a:r>
            <a:r>
              <a:rPr lang="en-US" dirty="0" err="1" smtClean="0"/>
              <a:t>armor</a:t>
            </a:r>
            <a:r>
              <a:rPr lang="en-US" dirty="0" smtClean="0"/>
              <a:t> and </a:t>
            </a:r>
            <a:r>
              <a:rPr lang="en-US" dirty="0"/>
              <a:t>T</a:t>
            </a:r>
            <a:r>
              <a:rPr lang="en-US" dirty="0" smtClean="0"/>
              <a:t>homas precession frequency minus cyclotron frequency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7E5FB487-671A-2645-BCFB-DE792FD1DB51}" type="datetime1">
              <a:rPr lang="en-US" smtClean="0"/>
              <a:t>6/18/18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Schlesier | New Perspectives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Measured quantities </a:t>
            </a:r>
            <a:r>
              <a:rPr lang="en-US" dirty="0" err="1" smtClean="0"/>
              <a:t>ω</a:t>
            </a:r>
            <a:r>
              <a:rPr lang="en-US" baseline="-25000" dirty="0" err="1" smtClean="0"/>
              <a:t>a</a:t>
            </a:r>
            <a:r>
              <a:rPr lang="en-US" baseline="-25000" dirty="0" smtClean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ω</a:t>
            </a:r>
            <a:r>
              <a:rPr lang="en-US" baseline="-25000" dirty="0" err="1"/>
              <a:t>p</a:t>
            </a:r>
            <a:r>
              <a:rPr lang="en-US" baseline="-25000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"/>
          <a:stretch/>
        </p:blipFill>
        <p:spPr>
          <a:xfrm>
            <a:off x="4829148" y="2422357"/>
            <a:ext cx="4314852" cy="3559167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3"/>
          <a:stretch/>
        </p:blipFill>
        <p:spPr>
          <a:xfrm>
            <a:off x="636588" y="3724609"/>
            <a:ext cx="3160381" cy="1582260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14" y="1516275"/>
            <a:ext cx="3933020" cy="52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21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EA097285-F609-5944-8EAD-70AC67F3F73C}" type="datetime1">
              <a:rPr lang="en-US" smtClean="0"/>
              <a:t>6/13/18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Schlesier | New Perspectives 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we measuring g-2?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986591" y="1106907"/>
            <a:ext cx="6701388" cy="4723620"/>
            <a:chOff x="1227221" y="1106907"/>
            <a:chExt cx="6701388" cy="472362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4"/>
            <a:stretch/>
          </p:blipFill>
          <p:spPr>
            <a:xfrm>
              <a:off x="1394710" y="1355588"/>
              <a:ext cx="6533899" cy="4474939"/>
            </a:xfrm>
            <a:prstGeom prst="rect">
              <a:avLst/>
            </a:prstGeom>
          </p:spPr>
        </p:pic>
        <p:sp>
          <p:nvSpPr>
            <p:cNvPr id="10" name="Right Triangle 9"/>
            <p:cNvSpPr/>
            <p:nvPr/>
          </p:nvSpPr>
          <p:spPr>
            <a:xfrm rot="5400000">
              <a:off x="1459832" y="874296"/>
              <a:ext cx="1499935" cy="1965157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358886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1" id="{CE4845D2-B430-6F41-8C53-4F57D3B2024E}" vid="{846BF2A3-2DCB-AC43-B9E7-4D931A13A8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g2_PowerPoint_4x3_103116</Template>
  <TotalTime>8365</TotalTime>
  <Words>653</Words>
  <Application>Microsoft Macintosh PowerPoint</Application>
  <PresentationFormat>On-screen Show (4:3)</PresentationFormat>
  <Paragraphs>180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Cambria Math</vt:lpstr>
      <vt:lpstr>Geneva</vt:lpstr>
      <vt:lpstr>Helvetica</vt:lpstr>
      <vt:lpstr>Helvetica Neue</vt:lpstr>
      <vt:lpstr>ＭＳ Ｐゴシック</vt:lpstr>
      <vt:lpstr>Times New Roman</vt:lpstr>
      <vt:lpstr>Arial</vt:lpstr>
      <vt:lpstr>Fermilab_PPT_090815</vt:lpstr>
      <vt:lpstr>PowerPoint Presentation</vt:lpstr>
      <vt:lpstr>Outline of this talk*</vt:lpstr>
      <vt:lpstr>What are we doing and why?</vt:lpstr>
      <vt:lpstr>What are we doing and why?</vt:lpstr>
      <vt:lpstr>PowerPoint Presentation</vt:lpstr>
      <vt:lpstr>PowerPoint Presentation</vt:lpstr>
      <vt:lpstr>PowerPoint Presentation</vt:lpstr>
      <vt:lpstr>Measured quantities ωa and ωp </vt:lpstr>
      <vt:lpstr>How are we measuring g-2?</vt:lpstr>
      <vt:lpstr>PowerPoint Presentation</vt:lpstr>
      <vt:lpstr>PowerPoint Presentation</vt:lpstr>
      <vt:lpstr>What tools do we need to measure g-2?</vt:lpstr>
      <vt:lpstr>Calorimeters</vt:lpstr>
      <vt:lpstr>Straw Trackers</vt:lpstr>
      <vt:lpstr>How is it going so far?</vt:lpstr>
      <vt:lpstr>Statistically, already &gt;100% of Brookhaven</vt:lpstr>
      <vt:lpstr>Thanks!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Schlesier, Cristina D</dc:creator>
  <cp:lastModifiedBy>Schlesier, Cristina D</cp:lastModifiedBy>
  <cp:revision>46</cp:revision>
  <cp:lastPrinted>2018-06-13T22:09:03Z</cp:lastPrinted>
  <dcterms:created xsi:type="dcterms:W3CDTF">2018-06-08T22:24:45Z</dcterms:created>
  <dcterms:modified xsi:type="dcterms:W3CDTF">2018-06-19T13:30:49Z</dcterms:modified>
</cp:coreProperties>
</file>