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337" r:id="rId3"/>
    <p:sldId id="334" r:id="rId4"/>
    <p:sldId id="335" r:id="rId5"/>
    <p:sldId id="336" r:id="rId6"/>
    <p:sldId id="339" r:id="rId7"/>
    <p:sldId id="307" r:id="rId8"/>
    <p:sldId id="308" r:id="rId9"/>
    <p:sldId id="300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05050"/>
    <a:srgbClr val="5050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120" y="1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2/12/2018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Daniel Johnson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12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February      05, 2018 (0000 hours)</a:t>
            </a:r>
          </a:p>
          <a:p>
            <a:pPr marL="0" indent="0" algn="just">
              <a:buNone/>
            </a:pPr>
            <a:r>
              <a:rPr lang="en-US" sz="1100" dirty="0"/>
              <a:t>To:      February      12, 2018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06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1.99 E19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151.8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1.02 E19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 157.2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Muon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1.45 E18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Muon	</a:t>
            </a:r>
            <a:r>
              <a:rPr lang="en-US" sz="1100" b="1" dirty="0">
                <a:solidFill>
                  <a:schemeClr val="tx2"/>
                </a:solidFill>
              </a:rPr>
              <a:t>                                   120.9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0.00 E13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  0.0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0.00 E12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  0.0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81719A-9BF7-49FC-9726-C73E807852C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113244" y="812395"/>
            <a:ext cx="4365079" cy="3117914"/>
          </a:xfrm>
        </p:spPr>
      </p:pic>
    </p:spTree>
    <p:extLst>
      <p:ext uri="{BB962C8B-B14F-4D97-AF65-F5344CB8AC3E}">
        <p14:creationId xmlns:p14="http://schemas.microsoft.com/office/powerpoint/2010/main" val="18682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559DDB-B844-493F-A0AA-B20157AC3AD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B6D5C89-125E-4A6D-B8CD-57D9EA1F79A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698722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14257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F9007B-655A-49FD-903B-3A0508544AC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5AA8C19-BE30-45DA-8D96-C5BE556CCE64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1587404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08450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1BF7C-A543-480B-A440-6ACD1B3B12C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F7E4D39-7137-42B0-9142-3000125E509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826795" y="1722576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20029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LINAC</a:t>
            </a:r>
          </a:p>
          <a:p>
            <a:pPr lvl="1"/>
            <a:r>
              <a:rPr lang="en-US" sz="1500" dirty="0"/>
              <a:t>Laser </a:t>
            </a:r>
            <a:r>
              <a:rPr lang="en-US" sz="1500" dirty="0" err="1"/>
              <a:t>Notcher</a:t>
            </a:r>
            <a:r>
              <a:rPr lang="en-US" sz="1500" dirty="0"/>
              <a:t> operational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</a:t>
            </a:r>
            <a:endParaRPr lang="en-US" sz="1500" dirty="0"/>
          </a:p>
          <a:p>
            <a:pPr lvl="1"/>
            <a:r>
              <a:rPr lang="en-US" sz="1500" dirty="0"/>
              <a:t>Tuning continues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MI/RR</a:t>
            </a:r>
          </a:p>
          <a:p>
            <a:pPr lvl="1"/>
            <a:r>
              <a:rPr lang="en-US" sz="1500" dirty="0">
                <a:solidFill>
                  <a:schemeClr val="accent6">
                    <a:lumMod val="50000"/>
                  </a:schemeClr>
                </a:solidFill>
              </a:rPr>
              <a:t>Tuning continues</a:t>
            </a:r>
          </a:p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500" dirty="0"/>
              <a:t>Running at ~725kW (without switchyard)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 Neutrino Beamline (BNB)</a:t>
            </a:r>
          </a:p>
          <a:p>
            <a:pPr lvl="1"/>
            <a:r>
              <a:rPr lang="en-US" sz="1500" dirty="0"/>
              <a:t>Stable operation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Switchyard</a:t>
            </a:r>
          </a:p>
          <a:p>
            <a:pPr lvl="1"/>
            <a:r>
              <a:rPr lang="en-US" sz="1500" dirty="0"/>
              <a:t>Meson Test </a:t>
            </a:r>
          </a:p>
          <a:p>
            <a:pPr lvl="2"/>
            <a:r>
              <a:rPr lang="en-US" sz="1400" dirty="0"/>
              <a:t>Magnet replacement MT3U-1</a:t>
            </a:r>
          </a:p>
          <a:p>
            <a:pPr lvl="2"/>
            <a:r>
              <a:rPr lang="en-US" sz="1400" dirty="0"/>
              <a:t>Ready for operation by Friday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Muon Campus</a:t>
            </a:r>
          </a:p>
          <a:p>
            <a:pPr lvl="1"/>
            <a:r>
              <a:rPr lang="en-US" sz="1500" dirty="0"/>
              <a:t>Tuning &amp; studies</a:t>
            </a:r>
          </a:p>
          <a:p>
            <a:pPr lvl="2"/>
            <a:r>
              <a:rPr lang="en-US" sz="1400" dirty="0"/>
              <a:t>16 pulse test Monday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sz="1400" dirty="0"/>
              <a:t>	</a:t>
            </a:r>
          </a:p>
          <a:p>
            <a:pPr lvl="1"/>
            <a:endParaRPr lang="en-US" sz="1500" dirty="0"/>
          </a:p>
          <a:p>
            <a:pPr marL="577850" lvl="2" indent="0">
              <a:buNone/>
            </a:pP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99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288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PIP-II Injector Test</a:t>
            </a:r>
          </a:p>
          <a:p>
            <a:pPr lvl="1"/>
            <a:r>
              <a:rPr lang="en-US" dirty="0"/>
              <a:t>Shutdown</a:t>
            </a:r>
          </a:p>
          <a:p>
            <a:pPr lvl="2"/>
            <a:r>
              <a:rPr lang="en-US" dirty="0"/>
              <a:t>Shutdown for 4 weeks began January 22</a:t>
            </a:r>
            <a:r>
              <a:rPr lang="en-US" baseline="30000" dirty="0"/>
              <a:t>nd</a:t>
            </a:r>
            <a:endParaRPr lang="en-US" dirty="0"/>
          </a:p>
          <a:p>
            <a:pPr lvl="3"/>
            <a:r>
              <a:rPr lang="en-US" dirty="0"/>
              <a:t>RFQ work</a:t>
            </a:r>
          </a:p>
          <a:p>
            <a:pPr lvl="4"/>
            <a:r>
              <a:rPr lang="en-US" dirty="0"/>
              <a:t>Complete</a:t>
            </a:r>
          </a:p>
          <a:p>
            <a:pPr lvl="4"/>
            <a:r>
              <a:rPr lang="en-US" dirty="0"/>
              <a:t>Conditioning</a:t>
            </a:r>
          </a:p>
          <a:p>
            <a:pPr lvl="4"/>
            <a:r>
              <a:rPr lang="en-US" dirty="0"/>
              <a:t>Operational gradients achieved in pulsed mode</a:t>
            </a:r>
          </a:p>
          <a:p>
            <a:pPr lvl="3"/>
            <a:r>
              <a:rPr lang="en-US" dirty="0"/>
              <a:t>MEBT work</a:t>
            </a:r>
          </a:p>
          <a:p>
            <a:pPr lvl="4"/>
            <a:r>
              <a:rPr lang="en-US" dirty="0"/>
              <a:t>First </a:t>
            </a:r>
            <a:r>
              <a:rPr lang="en-US" dirty="0" err="1"/>
              <a:t>Buncher</a:t>
            </a:r>
            <a:r>
              <a:rPr lang="en-US" dirty="0"/>
              <a:t> prototype cavity replaced with production cavity</a:t>
            </a:r>
          </a:p>
          <a:p>
            <a:pPr lvl="4"/>
            <a:r>
              <a:rPr lang="en-US" dirty="0"/>
              <a:t>Installation of new diagnostics</a:t>
            </a:r>
          </a:p>
          <a:p>
            <a:pPr marL="573087" lvl="2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344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FAST/IOTA</a:t>
            </a:r>
          </a:p>
          <a:p>
            <a:pPr lvl="1"/>
            <a:r>
              <a:rPr lang="en-US" dirty="0"/>
              <a:t>300 MeV Commissioning Run Successful</a:t>
            </a:r>
          </a:p>
          <a:p>
            <a:pPr lvl="3"/>
            <a:r>
              <a:rPr lang="en-US" dirty="0"/>
              <a:t>IOTA Installation underway</a:t>
            </a:r>
          </a:p>
          <a:p>
            <a:pPr marL="858838" lvl="3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FAST/IOTA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LCLSII Cryomodule F1.3-07</a:t>
            </a:r>
          </a:p>
          <a:p>
            <a:pPr lvl="1"/>
            <a:r>
              <a:rPr lang="en-US" dirty="0"/>
              <a:t>Testing complete</a:t>
            </a:r>
          </a:p>
          <a:p>
            <a:pPr lvl="2"/>
            <a:r>
              <a:rPr lang="en-US" dirty="0"/>
              <a:t>Removal this week</a:t>
            </a:r>
          </a:p>
          <a:p>
            <a:pPr lvl="1"/>
            <a:r>
              <a:rPr lang="en-US" dirty="0"/>
              <a:t>F1.3-09 next module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29752</TotalTime>
  <Words>307</Words>
  <Application>Microsoft Office PowerPoint</Application>
  <PresentationFormat>On-screen Show (16:9)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Accelerator Operations Summary</vt:lpstr>
      <vt:lpstr>NuMI Operation</vt:lpstr>
      <vt:lpstr>BNB Operation</vt:lpstr>
      <vt:lpstr>Muon Operation</vt:lpstr>
      <vt:lpstr>Complex Status</vt:lpstr>
      <vt:lpstr>PIP-II Injector Test &amp; FAST/IOTA Status</vt:lpstr>
      <vt:lpstr>CMTS1 Status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Daniel A. Johnson x2074 05157N</cp:lastModifiedBy>
  <cp:revision>542</cp:revision>
  <cp:lastPrinted>2014-01-20T19:40:21Z</cp:lastPrinted>
  <dcterms:created xsi:type="dcterms:W3CDTF">2016-08-16T13:41:08Z</dcterms:created>
  <dcterms:modified xsi:type="dcterms:W3CDTF">2018-02-12T20:43:13Z</dcterms:modified>
</cp:coreProperties>
</file>