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10"/>
  </p:notesMasterIdLst>
  <p:handoutMasterIdLst>
    <p:handoutMasterId r:id="rId11"/>
  </p:handoutMasterIdLst>
  <p:sldIdLst>
    <p:sldId id="294" r:id="rId6"/>
    <p:sldId id="301" r:id="rId7"/>
    <p:sldId id="303" r:id="rId8"/>
    <p:sldId id="305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1008" y="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9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8/28/2017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05FA-A580-4FB2-8E99-244EC8430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68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Mike Tartaglia</a:t>
            </a:r>
          </a:p>
          <a:p>
            <a:r>
              <a:rPr lang="en-US" dirty="0"/>
              <a:t>All Experimenters and Laboratory Status Meeting</a:t>
            </a:r>
          </a:p>
          <a:p>
            <a:r>
              <a:rPr lang="en-US" dirty="0"/>
              <a:t>February 19,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TD Operations Status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546598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Magnet Sector </a:t>
            </a:r>
            <a:endParaRPr lang="en-US" sz="14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6544" y="146531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901758"/>
            <a:ext cx="9053513" cy="510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901758"/>
            <a:ext cx="8672513" cy="58489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3781" y="712321"/>
            <a:ext cx="8681619" cy="554018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Accelerator Support</a:t>
            </a:r>
          </a:p>
          <a:p>
            <a:pPr lvl="1">
              <a:buFont typeface="Helvetica" panose="020B0604020202020204" pitchFamily="34" charset="0"/>
              <a:buChar char="˗"/>
            </a:pPr>
            <a:r>
              <a:rPr lang="en-US" sz="1400" dirty="0">
                <a:ea typeface="ＭＳ Ｐゴシック" charset="0"/>
                <a:cs typeface="Helvetica"/>
              </a:rPr>
              <a:t>MLAW spare magnet: winding both coils complete, preparing first coil for epoxy impregnation</a:t>
            </a:r>
            <a:r>
              <a:rPr lang="en-US" sz="1200" dirty="0">
                <a:ea typeface="ＭＳ Ｐゴシック" charset="0"/>
                <a:cs typeface="Helvetica"/>
              </a:rPr>
              <a:t>.</a:t>
            </a:r>
          </a:p>
          <a:p>
            <a:pPr lvl="1">
              <a:buFont typeface="Helvetica" panose="020B0604020202020204" pitchFamily="34" charset="0"/>
              <a:buChar char="˗"/>
            </a:pPr>
            <a:r>
              <a:rPr lang="en-US" sz="1400" dirty="0">
                <a:ea typeface="ＭＳ Ｐゴシック" charset="0"/>
                <a:cs typeface="Helvetica"/>
              </a:rPr>
              <a:t>MSD Technicians responding to Switchyard magnet water leaks.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LARP/HL-LHC AUP </a:t>
            </a:r>
          </a:p>
          <a:p>
            <a:pPr marL="571500" lvl="1" indent="-171450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ea typeface="ＭＳ Ｐゴシック" charset="0"/>
                <a:cs typeface="Helvetica"/>
              </a:rPr>
              <a:t>Cold Mass Development: Welding SS shell on a short model is complete</a:t>
            </a:r>
            <a:r>
              <a:rPr lang="en-US" sz="1200" dirty="0">
                <a:ea typeface="ＭＳ Ｐゴシック" charset="0"/>
                <a:cs typeface="Helvetica"/>
              </a:rPr>
              <a:t>. </a:t>
            </a:r>
            <a:r>
              <a:rPr lang="en-US" sz="1400" dirty="0">
                <a:ea typeface="ＭＳ Ｐゴシック" charset="0"/>
                <a:cs typeface="Helvetica"/>
              </a:rPr>
              <a:t>Prep for test early March.</a:t>
            </a:r>
          </a:p>
          <a:p>
            <a:pPr marL="571500" lvl="1" indent="-171450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Long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/>
              </a:rPr>
              <a:t>c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oil fabrication in progress: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Helvetica"/>
              </a:rPr>
              <a:t>QXFA107 impregnation complete, preparing coil </a:t>
            </a:r>
            <a:r>
              <a:rPr lang="en-US" sz="1400" dirty="0">
                <a:ea typeface="ＭＳ Ｐゴシック" charset="0"/>
                <a:cs typeface="Helvetica"/>
              </a:rPr>
              <a:t>108 for reaction, coil 109 inner layer wound, preparing for insulation curing next. </a:t>
            </a:r>
          </a:p>
          <a:p>
            <a:pPr marL="571500" lvl="1" indent="-171450"/>
            <a:r>
              <a:rPr lang="en-US" sz="1400" dirty="0">
                <a:ea typeface="ＭＳ Ｐゴシック" charset="0"/>
                <a:cs typeface="Helvetica"/>
              </a:rPr>
              <a:t> ORC walk through completed of backup coil winder and tensioner, all recommendations implemented </a:t>
            </a:r>
            <a:endParaRPr lang="en-US" sz="800" dirty="0">
              <a:ea typeface="ＭＳ Ｐゴシック" charset="0"/>
              <a:cs typeface="Helvetica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LCLS II</a:t>
            </a:r>
          </a:p>
          <a:p>
            <a:pPr marL="685800" lvl="2" indent="-285750">
              <a:buFontTx/>
              <a:buChar char="-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/>
              </a:rPr>
              <a:t>T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est and qualification of the quadrupoles continues: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Helvetica"/>
              </a:rPr>
              <a:t>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SPQA126 and 127 arrived, inspected. </a:t>
            </a:r>
          </a:p>
          <a:p>
            <a:pPr marL="685800" lvl="2" indent="-285750">
              <a:buFontTx/>
              <a:buChar char="-"/>
            </a:pP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Prepared to begin SPQA126 test today.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Mu2e –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TS prototype in IB2 for SSW measurement system commissioning. 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production module splice procedure not followed by vendor; Mu2e physicists visiting to inspect.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Good progress on dished heads (top plates) A and B in HAB – prep for D.H. B vacuum leak check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PS/DS coil insertion in the shell is delayed. Not much progress last week.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Solenoid Instrumentation, Monitoring and Controls CRR: go-ahead to proceed with construction</a:t>
            </a:r>
            <a:endParaRPr lang="en-US" sz="800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G-2 </a:t>
            </a:r>
          </a:p>
          <a:p>
            <a:pPr marL="400050" lvl="2" indent="0">
              <a:buNone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–   </a:t>
            </a:r>
            <a:r>
              <a:rPr lang="en-US" sz="1400" dirty="0">
                <a:solidFill>
                  <a:srgbClr val="212121"/>
                </a:solidFill>
                <a:cs typeface="Helvetica"/>
              </a:rPr>
              <a:t>Inner coil</a:t>
            </a:r>
            <a:r>
              <a:rPr lang="en-US" sz="1400" dirty="0">
                <a:solidFill>
                  <a:srgbClr val="212121"/>
                </a:solidFill>
                <a:ea typeface="Times New Roman" panose="02020603050405020304" pitchFamily="18" charset="0"/>
                <a:cs typeface="Helvetica"/>
              </a:rPr>
              <a:t> winding of the inflector completed, winding on outer form has been authorized</a:t>
            </a:r>
            <a:endParaRPr lang="en-US" sz="800" dirty="0">
              <a:solidFill>
                <a:srgbClr val="212121"/>
              </a:solidFill>
              <a:ea typeface="Times New Roman" panose="02020603050405020304" pitchFamily="18" charset="0"/>
              <a:cs typeface="Helvetica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altLang="en-US" sz="1600" b="1" dirty="0">
                <a:latin typeface="Helvetica" panose="020B0604020202020204" pitchFamily="34" charset="0"/>
                <a:ea typeface="Geneva" pitchFamily="121" charset="-128"/>
              </a:rPr>
              <a:t>IB1 Infrastructure </a:t>
            </a:r>
          </a:p>
          <a:p>
            <a:pPr marL="400050" lvl="2" indent="0">
              <a:buNone/>
            </a:pPr>
            <a:r>
              <a:rPr lang="en-US" altLang="en-US" sz="1400" b="1" dirty="0">
                <a:latin typeface="Helvetica" panose="020B0604020202020204" pitchFamily="34" charset="0"/>
                <a:ea typeface="Geneva" pitchFamily="121" charset="-128"/>
              </a:rPr>
              <a:t>–  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VMTF/VTS switchboard upgrade: installation completed, SRF testing resumed</a:t>
            </a:r>
          </a:p>
          <a:p>
            <a:pPr marL="0" lvl="1" indent="0">
              <a:buNone/>
            </a:pPr>
            <a:endParaRPr lang="en-US" altLang="en-US" sz="1400" dirty="0">
              <a:latin typeface="Helvetica" panose="020B0604020202020204" pitchFamily="34" charset="0"/>
              <a:ea typeface="Geneva" pitchFamily="121" charset="-128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b="1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200" dirty="0"/>
          </a:p>
          <a:p>
            <a:endParaRPr lang="en-US" sz="16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4076" y="6515100"/>
            <a:ext cx="4966061" cy="2413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TD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AB3F-FACA-4A47-BA3E-111C11C54DCF}" type="datetime1">
              <a:rPr lang="en-US" altLang="en-US" smtClean="0"/>
              <a:t>2/19/2018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5FA-A580-4FB2-8E99-244EC8430E3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0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Cryogenic Sector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1318"/>
            <a:ext cx="8915400" cy="5388491"/>
          </a:xfrm>
        </p:spPr>
        <p:txBody>
          <a:bodyPr/>
          <a:lstStyle/>
          <a:p>
            <a:r>
              <a:rPr lang="en-US" altLang="en-US" sz="16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Cryogenic Test Facilities</a:t>
            </a:r>
          </a:p>
          <a:p>
            <a:pPr lvl="1"/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Meson Detector Building</a:t>
            </a:r>
          </a:p>
          <a:p>
            <a:pPr lvl="2"/>
            <a:r>
              <a:rPr lang="en-US" alt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No testing last week</a:t>
            </a:r>
          </a:p>
          <a:p>
            <a:pPr lvl="1"/>
            <a:r>
              <a:rPr lang="en-US" altLang="en-US" sz="14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Cryomodule</a:t>
            </a: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 Test Facility</a:t>
            </a:r>
          </a:p>
          <a:p>
            <a:pPr lvl="2"/>
            <a:r>
              <a:rPr lang="en-US" alt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LCLS-II F1.3-07 removed, F1.3-09 expected at CMTF this week; bypass valve re-routing to avoid T-A oscillations</a:t>
            </a:r>
          </a:p>
          <a:p>
            <a:pPr lvl="1"/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Industrial Building 1</a:t>
            </a:r>
          </a:p>
          <a:p>
            <a:pPr lvl="2"/>
            <a:r>
              <a:rPr lang="en-US" alt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Stand 3: LCLS-II magnet testing</a:t>
            </a:r>
          </a:p>
          <a:p>
            <a:pPr lvl="2"/>
            <a:r>
              <a:rPr lang="en-US" alt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VTS and Plant maintenance during switchboard power outage; resumed VTS operations</a:t>
            </a:r>
          </a:p>
          <a:p>
            <a:pPr lvl="1"/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Other facilities:</a:t>
            </a:r>
          </a:p>
          <a:p>
            <a:pPr lvl="2"/>
            <a:r>
              <a:rPr lang="en-US" alt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Supporting g-2 operation at Muon campus, purifier back on line. </a:t>
            </a:r>
          </a:p>
          <a:p>
            <a:pPr lvl="2"/>
            <a:r>
              <a:rPr lang="en-US" alt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System at 300 K waiting for IOTA completion and maintenance at FAST</a:t>
            </a:r>
            <a:endParaRPr lang="en-US" alt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r>
              <a:rPr lang="en-US" alt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System at 300 K awaiting Dished Head B commissioning at Heavy Assembly building (HAB)</a:t>
            </a:r>
          </a:p>
          <a:p>
            <a:r>
              <a:rPr lang="en-US" altLang="en-US" sz="16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Engineering </a:t>
            </a:r>
          </a:p>
          <a:p>
            <a:pPr lvl="1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Procurements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LCLS-II: Fabrication of distribution boxes in progress, delivery in July. Delivery of transfer lines expected in May. 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Mu2e: Fabrication of distribution box in progress, expect delivery in May. Feedbox RFP issued, bids due 2/20.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PIP-II Cave Transfer Line procurement, delivery expected in May </a:t>
            </a:r>
          </a:p>
          <a:p>
            <a:pPr lvl="1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HL-LHC AUP</a:t>
            </a:r>
          </a:p>
          <a:p>
            <a:pPr lvl="2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L4 WBS created for cryo-mechanical upgrades of the horizontal test stand at Magnet Test Facility (EVMS in March)</a:t>
            </a:r>
          </a:p>
          <a:p>
            <a:pPr lvl="1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Sub-Kelvin Cryogenics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SuperCDMS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Snolab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– CD2/3 review Jan. 24-26, awaiting formal response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Nexus - on track for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regrigerator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delivery soon,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NuMI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hall preparations proceeding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ADMX (5K systems) – providing technical assistance on plant and recovery system</a:t>
            </a:r>
          </a:p>
          <a:p>
            <a:pPr marL="0" indent="0">
              <a:buNone/>
            </a:pPr>
            <a:endParaRPr lang="en-US" altLang="en-US" sz="1200" b="1" dirty="0">
              <a:solidFill>
                <a:srgbClr val="282828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2/12/2018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TD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5FA-A580-4FB2-8E99-244EC8430E3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3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SRF Sector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837560"/>
            <a:ext cx="8672513" cy="55317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400" b="1" dirty="0">
                <a:latin typeface="Helvetica" panose="020B0604020202020204" pitchFamily="34" charset="0"/>
                <a:ea typeface="Geneva" pitchFamily="121" charset="-128"/>
              </a:rPr>
              <a:t>R&amp;D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 (same report as last week)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High Q</a:t>
            </a:r>
            <a:r>
              <a:rPr lang="en-US" altLang="en-US" sz="1000" dirty="0">
                <a:latin typeface="Helvetica" panose="020B0604020202020204" pitchFamily="34" charset="0"/>
                <a:ea typeface="Geneva" pitchFamily="121" charset="-128"/>
              </a:rPr>
              <a:t>,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High Gradient: Nitrogen infusion studies continue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Nb3Sn coating and Plasma processing continue</a:t>
            </a:r>
          </a:p>
          <a:p>
            <a:pPr lvl="1"/>
            <a:r>
              <a:rPr lang="en-US" altLang="en-US" sz="1200" dirty="0" err="1">
                <a:latin typeface="Helvetica" panose="020B0604020202020204" pitchFamily="34" charset="0"/>
                <a:ea typeface="Geneva" pitchFamily="121" charset="-128"/>
              </a:rPr>
              <a:t>Nb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/Cu equipment relocated to new location, installation is in progress. 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Third quantum computing cavity EP is in progress. RF prep for other quantum computing cavity is in progress.</a:t>
            </a:r>
            <a:endParaRPr lang="en-US" altLang="en-US" sz="800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400" b="1" dirty="0">
                <a:latin typeface="Helvetica" panose="020B0604020202020204" pitchFamily="34" charset="0"/>
                <a:ea typeface="Geneva" pitchFamily="121" charset="-128"/>
              </a:rPr>
              <a:t>LCLS-II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: CM06 BPM leaking problem. LCLS-II cryomodules are all waiting for BPM solution</a:t>
            </a:r>
          </a:p>
          <a:p>
            <a:pPr lvl="1"/>
            <a:r>
              <a:rPr lang="en-US" altLang="en-US" sz="1200" dirty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BPM study in progress –new hardware tested &amp; successful, will repeat tests and propose a final plan tomorrow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1.3 GHz cavities</a:t>
            </a:r>
          </a:p>
          <a:p>
            <a:pPr lvl="2"/>
            <a:r>
              <a:rPr lang="en-US" altLang="en-US" sz="1000" dirty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CAV0161 qualified, CAV0158, 162 need re-processing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3.9 GHz cavities</a:t>
            </a:r>
          </a:p>
          <a:p>
            <a:pPr lvl="2"/>
            <a:r>
              <a:rPr lang="en-US" altLang="en-US" sz="1000" dirty="0">
                <a:latin typeface="Helvetica" panose="020B0604020202020204" pitchFamily="34" charset="0"/>
                <a:ea typeface="Geneva" pitchFamily="121" charset="-128"/>
              </a:rPr>
              <a:t>3HRI02 dressed, waiting for test prep. </a:t>
            </a:r>
            <a:r>
              <a:rPr lang="en-US" altLang="en-US" sz="1000" dirty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3HRI03 to be removed from HTS, remove magnetic shield, re-install next week to test.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CM03 repair: dis-assembly completed. Rebuild in progress (fill in job between cryomodules)</a:t>
            </a:r>
            <a:r>
              <a:rPr lang="en-US" altLang="en-US" sz="1000" dirty="0">
                <a:latin typeface="Helvetica" panose="020B0604020202020204" pitchFamily="34" charset="0"/>
                <a:ea typeface="Geneva" pitchFamily="121" charset="-128"/>
              </a:rPr>
              <a:t>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CM04 pending final modification (cryo-valve gas guard, CAV1 support) before shipping to SLAC.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CM05 coupler #4 leak repair is postponed. We may need to roll back to WS4 to fix BPM, and then re-install warm end couplers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CM06 developed leak due to BPM.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CM07 test was completed at CMTF. Q0 is now 2.7e10. Cryomodule fully met the spec. But it needs to rolled out of vacuum vessel to fix BPM.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CM08 Helium circuit leak check was completed. </a:t>
            </a:r>
            <a:r>
              <a:rPr lang="en-US" altLang="en-US" sz="1200" dirty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Plan to implement BPM fix this week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CM09 </a:t>
            </a:r>
            <a:r>
              <a:rPr lang="en-US" altLang="en-US" sz="1200" dirty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plan to ship on 2/19 to CMTF for test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CM10 is in WS3. BPM fix is in progress before thermal shield weldment.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CM11 at WS1 is waiting for BPM solution. </a:t>
            </a:r>
            <a:endParaRPr lang="en-US" altLang="en-US" sz="800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400" b="1" dirty="0">
                <a:latin typeface="Helvetica" panose="020B0604020202020204" pitchFamily="34" charset="0"/>
                <a:ea typeface="Geneva" pitchFamily="121" charset="-128"/>
              </a:rPr>
              <a:t>PIP-II</a:t>
            </a:r>
            <a:r>
              <a:rPr lang="en-US" sz="1400" b="1" dirty="0"/>
              <a:t> </a:t>
            </a:r>
            <a:r>
              <a:rPr lang="en-US" sz="1200" dirty="0"/>
              <a:t> 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Spoke Cavity S112 developed vacuum leak; Spoke Cavity S107 will assembly coupler and install at STC on 2/23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2/19/2018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7FB441D-80CE-439B-A56A-C4BD6D4C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4076" y="6515100"/>
            <a:ext cx="4966061" cy="2413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TD Status</a:t>
            </a:r>
          </a:p>
        </p:txBody>
      </p:sp>
    </p:spTree>
    <p:extLst>
      <p:ext uri="{BB962C8B-B14F-4D97-AF65-F5344CB8AC3E}">
        <p14:creationId xmlns:p14="http://schemas.microsoft.com/office/powerpoint/2010/main" val="44785090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Presentation template.potx" id="{A2D25FEF-5416-4B89-9200-0D39A9A3F4BB}" vid="{8F27CC46-3CE2-45EC-8026-2A6AFF0030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_x0020_of_x0020_Presentation xmlns="47fc7b7d-f1f2-468e-9654-a86f226c5a41">TD Operations Status 2016-05-03</Description_x0020_of_x0020_Presentation>
    <Organization xmlns="47fc7b7d-f1f2-468e-9654-a86f226c5a41">TD</Organization>
    <PublishingExpirationDate xmlns="http://schemas.microsoft.com/sharepoint/v3" xsi:nil="true"/>
    <PublishingStartDate xmlns="http://schemas.microsoft.com/sharepoint/v3" xsi:nil="true"/>
    <Meeting_x0020_date xmlns="47fc7b7d-f1f2-468e-9654-a86f226c5a41">2016-05-03T05:00:00+00:00</Meeting_x0020_date>
    <_dlc_DocId xmlns="45260a83-08c0-4921-92a3-cd56dcdbef58">-1779-150</_dlc_DocId>
    <_dlc_DocIdUrl xmlns="45260a83-08c0-4921-92a3-cd56dcdbef58">
      <Url>https://fermipoint.fnal.gov/organization/ood/lsm/_layouts/15/DocIdRedir.aspx?ID=-1779-150</Url>
      <Description>-1779-150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B9366D95A474190AE7710F7025554" ma:contentTypeVersion="4" ma:contentTypeDescription="Create a new document." ma:contentTypeScope="" ma:versionID="a516abd108609f3c30b8159ab3cffdd9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47fc7b7d-f1f2-468e-9654-a86f226c5a41" targetNamespace="http://schemas.microsoft.com/office/2006/metadata/properties" ma:root="true" ma:fieldsID="99348dd27377a714101ff65f154f9693" ns1:_="" ns2:_="" ns3:_="">
    <xsd:import namespace="http://schemas.microsoft.com/sharepoint/v3"/>
    <xsd:import namespace="45260a83-08c0-4921-92a3-cd56dcdbef58"/>
    <xsd:import namespace="47fc7b7d-f1f2-468e-9654-a86f226c5a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eting_x0020_date" minOccurs="0"/>
                <xsd:element ref="ns3:Organization" minOccurs="0"/>
                <xsd:element ref="ns3:Description_x0020_of_x0020_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7b7d-f1f2-468e-9654-a86f226c5a41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3" nillable="true" ma:displayName="Meeting date" ma:format="DateOnly" ma:internalName="Meeting_x0020_date">
      <xsd:simpleType>
        <xsd:restriction base="dms:DateTime"/>
      </xsd:simpleType>
    </xsd:element>
    <xsd:element name="Organization" ma:index="14" nillable="true" ma:displayName="Organization" ma:format="Dropdown" ma:internalName="Organization">
      <xsd:simpleType>
        <xsd:union memberTypes="dms:Text">
          <xsd:simpleType>
            <xsd:restriction base="dms:Choice">
              <xsd:enumeration value="AD"/>
              <xsd:enumeration value="TD"/>
              <xsd:enumeration value="APC"/>
              <xsd:enumeration value="PPD"/>
              <xsd:enumeration value="FCPA"/>
              <xsd:enumeration value="CMS"/>
              <xsd:enumeration value="SCD"/>
              <xsd:enumeration value="CCD"/>
              <xsd:enumeration value="OCIO"/>
              <xsd:enumeration value="FI"/>
              <xsd:enumeration value="ESH&amp;Q"/>
              <xsd:enumeration value="Directors Office"/>
              <xsd:enumeration value="BSS"/>
              <xsd:enumeration value="FESS"/>
              <xsd:enumeration value="WDRS"/>
            </xsd:restriction>
          </xsd:simpleType>
        </xsd:union>
      </xsd:simpleType>
    </xsd:element>
    <xsd:element name="Description_x0020_of_x0020_Presentation" ma:index="15" nillable="true" ma:displayName="Description of Presentation" ma:internalName="Description_x0020_of_x0020_Present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84FC48-EE63-4B8C-9BD9-19FA2FB3DB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E5B7C2-EC0F-44AE-8D06-DC1C8ECB7AEB}">
  <ds:schemaRefs>
    <ds:schemaRef ds:uri="http://schemas.microsoft.com/office/2006/metadata/properties"/>
    <ds:schemaRef ds:uri="45260a83-08c0-4921-92a3-cd56dcdbef58"/>
    <ds:schemaRef ds:uri="47fc7b7d-f1f2-468e-9654-a86f226c5a41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EA049B-CA7A-423D-8CB3-61851FB59D6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EC69B34-2309-4DFB-B663-DB4AC1FD6D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47fc7b7d-f1f2-468e-9654-a86f226c5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4863</TotalTime>
  <Words>786</Words>
  <Application>Microsoft Office PowerPoint</Application>
  <PresentationFormat>On-screen Show (4:3)</PresentationFormat>
  <Paragraphs>84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Fermilab_PPT_090815</vt:lpstr>
      <vt:lpstr>PowerPoint Presentation</vt:lpstr>
      <vt:lpstr> Magnet Sector </vt:lpstr>
      <vt:lpstr>Cryogenic Sector </vt:lpstr>
      <vt:lpstr>SRF Sector</vt:lpstr>
    </vt:vector>
  </TitlesOfParts>
  <Company>Fermilab Technical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 Operations Status 2016-05-03</dc:title>
  <dc:subject>TD Operations Status 2016-05-03</dc:subject>
  <dc:creator>David Harding</dc:creator>
  <cp:lastModifiedBy>Kayla Decker x 34402N</cp:lastModifiedBy>
  <cp:revision>101</cp:revision>
  <cp:lastPrinted>2014-01-20T19:40:21Z</cp:lastPrinted>
  <dcterms:created xsi:type="dcterms:W3CDTF">2016-03-21T21:02:23Z</dcterms:created>
  <dcterms:modified xsi:type="dcterms:W3CDTF">2018-02-19T19:10:16Z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0x010100AECB9366D95A474190AE7710F7025554</vt:lpwstr>
  </property>
  <property fmtid="{D5CDD505-2E9C-101B-9397-08002B2CF9AE}" pid="3" name="_dlc_DocIdItemGuid">
    <vt:lpwstr>1f4a757f-71de-493e-8321-ce61266f155e</vt:lpwstr>
  </property>
</Properties>
</file>