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302" r:id="rId4"/>
    <p:sldId id="307" r:id="rId5"/>
    <p:sldId id="306" r:id="rId6"/>
    <p:sldId id="304" r:id="rId7"/>
    <p:sldId id="303" r:id="rId8"/>
    <p:sldId id="305" r:id="rId9"/>
    <p:sldId id="311" r:id="rId10"/>
    <p:sldId id="309" r:id="rId11"/>
    <p:sldId id="310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3333CC"/>
    <a:srgbClr val="2B3535"/>
    <a:srgbClr val="FF9F9F"/>
    <a:srgbClr val="66FFFF"/>
    <a:srgbClr val="C6AD84"/>
    <a:srgbClr val="FFFFFF"/>
    <a:srgbClr val="B6C4C4"/>
    <a:srgbClr val="678D9A"/>
    <a:srgbClr val="83B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2" autoAdjust="0"/>
    <p:restoredTop sz="94630" autoAdjust="0"/>
  </p:normalViewPr>
  <p:slideViewPr>
    <p:cSldViewPr>
      <p:cViewPr varScale="1">
        <p:scale>
          <a:sx n="82" d="100"/>
          <a:sy n="82" d="100"/>
        </p:scale>
        <p:origin x="106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AA99AC-25FA-45F2-886F-1F6E78AAB3EE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4400CF4-8148-4BCC-B2E0-6037CCC5B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00CF4-8148-4BCC-B2E0-6037CCC5B1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" name="Picture 104" descr="PPP_SEDUC_TLE_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72400" cy="685800"/>
          </a:xfrm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18" name="Rectangle 4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19" name="Rectangle 4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CDE376C-DCA3-4CF4-9274-5DFFDED8B6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0F3C7-D796-472A-B683-2F5C47A7E5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2286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2286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3B7E-6CD6-4D8A-87F3-13D0F4B39A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2D775-5EA2-4D93-B5C8-A2DA638FF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BCFCB-016A-45DA-984E-5F4B485E1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0331D-3611-4222-A0CC-74F1CB8E2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DEB3D-97F7-4F99-AD4C-4347E20DF3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E08CA-C84B-4293-B73C-6018B3A7EC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F9740-7D17-4B05-8C73-8A87434A2F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E8A-9B21-473E-8568-554A55B46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09726-FB28-4F75-AB7F-9E5D64CF5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Picture 189" descr="PPP_SEDUC_PRT_Boar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50" y="228600"/>
            <a:ext cx="86106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4" name="Rectangle 19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-25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15" name="Rectangle 19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aseline="-25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16" name="Rectangle 19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4338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-25000">
                <a:solidFill>
                  <a:srgbClr val="FFFFFF"/>
                </a:solidFill>
              </a:defRPr>
            </a:lvl1pPr>
          </a:lstStyle>
          <a:p>
            <a:fld id="{C9F91FBD-1E99-45A6-8C2B-FA9F88EE89A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  Tracking positrons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Diktys Stratakis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6837" y="5867400"/>
            <a:ext cx="13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Discussion</a:t>
            </a:r>
          </a:p>
          <a:p>
            <a:pPr algn="ctr"/>
            <a:r>
              <a:rPr lang="en-US" sz="1400" dirty="0"/>
              <a:t>Feb. 15, 2018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E376C-DCA3-4CF4-9274-5DFFDED8B6B2}" type="slidenum">
              <a:rPr lang="en-US" sz="1200" smtClean="0"/>
              <a:pPr/>
              <a:t>1</a:t>
            </a:fld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Positrons are not the problem…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55050" cy="106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dirty="0"/>
              <a:t>Same behavior along the M2-M3 line but 30% less beam for the G4 model</a:t>
            </a:r>
          </a:p>
          <a:p>
            <a:endParaRPr lang="en-US" sz="2400" dirty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A59E13-CE1F-4CB6-80B6-A03186DA49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" t="6629" r="9091"/>
          <a:stretch/>
        </p:blipFill>
        <p:spPr>
          <a:xfrm>
            <a:off x="1828800" y="2209800"/>
            <a:ext cx="5334000" cy="42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4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3B02E-8970-4C54-A0BA-F496FE3C527A}"/>
              </a:ext>
            </a:extLst>
          </p:cNvPr>
          <p:cNvSpPr txBox="1"/>
          <p:nvPr/>
        </p:nvSpPr>
        <p:spPr>
          <a:xfrm>
            <a:off x="4724400" y="55626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Production solenoid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CB4B6-620D-47C7-B864-6FCB36328251}"/>
              </a:ext>
            </a:extLst>
          </p:cNvPr>
          <p:cNvSpPr txBox="1"/>
          <p:nvPr/>
        </p:nvSpPr>
        <p:spPr>
          <a:xfrm>
            <a:off x="4593416" y="163713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 solenoid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908A19-5A22-45AC-9D39-C6787878F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079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Experimental confirmation for positron removal with gate valves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Do a test in the M4 or M5 line and measure intensity downstream.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The polyethylene wedge may remove positrons without loosing the muon beam. Worth to simulate.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Will require runs with more statistics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Run MARS independently so that to better understand the 30% discrepancy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I am in touch with Nikolai’s group for help. </a:t>
            </a:r>
          </a:p>
        </p:txBody>
      </p:sp>
    </p:spTree>
    <p:extLst>
      <p:ext uri="{BB962C8B-B14F-4D97-AF65-F5344CB8AC3E}">
        <p14:creationId xmlns:p14="http://schemas.microsoft.com/office/powerpoint/2010/main" val="423472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3B02E-8970-4C54-A0BA-F496FE3C527A}"/>
              </a:ext>
            </a:extLst>
          </p:cNvPr>
          <p:cNvSpPr txBox="1"/>
          <p:nvPr/>
        </p:nvSpPr>
        <p:spPr>
          <a:xfrm>
            <a:off x="4724400" y="55626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Production solenoid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CB4B6-620D-47C7-B864-6FCB36328251}"/>
              </a:ext>
            </a:extLst>
          </p:cNvPr>
          <p:cNvSpPr txBox="1"/>
          <p:nvPr/>
        </p:nvSpPr>
        <p:spPr>
          <a:xfrm>
            <a:off x="4593416" y="163713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 solenoid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908A19-5A22-45AC-9D39-C6787878F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438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Target is run with GEANT4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Simulation is run with low statistics (5x10^8 POT)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For this reason, this study is only focused on the M2-M3 lines + 1 DR turn</a:t>
            </a:r>
          </a:p>
        </p:txBody>
      </p:sp>
    </p:spTree>
    <p:extLst>
      <p:ext uri="{BB962C8B-B14F-4D97-AF65-F5344CB8AC3E}">
        <p14:creationId xmlns:p14="http://schemas.microsoft.com/office/powerpoint/2010/main" val="355256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Beam at the end of M3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3B02E-8970-4C54-A0BA-F496FE3C527A}"/>
              </a:ext>
            </a:extLst>
          </p:cNvPr>
          <p:cNvSpPr txBox="1"/>
          <p:nvPr/>
        </p:nvSpPr>
        <p:spPr>
          <a:xfrm>
            <a:off x="4724400" y="55626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Production solenoid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CB4B6-620D-47C7-B864-6FCB36328251}"/>
              </a:ext>
            </a:extLst>
          </p:cNvPr>
          <p:cNvSpPr txBox="1"/>
          <p:nvPr/>
        </p:nvSpPr>
        <p:spPr>
          <a:xfrm>
            <a:off x="4593416" y="163713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 solenoid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49ABF4-8E97-4066-B5D3-0EF3B4F2E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19974"/>
            <a:ext cx="5633192" cy="422489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798B81-3516-489D-9FA4-82792D2A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27136"/>
            <a:ext cx="8229600" cy="51331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Positrons and muons = same order magnitude</a:t>
            </a:r>
          </a:p>
        </p:txBody>
      </p:sp>
    </p:spTree>
    <p:extLst>
      <p:ext uri="{BB962C8B-B14F-4D97-AF65-F5344CB8AC3E}">
        <p14:creationId xmlns:p14="http://schemas.microsoft.com/office/powerpoint/2010/main" val="242069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Old study in the AP2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3B02E-8970-4C54-A0BA-F496FE3C527A}"/>
              </a:ext>
            </a:extLst>
          </p:cNvPr>
          <p:cNvSpPr txBox="1"/>
          <p:nvPr/>
        </p:nvSpPr>
        <p:spPr>
          <a:xfrm>
            <a:off x="4724400" y="55626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Production solenoid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CB4B6-620D-47C7-B864-6FCB36328251}"/>
              </a:ext>
            </a:extLst>
          </p:cNvPr>
          <p:cNvSpPr txBox="1"/>
          <p:nvPr/>
        </p:nvSpPr>
        <p:spPr>
          <a:xfrm>
            <a:off x="4593416" y="163713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 solenoid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798B81-3516-489D-9FA4-82792D2A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27136"/>
            <a:ext cx="8229600" cy="51331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gm2-doc-db-1885 (</a:t>
            </a:r>
            <a:r>
              <a:rPr lang="en-US" sz="2400" dirty="0" err="1"/>
              <a:t>Tishchenko</a:t>
            </a:r>
            <a:r>
              <a:rPr lang="en-US" sz="2400" dirty="0"/>
              <a:t> et al)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96544-5C57-47B4-A779-ED0D52D9A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68" y="1653053"/>
            <a:ext cx="4196296" cy="39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4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Solutions tried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3B02E-8970-4C54-A0BA-F496FE3C527A}"/>
              </a:ext>
            </a:extLst>
          </p:cNvPr>
          <p:cNvSpPr txBox="1"/>
          <p:nvPr/>
        </p:nvSpPr>
        <p:spPr>
          <a:xfrm>
            <a:off x="4724400" y="55626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Production solenoid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CB4B6-620D-47C7-B864-6FCB36328251}"/>
              </a:ext>
            </a:extLst>
          </p:cNvPr>
          <p:cNvSpPr txBox="1"/>
          <p:nvPr/>
        </p:nvSpPr>
        <p:spPr>
          <a:xfrm>
            <a:off x="4593416" y="163713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 solenoid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908A19-5A22-45AC-9D39-C6787878F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581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Modeled a titanium window downstream the target station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No success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Modeled an Ion Chamber (IC740) along the beam path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No success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Added a gate valve at the end M3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See next slides</a:t>
            </a:r>
          </a:p>
        </p:txBody>
      </p:sp>
    </p:spTree>
    <p:extLst>
      <p:ext uri="{BB962C8B-B14F-4D97-AF65-F5344CB8AC3E}">
        <p14:creationId xmlns:p14="http://schemas.microsoft.com/office/powerpoint/2010/main" val="414714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good news (e+)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3B02E-8970-4C54-A0BA-F496FE3C527A}"/>
              </a:ext>
            </a:extLst>
          </p:cNvPr>
          <p:cNvSpPr txBox="1"/>
          <p:nvPr/>
        </p:nvSpPr>
        <p:spPr>
          <a:xfrm>
            <a:off x="4724400" y="55626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Production solenoid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CB4B6-620D-47C7-B864-6FCB36328251}"/>
              </a:ext>
            </a:extLst>
          </p:cNvPr>
          <p:cNvSpPr txBox="1"/>
          <p:nvPr/>
        </p:nvSpPr>
        <p:spPr>
          <a:xfrm>
            <a:off x="4593416" y="163713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 solenoid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798B81-3516-489D-9FA4-82792D2A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38" y="5795401"/>
            <a:ext cx="8229600" cy="51331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Total removal of e+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CCD31D-796A-46A6-B7FC-C7304DEE0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58" y="1601250"/>
            <a:ext cx="5121084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04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not so good news (mu+)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3B02E-8970-4C54-A0BA-F496FE3C527A}"/>
              </a:ext>
            </a:extLst>
          </p:cNvPr>
          <p:cNvSpPr txBox="1"/>
          <p:nvPr/>
        </p:nvSpPr>
        <p:spPr>
          <a:xfrm>
            <a:off x="4724400" y="55626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Production solenoid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CB4B6-620D-47C7-B864-6FCB36328251}"/>
              </a:ext>
            </a:extLst>
          </p:cNvPr>
          <p:cNvSpPr txBox="1"/>
          <p:nvPr/>
        </p:nvSpPr>
        <p:spPr>
          <a:xfrm>
            <a:off x="4593416" y="163713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 solenoid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798B81-3516-489D-9FA4-82792D2A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38" y="5795401"/>
            <a:ext cx="8229600" cy="51331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A factor of 4 less muons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B9AE2D-8856-4768-8882-42239411C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58" y="1691633"/>
            <a:ext cx="5121084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2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accepted muons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3B02E-8970-4C54-A0BA-F496FE3C527A}"/>
              </a:ext>
            </a:extLst>
          </p:cNvPr>
          <p:cNvSpPr txBox="1"/>
          <p:nvPr/>
        </p:nvSpPr>
        <p:spPr>
          <a:xfrm>
            <a:off x="4724400" y="55626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Production solenoid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CB4B6-620D-47C7-B864-6FCB36328251}"/>
              </a:ext>
            </a:extLst>
          </p:cNvPr>
          <p:cNvSpPr txBox="1"/>
          <p:nvPr/>
        </p:nvSpPr>
        <p:spPr>
          <a:xfrm>
            <a:off x="4593416" y="163713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 solenoid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798B81-3516-489D-9FA4-82792D2A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473279"/>
            <a:ext cx="8229600" cy="51331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Notice that the line is flat now due to pions loss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297830-9BC0-4E3E-B48E-F8D1D65F1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74" y="1599809"/>
            <a:ext cx="5121084" cy="3840813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62167D9D-92DE-41BF-A83E-AFFA4A0A0F8E}"/>
              </a:ext>
            </a:extLst>
          </p:cNvPr>
          <p:cNvSpPr/>
          <p:nvPr/>
        </p:nvSpPr>
        <p:spPr>
          <a:xfrm>
            <a:off x="6774868" y="40065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A3180A-7D07-44C7-95E9-DFEBD35C5CC2}"/>
              </a:ext>
            </a:extLst>
          </p:cNvPr>
          <p:cNvSpPr txBox="1"/>
          <p:nvPr/>
        </p:nvSpPr>
        <p:spPr>
          <a:xfrm>
            <a:off x="7151176" y="412645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Factor of 4 loss</a:t>
            </a:r>
          </a:p>
        </p:txBody>
      </p:sp>
    </p:spTree>
    <p:extLst>
      <p:ext uri="{BB962C8B-B14F-4D97-AF65-F5344CB8AC3E}">
        <p14:creationId xmlns:p14="http://schemas.microsoft.com/office/powerpoint/2010/main" val="15017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3B02E-8970-4C54-A0BA-F496FE3C527A}"/>
              </a:ext>
            </a:extLst>
          </p:cNvPr>
          <p:cNvSpPr txBox="1"/>
          <p:nvPr/>
        </p:nvSpPr>
        <p:spPr>
          <a:xfrm>
            <a:off x="4724400" y="55626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Production solenoid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CB4B6-620D-47C7-B864-6FCB36328251}"/>
              </a:ext>
            </a:extLst>
          </p:cNvPr>
          <p:cNvSpPr txBox="1"/>
          <p:nvPr/>
        </p:nvSpPr>
        <p:spPr>
          <a:xfrm>
            <a:off x="4593416" y="163713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 solenoid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18CA80-5DF0-47BE-B210-47F9F90B9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49" y="1610476"/>
            <a:ext cx="6145301" cy="46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15257"/>
      </p:ext>
    </p:extLst>
  </p:cSld>
  <p:clrMapOvr>
    <a:masterClrMapping/>
  </p:clrMapOvr>
</p:sld>
</file>

<file path=ppt/theme/theme1.xml><?xml version="1.0" encoding="utf-8"?>
<a:theme xmlns:a="http://schemas.openxmlformats.org/drawingml/2006/main" name="PPP_SEDUC_PRT_Board">
  <a:themeElements>
    <a:clrScheme name="">
      <a:dk1>
        <a:srgbClr val="B2B2B2"/>
      </a:dk1>
      <a:lt1>
        <a:srgbClr val="FFFFFF"/>
      </a:lt1>
      <a:dk2>
        <a:srgbClr val="B2B2B2"/>
      </a:dk2>
      <a:lt2>
        <a:srgbClr val="000000"/>
      </a:lt2>
      <a:accent1>
        <a:srgbClr val="BBE0E3"/>
      </a:accent1>
      <a:accent2>
        <a:srgbClr val="333399"/>
      </a:accent2>
      <a:accent3>
        <a:srgbClr val="D5D5D5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CITY_TXT_Brooklyn_Bri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CITY_TXT_Brooklyn_Brid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16">
        <a:dk1>
          <a:srgbClr val="000000"/>
        </a:dk1>
        <a:lt1>
          <a:srgbClr val="B2B2B2"/>
        </a:lt1>
        <a:dk2>
          <a:srgbClr val="FFFFFF"/>
        </a:dk2>
        <a:lt2>
          <a:srgbClr val="B2B2B2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PPP_SEDUC_PRT_Board</Template>
  <TotalTime>3827</TotalTime>
  <Words>286</Words>
  <Application>Microsoft Office PowerPoint</Application>
  <PresentationFormat>On-screen Show (4:3)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PPP_SEDUC_PRT_Board</vt:lpstr>
      <vt:lpstr>  Tracking positrons</vt:lpstr>
      <vt:lpstr>Details</vt:lpstr>
      <vt:lpstr>Beam at the end of M3</vt:lpstr>
      <vt:lpstr>Old study in the AP2 line</vt:lpstr>
      <vt:lpstr>Solutions tried</vt:lpstr>
      <vt:lpstr>The good news (e+)</vt:lpstr>
      <vt:lpstr>The not so good news (mu+)</vt:lpstr>
      <vt:lpstr>The accepted muons</vt:lpstr>
      <vt:lpstr>Pions</vt:lpstr>
      <vt:lpstr>Positrons are not the problem…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Diktys</dc:creator>
  <cp:lastModifiedBy>diktys stratakis</cp:lastModifiedBy>
  <cp:revision>381</cp:revision>
  <dcterms:created xsi:type="dcterms:W3CDTF">2015-12-13T20:00:17Z</dcterms:created>
  <dcterms:modified xsi:type="dcterms:W3CDTF">2018-02-15T13:55:54Z</dcterms:modified>
</cp:coreProperties>
</file>