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  <p:sldMasterId id="2147483910" r:id="rId3"/>
  </p:sldMasterIdLst>
  <p:notesMasterIdLst>
    <p:notesMasterId r:id="rId12"/>
  </p:notesMasterIdLst>
  <p:sldIdLst>
    <p:sldId id="668" r:id="rId4"/>
    <p:sldId id="1021" r:id="rId5"/>
    <p:sldId id="1009" r:id="rId6"/>
    <p:sldId id="1013" r:id="rId7"/>
    <p:sldId id="1023" r:id="rId8"/>
    <p:sldId id="1020" r:id="rId9"/>
    <p:sldId id="1022" r:id="rId10"/>
    <p:sldId id="1019" r:id="rId11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430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397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58"/>
    </p:cViewPr>
  </p:sorterViewPr>
  <p:notesViewPr>
    <p:cSldViewPr>
      <p:cViewPr varScale="1">
        <p:scale>
          <a:sx n="58" d="100"/>
          <a:sy n="58" d="100"/>
        </p:scale>
        <p:origin x="-205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36DA45E-D0DF-4844-A677-50A97EDA7D6B}" type="datetimeFigureOut">
              <a:rPr lang="en-US" smtClean="0"/>
              <a:t>1/29/2018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8CF13CB-7F00-4EDC-80F0-4A19D6B271D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74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BC5F2B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2631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53B08-DED5-4A8D-8526-CCE212BE1999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03CE1-A580-4F9B-B93B-58CE515FB18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442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BE4F2-672E-4993-A486-4FEE5E320AD5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C0157-057A-4796-9F88-42C659BB022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9412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E9902-5A35-4F3D-8054-9DC515B70ABF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219E7-5EFF-413F-B1EC-F151194DA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8980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B105-28A9-4F9F-B428-4B86FC9584EA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A56BB-2C8F-4CBB-8229-EC8256C82F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78491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8037086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4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0F418-F51B-42C8-A4D6-6F73EBB734F3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23434-AB14-48DA-9AC8-0913C8AD144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7406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870BF-DF36-4771-A7B6-122BCFEBACE7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90A5C-22B1-4762-AF27-55E604E619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548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612F9-C2C8-4215-8A69-C8A5B2FB1ECD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3517E-9F8C-4C33-865B-6EA093FEED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382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8F7E-504A-4926-B021-4763CB438002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64C0F-AAD4-4BED-900F-7564221B9EB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191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27D74-51BB-4AF2-A426-620323CD447A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48E7A-47B3-4F87-A320-B186DF23A08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63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D218C-16A7-4A61-8807-CAB7A3A0D7D8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381FC-88F9-4B3A-975C-369C7F06909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928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5"/>
          <p:cNvSpPr txBox="1">
            <a:spLocks noGrp="1"/>
          </p:cNvSpPr>
          <p:nvPr userDrawn="1"/>
        </p:nvSpPr>
        <p:spPr bwMode="auto">
          <a:xfrm>
            <a:off x="6877050" y="6492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0998D5C1-46A9-47AE-901E-04C49029E071}" type="slidenum">
              <a:rPr lang="fr-FR" altLang="fr-FR" sz="1200" smtClean="0">
                <a:solidFill>
                  <a:srgbClr val="898989"/>
                </a:solidFill>
              </a:rPr>
              <a:pPr algn="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cxnSp>
        <p:nvCxnSpPr>
          <p:cNvPr id="4" name="Connecteur droit 3"/>
          <p:cNvCxnSpPr/>
          <p:nvPr userDrawn="1"/>
        </p:nvCxnSpPr>
        <p:spPr>
          <a:xfrm>
            <a:off x="1588" y="692150"/>
            <a:ext cx="9142412" cy="0"/>
          </a:xfrm>
          <a:prstGeom prst="line">
            <a:avLst/>
          </a:prstGeom>
          <a:ln>
            <a:solidFill>
              <a:srgbClr val="E7511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8046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B30-2CD1-4C91-B545-4F2553594FC2}" type="datetime1">
              <a:rPr lang="fr-FR" altLang="fr-FR"/>
              <a:pPr>
                <a:defRPr/>
              </a:pPr>
              <a:t>29/01/2018</a:t>
            </a:fld>
            <a:endParaRPr lang="fr-FR" alt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94C6B-EF0B-4586-AA47-B40D8BEBF28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53923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BC5F2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DUNElogoFINAL5.6.15_type-0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243" y="212150"/>
            <a:ext cx="3598105" cy="214097"/>
          </a:xfrm>
          <a:prstGeom prst="rect">
            <a:avLst/>
          </a:prstGeom>
        </p:spPr>
      </p:pic>
      <p:pic>
        <p:nvPicPr>
          <p:cNvPr id="5" name="Picture 4" descr="DUNElogoFINAL5.6.15_noType-01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733" y="5974039"/>
            <a:ext cx="1370067" cy="557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5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36B50E-3DFA-4FC7-9C02-77088F1C7635}" type="datetime1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29/01/2018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26C9DC-C0A4-4F31-B23F-CB62344617D7}" type="slidenum">
              <a:rPr lang="fr-FR" altLang="fr-FR">
                <a:latin typeface="Verdana" pitchFamily="34" charset="0"/>
                <a:ea typeface="ＭＳ Ｐゴシック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 altLang="fr-FR">
              <a:latin typeface="Verdana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357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r>
              <a:rPr lang="en-GB">
                <a:latin typeface="Helvetica"/>
                <a:cs typeface="Helvetica"/>
              </a:rPr>
              <a:t>22/3/2017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4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r>
              <a:rPr lang="en-GB"/>
              <a:t>Mark Thomson | protoDUNE-DP Meeting (CERN)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 defTabSz="457200">
              <a:defRPr/>
            </a:pPr>
            <a:fld id="{0C39C72E-2A13-EB4D-AD45-6D4E6ACAED8D}" type="slidenum">
              <a:rPr lang="en-US"/>
              <a:pPr defTabSz="457200">
                <a:defRPr/>
              </a:pPr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pic>
        <p:nvPicPr>
          <p:cNvPr id="9" name="Picture 8" descr="Colour logo RGB_DM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629" y="6592354"/>
            <a:ext cx="1082998" cy="22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02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5874/" TargetMode="External"/><Relationship Id="rId2" Type="http://schemas.openxmlformats.org/officeDocument/2006/relationships/hyperlink" Target="https://indico.fnal.gov/event/15690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dico.fnal.gov/event/16261/" TargetMode="External"/><Relationship Id="rId5" Type="http://schemas.openxmlformats.org/officeDocument/2006/relationships/hyperlink" Target="https://indico.fnal.gov/event/16172/" TargetMode="External"/><Relationship Id="rId4" Type="http://schemas.openxmlformats.org/officeDocument/2006/relationships/hyperlink" Target="https://indico.fnal.gov/event/1600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fnal.gov/event/15366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ndico.fnal.gov/event/15366/session/4/contribution/29/material/slides/0.pptx" TargetMode="External"/><Relationship Id="rId4" Type="http://schemas.openxmlformats.org/officeDocument/2006/relationships/hyperlink" Target="https://indico.fnal.gov/event/15366/session/2/contribution/26/material/slides/0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18488" cy="1143000"/>
          </a:xfrm>
        </p:spPr>
        <p:txBody>
          <a:bodyPr/>
          <a:lstStyle/>
          <a:p>
            <a:r>
              <a:rPr lang="en-US" dirty="0"/>
              <a:t>Dual Phase Electronics Consortium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" y="2060848"/>
            <a:ext cx="8221663" cy="1721069"/>
          </a:xfrm>
        </p:spPr>
        <p:txBody>
          <a:bodyPr/>
          <a:lstStyle/>
          <a:p>
            <a:r>
              <a:rPr lang="en-US" dirty="0"/>
              <a:t>Dario Autiero (IPNL Lyon</a:t>
            </a:r>
            <a:r>
              <a:rPr lang="en-US" dirty="0" smtClean="0"/>
              <a:t>) and Takuya Hasegawa (KEK)</a:t>
            </a:r>
          </a:p>
          <a:p>
            <a:r>
              <a:rPr lang="en-US" dirty="0" smtClean="0"/>
              <a:t>January</a:t>
            </a:r>
            <a:r>
              <a:rPr lang="en-US" dirty="0" smtClean="0"/>
              <a:t> </a:t>
            </a:r>
            <a:r>
              <a:rPr lang="en-US" dirty="0" smtClean="0"/>
              <a:t>30</a:t>
            </a:r>
            <a:r>
              <a:rPr lang="en-US" dirty="0" smtClean="0"/>
              <a:t>, 2018</a:t>
            </a:r>
            <a:endParaRPr lang="en-US" dirty="0"/>
          </a:p>
        </p:txBody>
      </p:sp>
      <p:sp>
        <p:nvSpPr>
          <p:cNvPr id="4" name="AutoShape 2" descr="https://mmm.cern.ch/owa/attachment.ashx?id=RgAAAAA9BqUaArYwRKxA%2bMvNYu3gBwCTgR0NacwbRZ5jcPhXbfxOAAAACnTGAAC5tCE5yaZqRK4JI5vhMWQ1AADsLQzwAAAJ&amp;attcnt=1&amp;attid0=BAAAAAAA&amp;attcid0=EFF81891-0B92-44BF-9F9C-256B75BD6233%40guest-network.net"/>
          <p:cNvSpPr>
            <a:spLocks noChangeAspect="1" noChangeArrowheads="1"/>
          </p:cNvSpPr>
          <p:nvPr/>
        </p:nvSpPr>
        <p:spPr bwMode="auto">
          <a:xfrm>
            <a:off x="63500" y="-136525"/>
            <a:ext cx="7820025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5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24744"/>
            <a:ext cx="8771909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67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A630CE81-36B8-410B-B549-800FB177BB64}"/>
              </a:ext>
            </a:extLst>
          </p:cNvPr>
          <p:cNvSpPr txBox="1"/>
          <p:nvPr/>
        </p:nvSpPr>
        <p:spPr>
          <a:xfrm>
            <a:off x="203640" y="476672"/>
            <a:ext cx="892899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Last TB </a:t>
            </a:r>
            <a:r>
              <a:rPr lang="en-US" sz="1600" dirty="0" smtClean="0"/>
              <a:t>meetings:</a:t>
            </a:r>
            <a:endParaRPr lang="en-US" sz="1600" dirty="0" smtClean="0"/>
          </a:p>
          <a:p>
            <a:r>
              <a:rPr lang="en-US" sz="1400" dirty="0" smtClean="0"/>
              <a:t>9/11 </a:t>
            </a:r>
            <a:r>
              <a:rPr lang="en-US" sz="1400" dirty="0">
                <a:hlinkClick r:id="rId2"/>
              </a:rPr>
              <a:t>https://indico.fnal.gov/event/15690</a:t>
            </a:r>
            <a:r>
              <a:rPr lang="en-US" sz="1400" dirty="0" smtClean="0">
                <a:hlinkClick r:id="rId2"/>
              </a:rPr>
              <a:t>/</a:t>
            </a:r>
            <a:r>
              <a:rPr lang="en-US" sz="1400" dirty="0" smtClean="0"/>
              <a:t>  (next steps towards Technical proposal and Technical Design Report</a:t>
            </a:r>
            <a:r>
              <a:rPr lang="en-US" sz="1400" dirty="0" smtClean="0"/>
              <a:t>)</a:t>
            </a:r>
          </a:p>
          <a:p>
            <a:r>
              <a:rPr lang="en-US" sz="1400" dirty="0"/>
              <a:t>7/12 </a:t>
            </a:r>
            <a:r>
              <a:rPr lang="en-US" sz="1400" dirty="0">
                <a:hlinkClick r:id="rId3"/>
              </a:rPr>
              <a:t>https://indico.fnal.gov/event/15874/</a:t>
            </a:r>
            <a:r>
              <a:rPr lang="en-US" sz="1400" dirty="0"/>
              <a:t> (follow-up and </a:t>
            </a:r>
            <a:r>
              <a:rPr lang="en-US" sz="1400" dirty="0" smtClean="0"/>
              <a:t>interface documents)</a:t>
            </a:r>
            <a:endParaRPr lang="en-US" sz="1400" dirty="0"/>
          </a:p>
          <a:p>
            <a:r>
              <a:rPr lang="en-US" sz="1400" dirty="0"/>
              <a:t>21/12 </a:t>
            </a:r>
            <a:r>
              <a:rPr lang="en-US" sz="1400" dirty="0">
                <a:hlinkClick r:id="rId4"/>
              </a:rPr>
              <a:t>https://indico.fnal.gov/event/16000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(interface documents discussions and request for strategy document)</a:t>
            </a:r>
          </a:p>
          <a:p>
            <a:r>
              <a:rPr lang="en-US" sz="1400" dirty="0"/>
              <a:t>11/1 </a:t>
            </a:r>
            <a:r>
              <a:rPr lang="en-US" sz="1400" dirty="0">
                <a:hlinkClick r:id="rId5"/>
              </a:rPr>
              <a:t>https://indico.fnal.gov/event/16172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(planning of 2018 activities)</a:t>
            </a:r>
          </a:p>
          <a:p>
            <a:r>
              <a:rPr lang="en-US" sz="1400" dirty="0"/>
              <a:t>25/1 </a:t>
            </a:r>
            <a:r>
              <a:rPr lang="en-US" sz="1400" dirty="0">
                <a:hlinkClick r:id="rId6"/>
              </a:rPr>
              <a:t>https://indico.fnal.gov/event/16261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(risks and requirements documents to be provided for the next LBNC meeting middle of February)</a:t>
            </a:r>
            <a:endParaRPr lang="en-US" sz="1400" dirty="0" smtClean="0"/>
          </a:p>
          <a:p>
            <a:endParaRPr lang="en-US" sz="1600" dirty="0" smtClean="0"/>
          </a:p>
          <a:p>
            <a:r>
              <a:rPr lang="en-US" sz="1600" dirty="0" smtClean="0"/>
              <a:t>Main activities: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Schedule </a:t>
            </a:r>
            <a:r>
              <a:rPr lang="en-US" sz="1600" dirty="0" smtClean="0"/>
              <a:t>of consortia activities in 2018-2019 leading to TDR in 2019, related to </a:t>
            </a:r>
            <a:r>
              <a:rPr lang="en-US" sz="1600" dirty="0" smtClean="0"/>
              <a:t>technologic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Interface documents with other consortia </a:t>
            </a:r>
            <a:r>
              <a:rPr lang="en-US" sz="1600" dirty="0" smtClean="0"/>
              <a:t>(</a:t>
            </a:r>
            <a:r>
              <a:rPr lang="en-US" sz="1600" dirty="0" smtClean="0"/>
              <a:t>provided</a:t>
            </a:r>
            <a:r>
              <a:rPr lang="en-US" sz="1600" dirty="0" smtClean="0"/>
              <a:t> </a:t>
            </a:r>
            <a:r>
              <a:rPr lang="en-US" sz="1600" dirty="0" smtClean="0"/>
              <a:t>by 21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December</a:t>
            </a:r>
            <a:r>
              <a:rPr lang="en-US" sz="1600" dirty="0" smtClean="0"/>
              <a:t>), main interfaces PD and DAQ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Cost estimates </a:t>
            </a:r>
            <a:r>
              <a:rPr lang="en-US" sz="1600" dirty="0" smtClean="0"/>
              <a:t>(practically completed, based on </a:t>
            </a:r>
            <a:r>
              <a:rPr lang="en-US" sz="1600" dirty="0" err="1" smtClean="0"/>
              <a:t>ProtoDUNE</a:t>
            </a:r>
            <a:r>
              <a:rPr lang="en-US" sz="1600" dirty="0" smtClean="0"/>
              <a:t>-DP production experience + some larger scale production savings)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TDR/TP editing (see presentation today)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Strategy document (provided by TB of January 25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), based on discussion </a:t>
            </a:r>
            <a:r>
              <a:rPr lang="en-US" sz="1600" dirty="0"/>
              <a:t>of </a:t>
            </a:r>
            <a:r>
              <a:rPr lang="en-US" sz="1600" dirty="0" smtClean="0"/>
              <a:t>consortia </a:t>
            </a:r>
            <a:r>
              <a:rPr lang="en-US" sz="1600" dirty="0"/>
              <a:t>activities in 2018-2019 leading to TDR in </a:t>
            </a:r>
            <a:r>
              <a:rPr lang="en-US" sz="1600" dirty="0" smtClean="0"/>
              <a:t>2019 we had at the consortium meeting in December</a:t>
            </a:r>
          </a:p>
          <a:p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Risk and specifications documents + updated WBS (by next LBNC) (see talk later)</a:t>
            </a:r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FD construction </a:t>
            </a:r>
            <a:r>
              <a:rPr lang="en-US" sz="1600" dirty="0" smtClean="0"/>
              <a:t>schedule (to be developed)</a:t>
            </a:r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9552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5425752" cy="361203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677272" y="851972"/>
            <a:ext cx="3312368" cy="304698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Interfaces:</a:t>
            </a:r>
          </a:p>
          <a:p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Cryostat: no consortium (LBNF)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Photon-Detection: Cabling and expected input on number of channels (temporary assumed 1000)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CRP Assumed same anode cabling as in PD-DP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DAQ: Network links, data flow, data transmission protocols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7504" y="4337809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Documents provided at DAQ design workshop </a:t>
            </a:r>
            <a:endParaRPr lang="en-US" sz="1600" dirty="0"/>
          </a:p>
          <a:p>
            <a:r>
              <a:rPr lang="en-US" sz="1600" dirty="0" smtClean="0">
                <a:hlinkClick r:id="rId3"/>
              </a:rPr>
              <a:t>https</a:t>
            </a:r>
            <a:r>
              <a:rPr lang="en-US" sz="1600" dirty="0" smtClean="0">
                <a:hlinkClick r:id="rId3"/>
              </a:rPr>
              <a:t>://indico.fnal.gov/event/15366/</a:t>
            </a:r>
            <a:r>
              <a:rPr lang="en-US" sz="1600" dirty="0" smtClean="0"/>
              <a:t>:</a:t>
            </a:r>
          </a:p>
          <a:p>
            <a:r>
              <a:rPr lang="en-US" sz="1600" dirty="0" smtClean="0">
                <a:hlinkClick r:id="rId4"/>
              </a:rPr>
              <a:t>https://indico.fnal.gov/event/15366/session/2/contribution/26/material/slides/0.pdf</a:t>
            </a:r>
            <a:r>
              <a:rPr lang="en-US" sz="1600" dirty="0" smtClean="0"/>
              <a:t> (document)</a:t>
            </a:r>
          </a:p>
          <a:p>
            <a:r>
              <a:rPr lang="en-US" sz="1600" dirty="0" smtClean="0">
                <a:hlinkClick r:id="rId5"/>
              </a:rPr>
              <a:t>https://indico.fnal.gov/event/15366/session/4/contribution/29/material/slides/0.pptx</a:t>
            </a:r>
            <a:r>
              <a:rPr lang="en-US" sz="1600" dirty="0" smtClean="0"/>
              <a:t> (slides)</a:t>
            </a:r>
          </a:p>
          <a:p>
            <a:r>
              <a:rPr lang="en-US" sz="1600" dirty="0" smtClean="0"/>
              <a:t>Further discussions with other consortia + TB to finalize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19186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764704"/>
            <a:ext cx="4268178" cy="471904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764704"/>
            <a:ext cx="3838014" cy="371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866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51520" y="764704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Cost estimates:</a:t>
            </a:r>
          </a:p>
          <a:p>
            <a:endParaRPr lang="en-US" dirty="0" smtClean="0"/>
          </a:p>
          <a:p>
            <a:r>
              <a:rPr lang="en-US" dirty="0" smtClean="0"/>
              <a:t>For DP electronics these are quite solid since they rely on the electronics already purchased for PD-DP (all money has been already spent and we know very well the costs at that production scale) </a:t>
            </a:r>
            <a:r>
              <a:rPr lang="en-US" dirty="0" smtClean="0">
                <a:sym typeface="Wingdings" panose="05000000000000000000" pitchFamily="2" charset="2"/>
              </a:rPr>
              <a:t> little risk associated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Last</a:t>
            </a:r>
            <a:r>
              <a:rPr lang="en-US" dirty="0" smtClean="0"/>
              <a:t> activities: </a:t>
            </a:r>
            <a:r>
              <a:rPr lang="en-US" dirty="0" smtClean="0"/>
              <a:t>to evaluate the large scale production savings: several meetings with CAEN, the actual PCB and components producers and suppliers, NAT/EMG2 for the </a:t>
            </a:r>
            <a:r>
              <a:rPr lang="en-US" dirty="0" err="1" smtClean="0"/>
              <a:t>uTCA</a:t>
            </a:r>
            <a:r>
              <a:rPr lang="en-US" dirty="0" smtClean="0"/>
              <a:t> and White Rabbit components</a:t>
            </a:r>
          </a:p>
          <a:p>
            <a:endParaRPr lang="en-US" dirty="0" smtClean="0"/>
          </a:p>
          <a:p>
            <a:r>
              <a:rPr lang="en-US" dirty="0" smtClean="0"/>
              <a:t>NAT in addition to evaluations related to </a:t>
            </a:r>
            <a:r>
              <a:rPr lang="en-US" dirty="0" err="1" smtClean="0"/>
              <a:t>uTCA</a:t>
            </a:r>
            <a:r>
              <a:rPr lang="en-US" dirty="0" smtClean="0"/>
              <a:t> (270 systems/module including spares) is also evaluating the cost for shipping the crates pre-mounted.</a:t>
            </a:r>
          </a:p>
          <a:p>
            <a:endParaRPr lang="en-US" dirty="0" smtClean="0"/>
          </a:p>
          <a:p>
            <a:r>
              <a:rPr lang="en-US" dirty="0" smtClean="0"/>
              <a:t>The number of spares is an issue related to the obsolescence of components over 20 years of running of the experiment (there should be a common policy in DUNE)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not directly due by our consortium but we made also an estimation of the DAQ backend based on an evolution of what has been designed for PD-DP.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437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8" y="548680"/>
            <a:ext cx="4361094" cy="541607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814313" y="935009"/>
            <a:ext cx="3286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Strategy document, based on DP-electronics consortium expected activities for 2018-2019 discussed in December</a:t>
            </a:r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375" y="2708920"/>
            <a:ext cx="3561953" cy="654667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6375" y="3501009"/>
            <a:ext cx="3640041" cy="105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78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95536" y="908720"/>
            <a:ext cx="58016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Schedule:</a:t>
            </a:r>
          </a:p>
          <a:p>
            <a:endParaRPr lang="en-US" dirty="0" smtClean="0"/>
          </a:p>
          <a:p>
            <a:r>
              <a:rPr lang="en-US" dirty="0" smtClean="0"/>
              <a:t>Very high level information provided so far to consortia:</a:t>
            </a:r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67835"/>
            <a:ext cx="4332734" cy="2747138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4254" y="1948403"/>
            <a:ext cx="4411453" cy="268320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5240" y="5085184"/>
            <a:ext cx="74682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Need to go in much finer granularity and in particular for detector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403380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20552</TotalTime>
  <Words>491</Words>
  <Application>Microsoft Office PowerPoint</Application>
  <PresentationFormat>Affichage à l'écran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8</vt:i4>
      </vt:variant>
    </vt:vector>
  </HeadingPairs>
  <TitlesOfParts>
    <vt:vector size="19" baseType="lpstr">
      <vt:lpstr>ＭＳ Ｐゴシック</vt:lpstr>
      <vt:lpstr>Arial</vt:lpstr>
      <vt:lpstr>Calibri</vt:lpstr>
      <vt:lpstr>Geneva</vt:lpstr>
      <vt:lpstr>Helvetica</vt:lpstr>
      <vt:lpstr>Lucida Grande</vt:lpstr>
      <vt:lpstr>Verdana</vt:lpstr>
      <vt:lpstr>Wingdings</vt:lpstr>
      <vt:lpstr>Dune Template_051215</vt:lpstr>
      <vt:lpstr>Conception personnalisée</vt:lpstr>
      <vt:lpstr>LBNF Content-Footer Theme</vt:lpstr>
      <vt:lpstr>Dual Phase Electronics Consortium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Dario Autiero</dc:creator>
  <cp:lastModifiedBy>.</cp:lastModifiedBy>
  <cp:revision>953</cp:revision>
  <cp:lastPrinted>2015-04-13T16:10:31Z</cp:lastPrinted>
  <dcterms:created xsi:type="dcterms:W3CDTF">2012-12-10T15:55:54Z</dcterms:created>
  <dcterms:modified xsi:type="dcterms:W3CDTF">2018-01-29T21:28:54Z</dcterms:modified>
</cp:coreProperties>
</file>