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910" r:id="rId2"/>
    <p:sldMasterId id="2147483940" r:id="rId3"/>
  </p:sldMasterIdLst>
  <p:notesMasterIdLst>
    <p:notesMasterId r:id="rId12"/>
  </p:notesMasterIdLst>
  <p:sldIdLst>
    <p:sldId id="1036" r:id="rId4"/>
    <p:sldId id="1047" r:id="rId5"/>
    <p:sldId id="1052" r:id="rId6"/>
    <p:sldId id="1048" r:id="rId7"/>
    <p:sldId id="1055" r:id="rId8"/>
    <p:sldId id="1054" r:id="rId9"/>
    <p:sldId id="1056" r:id="rId10"/>
    <p:sldId id="1050" r:id="rId11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430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2" autoAdjust="0"/>
    <p:restoredTop sz="94609" autoAdjust="0"/>
  </p:normalViewPr>
  <p:slideViewPr>
    <p:cSldViewPr>
      <p:cViewPr varScale="1">
        <p:scale>
          <a:sx n="84" d="100"/>
          <a:sy n="84" d="100"/>
        </p:scale>
        <p:origin x="139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8"/>
    </p:cViewPr>
  </p:sorterViewPr>
  <p:notesViewPr>
    <p:cSldViewPr>
      <p:cViewPr varScale="1">
        <p:scale>
          <a:sx n="58" d="100"/>
          <a:sy n="58" d="100"/>
        </p:scale>
        <p:origin x="-205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36DA45E-D0DF-4844-A677-50A97EDA7D6B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8CF13CB-7F00-4EDC-80F0-4A19D6B271D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418-F51B-42C8-A4D6-6F73EBB734F3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3434-AB14-48DA-9AC8-0913C8AD14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406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E4F2-672E-4993-A486-4FEE5E320AD5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0157-057A-4796-9F88-42C659BB02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41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9902-5A35-4F3D-8054-9DC515B70ABF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19E7-5EFF-413F-B1EC-F151194DAD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8980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B105-28A9-4F9F-B428-4B86FC9584EA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56BB-2C8F-4CBB-8229-EC8256C82F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8491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560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70BF-DF36-4771-A7B6-122BCFEBACE7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0A5C-22B1-4762-AF27-55E604E619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54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12F9-C2C8-4215-8A69-C8A5B2FB1ECD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517E-9F8C-4C33-865B-6EA093FEED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382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8F7E-504A-4926-B021-4763CB438002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C0F-AAD4-4BED-900F-7564221B9E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91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7D74-51BB-4AF2-A426-620323CD447A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8E7A-47B3-4F87-A320-B186DF23A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63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218C-16A7-4A61-8807-CAB7A3A0D7D8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81FC-88F9-4B3A-975C-369C7F0690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928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998D5C1-46A9-47AE-901E-04C49029E071}" type="slidenum">
              <a:rPr lang="fr-FR" altLang="fr-FR" sz="1200" smtClean="0">
                <a:solidFill>
                  <a:srgbClr val="898989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046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EB30-2CD1-4C91-B545-4F2553594FC2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4C6B-EF0B-4586-AA47-B40D8BEBF2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392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53B08-DED5-4A8D-8526-CCE212BE1999}" type="datetime1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3CE1-A580-4F9B-B93B-58CE515FB1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442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6B50E-3DFA-4FC7-9C02-77088F1C7635}" type="datetime1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30/01/2018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26C9DC-C0A4-4F31-B23F-CB62344617D7}" type="slidenum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5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fld id="{0C39C72E-2A13-EB4D-AD45-6D4E6ACAED8D}" type="slidenum">
              <a:rPr lang="en-US"/>
              <a:pPr defTabSz="457200">
                <a:defRPr/>
              </a:pPr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pic>
        <p:nvPicPr>
          <p:cNvPr id="9" name="Picture 8" descr="Colour logo RGB_DM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29" y="6592354"/>
            <a:ext cx="1082998" cy="22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0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40568" y="6021288"/>
            <a:ext cx="8218488" cy="37444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Initial thoughts on</a:t>
            </a:r>
            <a:br>
              <a:rPr lang="en-US" dirty="0"/>
            </a:br>
            <a:r>
              <a:rPr lang="en-US" sz="2400" dirty="0"/>
              <a:t>strategy towards Global Integration Testing</a:t>
            </a:r>
            <a:br>
              <a:rPr lang="en-US" sz="2400" dirty="0"/>
            </a:br>
            <a:r>
              <a:rPr lang="en-US" sz="2400" dirty="0" err="1"/>
              <a:t>stragety</a:t>
            </a:r>
            <a:r>
              <a:rPr lang="en-US" sz="2400" dirty="0"/>
              <a:t> towards Detector Integration and Installation</a:t>
            </a:r>
            <a:br>
              <a:rPr lang="en-US" sz="2400" dirty="0"/>
            </a:br>
            <a:r>
              <a:rPr lang="en-US" sz="2400" dirty="0"/>
              <a:t>important </a:t>
            </a:r>
            <a:r>
              <a:rPr lang="en-US" sz="2400" dirty="0" err="1"/>
              <a:t>interfaceissues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Dual Phase Electronics Consortium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8769" y="4365104"/>
            <a:ext cx="8221663" cy="1721069"/>
          </a:xfrm>
        </p:spPr>
        <p:txBody>
          <a:bodyPr/>
          <a:lstStyle/>
          <a:p>
            <a:r>
              <a:rPr lang="en-US" dirty="0"/>
              <a:t>Dario Autiero (IPNL Lyon) and Takuya Hasegawa (KEK) </a:t>
            </a:r>
          </a:p>
          <a:p>
            <a:r>
              <a:rPr lang="en-US" dirty="0"/>
              <a:t>January 30, 2018</a:t>
            </a:r>
          </a:p>
        </p:txBody>
      </p:sp>
      <p:sp>
        <p:nvSpPr>
          <p:cNvPr id="4" name="AutoShape 2" descr="https://mmm.cern.ch/owa/attachment.ashx?id=RgAAAAA9BqUaArYwRKxA%2bMvNYu3gBwCTgR0NacwbRZ5jcPhXbfxOAAAACnTGAAC5tCE5yaZqRK4JI5vhMWQ1AADsLQzwAAAJ&amp;attcnt=1&amp;attid0=BAAAAAAA&amp;attcid0=EFF81891-0B92-44BF-9F9C-256B75BD6233%40guest-network.net"/>
          <p:cNvSpPr>
            <a:spLocks noChangeAspect="1" noChangeArrowheads="1"/>
          </p:cNvSpPr>
          <p:nvPr/>
        </p:nvSpPr>
        <p:spPr bwMode="auto">
          <a:xfrm>
            <a:off x="63500" y="-136525"/>
            <a:ext cx="7820025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BC5F2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" y="1135285"/>
            <a:ext cx="8507288" cy="4525963"/>
          </a:xfrm>
          <a:prstGeom prst="rect">
            <a:avLst/>
          </a:prstGeom>
        </p:spPr>
        <p:txBody>
          <a:bodyPr/>
          <a:lstStyle/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3200" b="1" dirty="0">
                <a:latin typeface="Helvetica" pitchFamily="34" charset="0"/>
                <a:cs typeface="Helvetica" pitchFamily="34" charset="0"/>
              </a:rPr>
              <a:t>What to do next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2400" b="1" dirty="0">
                <a:latin typeface="Helvetica" pitchFamily="34" charset="0"/>
                <a:cs typeface="Helvetica" pitchFamily="34" charset="0"/>
              </a:rPr>
              <a:t> In conjunction with February LBNC and beyond</a:t>
            </a:r>
            <a:endParaRPr lang="en-US" altLang="ja-JP" sz="3200" b="1" dirty="0">
              <a:latin typeface="Helvetica" pitchFamily="34" charset="0"/>
              <a:cs typeface="Helvetica" pitchFamily="34" charset="0"/>
            </a:endParaRP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3200" b="1" dirty="0">
                <a:latin typeface="Helvetica" pitchFamily="34" charset="0"/>
                <a:cs typeface="Helvetica" pitchFamily="34" charset="0"/>
              </a:rPr>
              <a:t>from Dual Phase Electronics Consortium 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Geneva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CF1CD-DD63-B441-B25A-75A6478B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kumimoji="1" lang="en-US" altLang="ja-JP" dirty="0"/>
              <a:t>Focus in the next four months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2A18DE-F5C0-6F49-A4FB-1D98462D1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Further WBS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Further development of interface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Further development of 2018/2019 schedule including milestones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Production of consortia strategy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Development of initial cost estimates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Documentation of subsystem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Development of initial risk registry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880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CF1CD-DD63-B441-B25A-75A6478B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kumimoji="1" lang="en-US" altLang="ja-JP" dirty="0"/>
              <a:t>Current status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2A18DE-F5C0-6F49-A4FB-1D98462D1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Further WBS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Further development of interface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Further development of 2018/2019 schedule including milestones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Production of consortia strategy documents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C00000"/>
                </a:solidFill>
              </a:rPr>
              <a:t>Development of initial cost estimates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C00000"/>
                </a:solidFill>
              </a:rPr>
              <a:t>Documentation of subsystem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C00000"/>
                </a:solidFill>
              </a:rPr>
              <a:t>Development of initial risk registry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9F2F14-59A1-AE45-ADA6-D8882C141A4D}"/>
              </a:ext>
            </a:extLst>
          </p:cNvPr>
          <p:cNvSpPr txBox="1"/>
          <p:nvPr/>
        </p:nvSpPr>
        <p:spPr>
          <a:xfrm>
            <a:off x="1475656" y="1297791"/>
            <a:ext cx="6048672" cy="31393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pPr algn="ctr"/>
            <a:r>
              <a:rPr kumimoji="1" lang="en-US" altLang="ja-JP" sz="3600" dirty="0"/>
              <a:t>Done and being</a:t>
            </a:r>
            <a:r>
              <a:rPr kumimoji="1" lang="ja-JP" altLang="en-US" sz="3600" dirty="0"/>
              <a:t> </a:t>
            </a:r>
            <a:r>
              <a:rPr kumimoji="1" lang="en-US" altLang="ja-JP" sz="3600" dirty="0"/>
              <a:t>finalized</a:t>
            </a:r>
            <a:r>
              <a:rPr kumimoji="1" lang="ja-JP" altLang="en-US" dirty="0"/>
              <a:t>　　　　　　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E94465-456E-F348-9B28-C9B0735CD934}"/>
              </a:ext>
            </a:extLst>
          </p:cNvPr>
          <p:cNvSpPr txBox="1"/>
          <p:nvPr/>
        </p:nvSpPr>
        <p:spPr>
          <a:xfrm>
            <a:off x="2195736" y="4438853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i="1" u="sng" dirty="0">
                <a:solidFill>
                  <a:srgbClr val="C00000"/>
                </a:solidFill>
              </a:rPr>
              <a:t>Additional new request</a:t>
            </a:r>
            <a:endParaRPr kumimoji="1" lang="ja-JP" altLang="en-US" sz="3600" b="1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6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CF1CD-DD63-B441-B25A-75A6478B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kumimoji="1" lang="en-US" altLang="ja-JP" dirty="0"/>
              <a:t>Toward LBNC Review(19 Feb-21Feb)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2A18DE-F5C0-6F49-A4FB-1D98462D1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Initial draft of “one-page” subsystem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Initial draft of “one-page” subsystem risk registries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*see next two slides which show examples</a:t>
            </a:r>
          </a:p>
          <a:p>
            <a:pPr marL="0" indent="0">
              <a:buNone/>
            </a:pPr>
            <a:r>
              <a:rPr lang="en-US" altLang="ja-JP" dirty="0"/>
              <a:t>   posted as well at </a:t>
            </a:r>
          </a:p>
          <a:p>
            <a:pPr marL="0" indent="0">
              <a:buNone/>
            </a:pPr>
            <a:r>
              <a:rPr lang="en-US" altLang="ja-JP" dirty="0"/>
              <a:t>   https://</a:t>
            </a:r>
            <a:r>
              <a:rPr lang="en-US" altLang="ja-JP" dirty="0" err="1"/>
              <a:t>indico.fnal.gov</a:t>
            </a:r>
            <a:r>
              <a:rPr lang="en-US" altLang="ja-JP" dirty="0"/>
              <a:t>/event/16261/</a:t>
            </a:r>
          </a:p>
          <a:p>
            <a:pPr marL="0" indent="0">
              <a:buNone/>
            </a:pPr>
            <a:r>
              <a:rPr lang="en-US" altLang="ja-JP" dirty="0"/>
              <a:t>* Deadline: Friday, February 9</a:t>
            </a:r>
            <a:r>
              <a:rPr lang="en-US" altLang="ja-JP" baseline="30000" dirty="0"/>
              <a:t>th</a:t>
            </a:r>
            <a:r>
              <a:rPr lang="en-US" altLang="ja-JP" dirty="0"/>
              <a:t> at the latest.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502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283DF4-9F94-324C-916E-DEF3FE2D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altLang="ja-JP" dirty="0"/>
              <a:t>Requirements (ex. from SP TPC el.)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60589B8-F6B0-B741-90BB-42BD3E768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2064"/>
            <a:ext cx="9144000" cy="589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5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283DF4-9F94-324C-916E-DEF3FE2D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altLang="ja-JP" dirty="0"/>
              <a:t>Risk registries (ex. from APA)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0A077E9-65BB-7342-A687-6ED6AC03B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7114"/>
            <a:ext cx="9144000" cy="554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099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en-US" sz="3200" dirty="0" smtClean="0"/>
              <a:t>Possible risk examples</a:t>
            </a:r>
            <a:endParaRPr lang="en-US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251520" y="1052736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Obsolescence of electronics components for a &gt;=20 year project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 smtClean="0">
                <a:sym typeface="Wingdings" panose="05000000000000000000" pitchFamily="2" charset="2"/>
              </a:rPr>
              <a:t>Mitigated by including a correct number of spares, should be a common policy for other DUNE (accessible) electronics components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Wingdings" panose="05000000000000000000" pitchFamily="2" charset="2"/>
              </a:rPr>
              <a:t>Evolution in the design of photon detectors  similar mitigation as foreseen for the APA example in the previous page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Wingdings" panose="05000000000000000000" pitchFamily="2" charset="2"/>
              </a:rPr>
              <a:t>Data flow increase related to coherent noise related to grounding problems and inefficiency in compression  development of a safety margin in the occupancy of the data links (actually a factor 5), may further increase with the availability of faster MCH (40 </a:t>
            </a:r>
            <a:r>
              <a:rPr lang="en-US" sz="1400" dirty="0" err="1" smtClean="0">
                <a:sym typeface="Wingdings" panose="05000000000000000000" pitchFamily="2" charset="2"/>
              </a:rPr>
              <a:t>Gbit</a:t>
            </a:r>
            <a:r>
              <a:rPr lang="en-US" sz="1400" dirty="0" smtClean="0">
                <a:sym typeface="Wingdings" panose="05000000000000000000" pitchFamily="2" charset="2"/>
              </a:rPr>
              <a:t>/s),  strict control of grounding issues (common to SP)</a:t>
            </a:r>
          </a:p>
          <a:p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Wingdings" panose="05000000000000000000" pitchFamily="2" charset="2"/>
              </a:rPr>
              <a:t>Damages to electronics due to discharges or other reasons  design of protection components on FE standing HV discharges, analog FE electronics is accessible and replaceable in the DP scheme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dirty="0" smtClean="0">
                <a:sym typeface="Wingdings" panose="05000000000000000000" pitchFamily="2" charset="2"/>
              </a:rPr>
              <a:t>Requirements:</a:t>
            </a:r>
          </a:p>
          <a:p>
            <a:endParaRPr lang="en-US" sz="1400" dirty="0">
              <a:sym typeface="Wingdings" panose="05000000000000000000" pitchFamily="2" charset="2"/>
            </a:endParaRPr>
          </a:p>
          <a:p>
            <a:r>
              <a:rPr lang="en-US" sz="1400" dirty="0" smtClean="0">
                <a:sym typeface="Wingdings" panose="05000000000000000000" pitchFamily="2" charset="2"/>
              </a:rPr>
              <a:t>Quite straightforward, can be taken from existing specifications, slightly different from SP in terms of: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ym typeface="Wingdings" panose="05000000000000000000" pitchFamily="2" charset="2"/>
              </a:rPr>
              <a:t>Noise (less stricter)</a:t>
            </a: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ym typeface="Wingdings" panose="05000000000000000000" pitchFamily="2" charset="2"/>
              </a:rPr>
              <a:t>Dynamic range (DP dynamics)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ym typeface="Wingdings" panose="05000000000000000000" pitchFamily="2" charset="2"/>
              </a:rPr>
              <a:t>Reliability (not immersed electronics)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ym typeface="Wingdings" panose="05000000000000000000" pitchFamily="2" charset="2"/>
              </a:rPr>
              <a:t>Sampling frequency (2.5 MHz)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3198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CF1CD-DD63-B441-B25A-75A6478BF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And next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2A18DE-F5C0-6F49-A4FB-1D98462D1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Development of initial cost estimates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dirty="0"/>
              <a:t>Baseline estimate has already been existing based on knowledge/experience so far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dirty="0"/>
              <a:t>Further cost reduction/optimization will be examined according to the latest market </a:t>
            </a:r>
            <a:r>
              <a:rPr lang="en-US" altLang="ja-JP" dirty="0" smtClean="0"/>
              <a:t>situation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Quite advanced for DP electronics, costs already know extrapolated to 10 </a:t>
            </a:r>
            <a:r>
              <a:rPr lang="en-US" altLang="ja-JP" dirty="0" err="1" smtClean="0"/>
              <a:t>kton</a:t>
            </a:r>
            <a:r>
              <a:rPr lang="en-US" altLang="ja-JP" dirty="0" smtClean="0"/>
              <a:t>, still to integrate a few details </a:t>
            </a:r>
            <a:r>
              <a:rPr lang="en-US" altLang="ja-JP" smtClean="0"/>
              <a:t>on cabling 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794228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20493</TotalTime>
  <Words>426</Words>
  <Application>Microsoft Office PowerPoint</Application>
  <PresentationFormat>Affichage à l'écran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9" baseType="lpstr">
      <vt:lpstr>ＭＳ Ｐゴシック</vt:lpstr>
      <vt:lpstr>Arial</vt:lpstr>
      <vt:lpstr>Calibri</vt:lpstr>
      <vt:lpstr>Geneva</vt:lpstr>
      <vt:lpstr>Helvetica</vt:lpstr>
      <vt:lpstr>Lucida Grande</vt:lpstr>
      <vt:lpstr>Verdana</vt:lpstr>
      <vt:lpstr>Wingdings</vt:lpstr>
      <vt:lpstr>Conception personnalisée</vt:lpstr>
      <vt:lpstr>LBNF Content-Footer Theme</vt:lpstr>
      <vt:lpstr>Dune Template_051215</vt:lpstr>
      <vt:lpstr>Initial thoughts on strategy towards Global Integration Testing stragety towards Detector Integration and Installation important interfaceissues from Dual Phase Electronics Consortium </vt:lpstr>
      <vt:lpstr>Focus in the next four months</vt:lpstr>
      <vt:lpstr>Current status</vt:lpstr>
      <vt:lpstr>Toward LBNC Review(19 Feb-21Feb)</vt:lpstr>
      <vt:lpstr>Requirements (ex. from SP TPC el.)</vt:lpstr>
      <vt:lpstr>Risk registries (ex. from APA)</vt:lpstr>
      <vt:lpstr>Possible risk examples</vt:lpstr>
      <vt:lpstr>And 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.</cp:lastModifiedBy>
  <cp:revision>928</cp:revision>
  <cp:lastPrinted>2015-04-13T16:10:31Z</cp:lastPrinted>
  <dcterms:created xsi:type="dcterms:W3CDTF">2012-12-10T15:55:54Z</dcterms:created>
  <dcterms:modified xsi:type="dcterms:W3CDTF">2018-01-30T08:28:03Z</dcterms:modified>
</cp:coreProperties>
</file>