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1"/>
  </p:notesMasterIdLst>
  <p:handoutMasterIdLst>
    <p:handoutMasterId r:id="rId12"/>
  </p:handoutMasterIdLst>
  <p:sldIdLst>
    <p:sldId id="294" r:id="rId2"/>
    <p:sldId id="337" r:id="rId3"/>
    <p:sldId id="334" r:id="rId4"/>
    <p:sldId id="335" r:id="rId5"/>
    <p:sldId id="336" r:id="rId6"/>
    <p:sldId id="339" r:id="rId7"/>
    <p:sldId id="307" r:id="rId8"/>
    <p:sldId id="308" r:id="rId9"/>
    <p:sldId id="300" r:id="rId1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E4E"/>
    <a:srgbClr val="505050"/>
    <a:srgbClr val="50504E"/>
    <a:srgbClr val="404040"/>
    <a:srgbClr val="004C97"/>
    <a:srgbClr val="63666A"/>
    <a:srgbClr val="99D6EA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4" autoAdjust="0"/>
    <p:restoredTop sz="94660"/>
  </p:normalViewPr>
  <p:slideViewPr>
    <p:cSldViewPr snapToGrid="0" snapToObjects="1" showGuides="1">
      <p:cViewPr varScale="1">
        <p:scale>
          <a:sx n="102" d="100"/>
          <a:sy n="102" d="100"/>
        </p:scale>
        <p:origin x="126" y="228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-ad.fnal.gov/ops/schedule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Accelerator Division Status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Duane Newhart	</a:t>
            </a:r>
          </a:p>
          <a:p>
            <a:r>
              <a:rPr lang="en-US" dirty="0"/>
              <a:t>All Experimenters’ Meeting/Lab Status Meeting</a:t>
            </a:r>
          </a:p>
          <a:p>
            <a:r>
              <a:rPr lang="en-US" dirty="0"/>
              <a:t>26 February 2018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324796" cy="3825230"/>
          </a:xfrm>
        </p:spPr>
        <p:txBody>
          <a:bodyPr/>
          <a:lstStyle/>
          <a:p>
            <a:pPr marL="0" indent="0" algn="just">
              <a:buNone/>
            </a:pPr>
            <a:r>
              <a:rPr lang="en-US" sz="1100" dirty="0"/>
              <a:t>From:  February      19, 2018 (0000 hours)</a:t>
            </a:r>
          </a:p>
          <a:p>
            <a:pPr marL="0" indent="0" algn="just">
              <a:buNone/>
            </a:pPr>
            <a:r>
              <a:rPr lang="en-US" sz="1100" dirty="0"/>
              <a:t>To:      February      26, 2018 (0000 hours)</a:t>
            </a:r>
          </a:p>
          <a:p>
            <a:pPr marL="0" indent="0" algn="just">
              <a:buNone/>
            </a:pPr>
            <a:endParaRPr lang="en-US" sz="1100" dirty="0"/>
          </a:p>
          <a:p>
            <a:pPr marL="0" indent="0" algn="just">
              <a:buNone/>
            </a:pPr>
            <a:r>
              <a:rPr lang="en-US" sz="1100" dirty="0"/>
              <a:t>                                   Calendar Week # 08</a:t>
            </a:r>
          </a:p>
          <a:p>
            <a:pPr marL="0" indent="0" algn="ctr">
              <a:buNone/>
            </a:pP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NuMI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     </a:t>
            </a:r>
            <a:r>
              <a:rPr lang="en-US" sz="1100" b="1" dirty="0">
                <a:solidFill>
                  <a:schemeClr val="tx2"/>
                </a:solidFill>
              </a:rPr>
              <a:t>1.80 E19  </a:t>
            </a:r>
            <a:r>
              <a:rPr lang="en-US" sz="1100" dirty="0">
                <a:solidFill>
                  <a:schemeClr val="tx2"/>
                </a:solidFill>
              </a:rPr>
              <a:t>protons 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NuMI</a:t>
            </a:r>
            <a:r>
              <a:rPr lang="en-US" sz="1100" dirty="0">
                <a:solidFill>
                  <a:schemeClr val="tx2"/>
                </a:solidFill>
              </a:rPr>
              <a:t>	                                   </a:t>
            </a:r>
            <a:r>
              <a:rPr lang="en-US" sz="1100" b="1" dirty="0">
                <a:solidFill>
                  <a:schemeClr val="tx2"/>
                </a:solidFill>
              </a:rPr>
              <a:t>145.7 </a:t>
            </a:r>
            <a:r>
              <a:rPr lang="en-US" sz="1100" dirty="0">
                <a:solidFill>
                  <a:schemeClr val="tx2"/>
                </a:solidFill>
              </a:rPr>
              <a:t> hours 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 				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BNB Weekly Integrated Intensity	      </a:t>
            </a:r>
            <a:r>
              <a:rPr lang="en-US" sz="1100" b="1" dirty="0">
                <a:solidFill>
                  <a:schemeClr val="tx2"/>
                </a:solidFill>
              </a:rPr>
              <a:t>1.02 E19</a:t>
            </a:r>
            <a:r>
              <a:rPr lang="en-US" sz="1100" dirty="0">
                <a:solidFill>
                  <a:schemeClr val="tx2"/>
                </a:solidFill>
              </a:rPr>
              <a:t> 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BNB			           </a:t>
            </a:r>
            <a:r>
              <a:rPr lang="en-US" sz="1100" b="1" dirty="0">
                <a:solidFill>
                  <a:schemeClr val="tx2"/>
                </a:solidFill>
              </a:rPr>
              <a:t> 136.3  </a:t>
            </a:r>
            <a:r>
              <a:rPr lang="en-US" sz="1100" dirty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Muon Weekly Integrated Intensity           </a:t>
            </a:r>
            <a:r>
              <a:rPr lang="en-US" sz="1100" b="1" dirty="0">
                <a:solidFill>
                  <a:schemeClr val="tx2"/>
                </a:solidFill>
              </a:rPr>
              <a:t>5.79 E16 </a:t>
            </a:r>
            <a:r>
              <a:rPr lang="en-US" sz="1100" dirty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Muon	</a:t>
            </a:r>
            <a:r>
              <a:rPr lang="en-US" sz="1100" b="1" dirty="0">
                <a:solidFill>
                  <a:schemeClr val="tx2"/>
                </a:solidFill>
              </a:rPr>
              <a:t>                                    13.0  </a:t>
            </a:r>
            <a:r>
              <a:rPr lang="en-US" sz="1100" dirty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MTest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    </a:t>
            </a:r>
            <a:r>
              <a:rPr lang="en-US" sz="1100" b="1" dirty="0">
                <a:solidFill>
                  <a:schemeClr val="tx2"/>
                </a:solidFill>
              </a:rPr>
              <a:t>9.89 E13 </a:t>
            </a:r>
            <a:r>
              <a:rPr lang="en-US" sz="1100" dirty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MTest</a:t>
            </a:r>
            <a:r>
              <a:rPr lang="en-US" sz="1100" dirty="0">
                <a:solidFill>
                  <a:schemeClr val="tx2"/>
                </a:solidFill>
              </a:rPr>
              <a:t>	                     </a:t>
            </a:r>
            <a:r>
              <a:rPr lang="en-US" sz="1100" b="1" dirty="0">
                <a:solidFill>
                  <a:schemeClr val="tx2"/>
                </a:solidFill>
              </a:rPr>
              <a:t>     86.1 </a:t>
            </a:r>
            <a:r>
              <a:rPr lang="en-US" sz="1100" dirty="0">
                <a:solidFill>
                  <a:schemeClr val="tx2"/>
                </a:solidFill>
              </a:rPr>
              <a:t> 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MCenter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</a:t>
            </a:r>
            <a:r>
              <a:rPr lang="en-US" sz="1100" b="1" dirty="0">
                <a:solidFill>
                  <a:schemeClr val="tx2"/>
                </a:solidFill>
              </a:rPr>
              <a:t>0.00 E12</a:t>
            </a:r>
            <a:r>
              <a:rPr lang="en-US" sz="1100" dirty="0">
                <a:solidFill>
                  <a:schemeClr val="tx2"/>
                </a:solidFill>
              </a:rPr>
              <a:t> 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MCenter</a:t>
            </a:r>
            <a:r>
              <a:rPr lang="en-US" sz="1100" dirty="0">
                <a:solidFill>
                  <a:schemeClr val="tx2"/>
                </a:solidFill>
              </a:rPr>
              <a:t>	   </a:t>
            </a:r>
            <a:r>
              <a:rPr lang="en-US" sz="1100" b="1" dirty="0">
                <a:solidFill>
                  <a:schemeClr val="tx2"/>
                </a:solidFill>
              </a:rPr>
              <a:t>                         0.0</a:t>
            </a:r>
            <a:r>
              <a:rPr lang="en-US" sz="1100" dirty="0">
                <a:solidFill>
                  <a:schemeClr val="tx2"/>
                </a:solidFill>
              </a:rPr>
              <a:t>  hours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92455" y="188814"/>
            <a:ext cx="4318503" cy="320908"/>
          </a:xfrm>
        </p:spPr>
        <p:txBody>
          <a:bodyPr/>
          <a:lstStyle/>
          <a:p>
            <a:r>
              <a:rPr lang="en-US" sz="2000" dirty="0"/>
              <a:t>Accelerator Operations Summary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4ADC43D-937B-43C6-948D-02A5CA2E581A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 rotWithShape="1">
          <a:blip r:embed="rId2"/>
          <a:srcRect r="4325"/>
          <a:stretch/>
        </p:blipFill>
        <p:spPr>
          <a:xfrm rot="5400000">
            <a:off x="-59520" y="757324"/>
            <a:ext cx="4486553" cy="3349533"/>
          </a:xfrm>
        </p:spPr>
      </p:pic>
    </p:spTree>
    <p:extLst>
      <p:ext uri="{BB962C8B-B14F-4D97-AF65-F5344CB8AC3E}">
        <p14:creationId xmlns:p14="http://schemas.microsoft.com/office/powerpoint/2010/main" val="1868226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NuMI</a:t>
            </a:r>
            <a:r>
              <a:rPr lang="en-US" dirty="0"/>
              <a:t> Operation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C92F10-9F96-480D-9906-3D68BAC8A674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121921" y="1108710"/>
            <a:ext cx="4389119" cy="2926079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7384F0E-9CFA-43ED-92BB-57841BA9FEC8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632961" y="1108710"/>
            <a:ext cx="4389119" cy="2926079"/>
          </a:xfrm>
        </p:spPr>
      </p:pic>
    </p:spTree>
    <p:extLst>
      <p:ext uri="{BB962C8B-B14F-4D97-AF65-F5344CB8AC3E}">
        <p14:creationId xmlns:p14="http://schemas.microsoft.com/office/powerpoint/2010/main" val="114257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BNB Operation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79FD2F7-8B8C-454D-AFFB-0A8364B25587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121921" y="1108710"/>
            <a:ext cx="4389119" cy="2926079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1430C87-3BC4-4157-956F-434C42B793B5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632961" y="1108710"/>
            <a:ext cx="4389119" cy="2926079"/>
          </a:xfrm>
        </p:spPr>
      </p:pic>
    </p:spTree>
    <p:extLst>
      <p:ext uri="{BB962C8B-B14F-4D97-AF65-F5344CB8AC3E}">
        <p14:creationId xmlns:p14="http://schemas.microsoft.com/office/powerpoint/2010/main" val="1084501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Muon Operation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7BBFFA9-24BE-46BF-A4D3-A796458C1C82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121921" y="1108710"/>
            <a:ext cx="4389119" cy="2926079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BFFBA7C7-B47D-42A9-AA49-585E7B97F105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632961" y="1108710"/>
            <a:ext cx="4389119" cy="2926079"/>
          </a:xfrm>
        </p:spPr>
      </p:pic>
    </p:spTree>
    <p:extLst>
      <p:ext uri="{BB962C8B-B14F-4D97-AF65-F5344CB8AC3E}">
        <p14:creationId xmlns:p14="http://schemas.microsoft.com/office/powerpoint/2010/main" val="2002937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397841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LINAC</a:t>
            </a:r>
          </a:p>
          <a:p>
            <a:pPr lvl="1"/>
            <a:r>
              <a:rPr lang="en-US" sz="1500" dirty="0"/>
              <a:t>Laser </a:t>
            </a:r>
            <a:r>
              <a:rPr lang="en-US" sz="1500" dirty="0" err="1"/>
              <a:t>Notcher</a:t>
            </a:r>
            <a:r>
              <a:rPr lang="en-US" sz="1500" dirty="0"/>
              <a:t> operational</a:t>
            </a:r>
          </a:p>
          <a:p>
            <a:pPr lvl="1"/>
            <a:r>
              <a:rPr lang="en-US" sz="1500" i="1" dirty="0"/>
              <a:t>Replacing failed resistor in Marx for LRF5</a:t>
            </a:r>
          </a:p>
          <a:p>
            <a:pPr lvl="1"/>
            <a:r>
              <a:rPr lang="en-US" sz="1500" i="1" dirty="0"/>
              <a:t>Replacing KRF4 filament power supply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Booster</a:t>
            </a:r>
            <a:endParaRPr lang="en-US" sz="1500" dirty="0"/>
          </a:p>
          <a:p>
            <a:pPr lvl="1"/>
            <a:r>
              <a:rPr lang="en-US" sz="1500" dirty="0"/>
              <a:t>Tuning continues </a:t>
            </a:r>
          </a:p>
          <a:p>
            <a:pPr lvl="1"/>
            <a:r>
              <a:rPr lang="en-US" sz="1500" i="1" dirty="0"/>
              <a:t>Kicker oil check 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MI/RR</a:t>
            </a:r>
          </a:p>
          <a:p>
            <a:pPr lvl="1"/>
            <a:r>
              <a:rPr lang="en-US" sz="1500" dirty="0"/>
              <a:t>Tuning continues </a:t>
            </a:r>
          </a:p>
          <a:p>
            <a:pPr lvl="1"/>
            <a:r>
              <a:rPr lang="en-US" sz="1500" i="1" dirty="0"/>
              <a:t>MI Access today to reset RGA</a:t>
            </a:r>
            <a:endParaRPr lang="en-US" sz="1400" i="1" dirty="0"/>
          </a:p>
          <a:p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NuMI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1500" dirty="0"/>
              <a:t>~650kW with SY</a:t>
            </a:r>
          </a:p>
          <a:p>
            <a:pPr lvl="1"/>
            <a:r>
              <a:rPr lang="en-US" sz="1500" dirty="0"/>
              <a:t>&gt;700kW without SY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Booster Neutrino Beamline (BNB)</a:t>
            </a:r>
          </a:p>
          <a:p>
            <a:pPr lvl="1"/>
            <a:r>
              <a:rPr lang="en-US" sz="1500" dirty="0"/>
              <a:t>Stable operation </a:t>
            </a:r>
          </a:p>
          <a:p>
            <a:pPr lvl="1"/>
            <a:r>
              <a:rPr lang="en-US" sz="1500" dirty="0"/>
              <a:t>Water/Rain causing12AAIR interlock trips</a:t>
            </a:r>
          </a:p>
          <a:p>
            <a:pPr lvl="1"/>
            <a:r>
              <a:rPr lang="en-US" sz="1500" i="1" dirty="0"/>
              <a:t>Replacing DI bottles this morning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2"/>
            <a:ext cx="4215383" cy="397841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Switchyard</a:t>
            </a:r>
          </a:p>
          <a:p>
            <a:pPr lvl="1"/>
            <a:r>
              <a:rPr lang="en-US" sz="1500" dirty="0"/>
              <a:t>Meson Test taking beam</a:t>
            </a:r>
          </a:p>
          <a:p>
            <a:pPr lvl="1"/>
            <a:r>
              <a:rPr lang="en-US" sz="1500" dirty="0"/>
              <a:t>Dealing with sump issues at F2</a:t>
            </a:r>
            <a:endParaRPr lang="en-US" sz="1400" dirty="0"/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Muon Campus</a:t>
            </a:r>
          </a:p>
          <a:p>
            <a:pPr lvl="1"/>
            <a:r>
              <a:rPr lang="en-US" sz="1500" dirty="0"/>
              <a:t>Tuning &amp; studies</a:t>
            </a:r>
          </a:p>
          <a:p>
            <a:pPr lvl="1"/>
            <a:r>
              <a:rPr lang="en-US" sz="1500" dirty="0"/>
              <a:t>g-2 issues</a:t>
            </a:r>
            <a:endParaRPr lang="en-US" sz="1400" dirty="0"/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General</a:t>
            </a:r>
            <a:r>
              <a:rPr lang="en-US" sz="1400" dirty="0"/>
              <a:t>	</a:t>
            </a:r>
          </a:p>
          <a:p>
            <a:pPr lvl="1"/>
            <a:r>
              <a:rPr lang="en-US" sz="1500" dirty="0"/>
              <a:t>Still recovering from the Feeder 47C fault. </a:t>
            </a:r>
          </a:p>
          <a:p>
            <a:pPr marL="577850" lvl="2" indent="0">
              <a:buNone/>
            </a:pPr>
            <a:endParaRPr lang="en-US" sz="1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Status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4997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182880" y="606587"/>
            <a:ext cx="4297680" cy="4114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PIP-II Injector Test</a:t>
            </a:r>
          </a:p>
          <a:p>
            <a:pPr lvl="1"/>
            <a:r>
              <a:rPr lang="en-US" dirty="0"/>
              <a:t>Starting Up</a:t>
            </a:r>
          </a:p>
          <a:p>
            <a:pPr lvl="2"/>
            <a:r>
              <a:rPr lang="en-US" dirty="0"/>
              <a:t>RFQ work</a:t>
            </a:r>
          </a:p>
          <a:p>
            <a:pPr lvl="2"/>
            <a:r>
              <a:rPr lang="en-US" dirty="0"/>
              <a:t>Successfully ran the RFQ at full nominal power on frequency for the first time</a:t>
            </a:r>
          </a:p>
          <a:p>
            <a:pPr lvl="2"/>
            <a:r>
              <a:rPr lang="en-US" dirty="0"/>
              <a:t>Developed vacuum leak. Repairs underway </a:t>
            </a:r>
          </a:p>
          <a:p>
            <a:pPr lvl="2"/>
            <a:r>
              <a:rPr lang="en-US" dirty="0"/>
              <a:t>MEBT work</a:t>
            </a:r>
          </a:p>
          <a:p>
            <a:pPr lvl="3"/>
            <a:r>
              <a:rPr lang="en-US" dirty="0"/>
              <a:t>First </a:t>
            </a:r>
            <a:r>
              <a:rPr lang="en-US" dirty="0" err="1"/>
              <a:t>Buncher</a:t>
            </a:r>
            <a:r>
              <a:rPr lang="en-US" dirty="0"/>
              <a:t> prototype cavity replaced with production cavity</a:t>
            </a:r>
          </a:p>
          <a:p>
            <a:pPr lvl="3"/>
            <a:r>
              <a:rPr lang="en-US" dirty="0"/>
              <a:t>Installed new diagnostics</a:t>
            </a:r>
          </a:p>
          <a:p>
            <a:pPr lvl="3"/>
            <a:r>
              <a:rPr lang="en-US" dirty="0"/>
              <a:t>Vacuum issues in the MEBT being addressed</a:t>
            </a:r>
          </a:p>
          <a:p>
            <a:pPr lvl="3"/>
            <a:r>
              <a:rPr lang="en-US" dirty="0"/>
              <a:t>ORC walkthrough this week</a:t>
            </a:r>
          </a:p>
          <a:p>
            <a:pPr lvl="3"/>
            <a:r>
              <a:rPr lang="en-US" dirty="0"/>
              <a:t>Hopeful for beam by end of week</a:t>
            </a:r>
          </a:p>
          <a:p>
            <a:pPr marL="573087" lvl="2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63440" y="606587"/>
            <a:ext cx="4297680" cy="4114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FAST/IOTA</a:t>
            </a:r>
          </a:p>
          <a:p>
            <a:pPr lvl="1"/>
            <a:r>
              <a:rPr lang="en-US" dirty="0"/>
              <a:t>The IOTA nonlinear magnet will be moved into the Cave this week for field mapping prior to installation.</a:t>
            </a:r>
            <a:endParaRPr lang="en-US" sz="1400" dirty="0"/>
          </a:p>
          <a:p>
            <a:pPr lvl="1"/>
            <a:r>
              <a:rPr lang="en-US" dirty="0"/>
              <a:t>Construction of the 2 amp supplies for the skew quads, trims, and octupoles will be finished this week and installed in ESB next week.</a:t>
            </a:r>
            <a:endParaRPr lang="en-US" sz="1400" dirty="0"/>
          </a:p>
          <a:p>
            <a:pPr lvl="1"/>
            <a:r>
              <a:rPr lang="en-US" dirty="0"/>
              <a:t>90% of the hardware fasteners for the vacuum installation have been cleaned.</a:t>
            </a:r>
            <a:endParaRPr lang="en-US" sz="1400" dirty="0"/>
          </a:p>
          <a:p>
            <a:pPr lvl="1"/>
            <a:r>
              <a:rPr lang="en-US" dirty="0"/>
              <a:t>Magnet cable pulls are complete and instrumentation cable pulls are underway.</a:t>
            </a:r>
            <a:endParaRPr lang="en-US" sz="1400" dirty="0"/>
          </a:p>
          <a:p>
            <a:pPr lvl="1"/>
            <a:r>
              <a:rPr lang="en-US" dirty="0"/>
              <a:t>LCW manifold installation is set for completion by March 5th.</a:t>
            </a:r>
            <a:endParaRPr lang="en-US" sz="1400" dirty="0"/>
          </a:p>
          <a:p>
            <a:pPr marL="858838" lvl="3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Injector Test &amp; FAST/IOTA Status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0088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597095"/>
            <a:ext cx="4206240" cy="41418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LCLSII Cryomodule F1.3-09</a:t>
            </a:r>
          </a:p>
          <a:p>
            <a:pPr lvl="1"/>
            <a:r>
              <a:rPr lang="en-US" dirty="0"/>
              <a:t>Installing in test cave</a:t>
            </a:r>
          </a:p>
          <a:p>
            <a:pPr lvl="1"/>
            <a:r>
              <a:rPr lang="en-US" dirty="0"/>
              <a:t>Expect cooldown next week</a:t>
            </a:r>
          </a:p>
          <a:p>
            <a:pPr lvl="1"/>
            <a:r>
              <a:rPr lang="en-US" dirty="0"/>
              <a:t>Testing early March </a:t>
            </a:r>
          </a:p>
          <a:p>
            <a:pPr lvl="0"/>
            <a:r>
              <a:rPr lang="en-US" dirty="0">
                <a:solidFill>
                  <a:srgbClr val="003087">
                    <a:lumMod val="60000"/>
                    <a:lumOff val="40000"/>
                  </a:srgbClr>
                </a:solidFill>
              </a:rPr>
              <a:t>LCLSII Cryomodule F1.3-07</a:t>
            </a:r>
            <a:endParaRPr lang="en-US" dirty="0"/>
          </a:p>
          <a:p>
            <a:pPr lvl="1"/>
            <a:r>
              <a:rPr lang="en-US" dirty="0"/>
              <a:t>Best module</a:t>
            </a:r>
          </a:p>
          <a:p>
            <a:pPr lvl="1"/>
            <a:r>
              <a:rPr lang="en-US" dirty="0"/>
              <a:t>Being instrumented for move to SLAC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CMTS1 Status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5035827" y="90580"/>
            <a:ext cx="3432312" cy="4576416"/>
          </a:xfrm>
        </p:spPr>
      </p:pic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5429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Schedule can be accessed from the Operations Department Home Page</a:t>
            </a:r>
          </a:p>
          <a:p>
            <a:pPr lvl="1"/>
            <a:r>
              <a:rPr lang="en-US" dirty="0"/>
              <a:t>Schedules -&gt; </a:t>
            </a:r>
            <a:r>
              <a:rPr lang="en-US" dirty="0">
                <a:hlinkClick r:id="rId2"/>
              </a:rPr>
              <a:t>Operations Schedule</a:t>
            </a:r>
            <a:endParaRPr lang="en-US" dirty="0"/>
          </a:p>
          <a:p>
            <a:pPr marL="282575" lvl="1" indent="0">
              <a:buNone/>
            </a:pPr>
            <a:endParaRPr lang="en-US" dirty="0"/>
          </a:p>
          <a:p>
            <a:r>
              <a:rPr lang="en-US" dirty="0"/>
              <a:t>Direct link to schedule</a:t>
            </a:r>
          </a:p>
          <a:p>
            <a:pPr lvl="1"/>
            <a:r>
              <a:rPr lang="en-US" dirty="0">
                <a:hlinkClick r:id="rId2"/>
              </a:rPr>
              <a:t>http://www-ad.fnal.gov/ops/schedule.html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Schedules and Links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2/26/2018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Duane Newhart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037164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Fermilab_PPT_16x9_031716</Template>
  <TotalTime>30092</TotalTime>
  <Words>449</Words>
  <Application>Microsoft Office PowerPoint</Application>
  <PresentationFormat>On-screen Show (16:9)</PresentationFormat>
  <Paragraphs>110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Geneva</vt:lpstr>
      <vt:lpstr>Helvetica</vt:lpstr>
      <vt:lpstr>Fermilab_PPT_090915</vt:lpstr>
      <vt:lpstr>PowerPoint Presentation</vt:lpstr>
      <vt:lpstr>Accelerator Operations Summary</vt:lpstr>
      <vt:lpstr>NuMI Operation</vt:lpstr>
      <vt:lpstr>BNB Operation</vt:lpstr>
      <vt:lpstr>Muon Operation</vt:lpstr>
      <vt:lpstr>Complex Status</vt:lpstr>
      <vt:lpstr>PIP-II Injector Test &amp; FAST/IOTA Status</vt:lpstr>
      <vt:lpstr>CMTS1 Status</vt:lpstr>
      <vt:lpstr>Schedules and Links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A. Johnson x2074 05157N</dc:creator>
  <cp:lastModifiedBy>Duane L Newhart</cp:lastModifiedBy>
  <cp:revision>560</cp:revision>
  <cp:lastPrinted>2014-01-20T19:40:21Z</cp:lastPrinted>
  <dcterms:created xsi:type="dcterms:W3CDTF">2016-08-16T13:41:08Z</dcterms:created>
  <dcterms:modified xsi:type="dcterms:W3CDTF">2018-02-26T19:50:34Z</dcterms:modified>
</cp:coreProperties>
</file>