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5" r:id="rId4"/>
    <p:sldId id="257" r:id="rId5"/>
    <p:sldId id="271" r:id="rId6"/>
    <p:sldId id="264" r:id="rId7"/>
    <p:sldId id="266" r:id="rId8"/>
    <p:sldId id="268" r:id="rId9"/>
    <p:sldId id="267" r:id="rId10"/>
    <p:sldId id="269" r:id="rId11"/>
    <p:sldId id="258" r:id="rId12"/>
    <p:sldId id="259" r:id="rId13"/>
    <p:sldId id="260" r:id="rId14"/>
    <p:sldId id="263" r:id="rId15"/>
    <p:sldId id="270" r:id="rId16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1"/>
  </p:normalViewPr>
  <p:slideViewPr>
    <p:cSldViewPr snapToGrid="0" snapToObjects="1">
      <p:cViewPr varScale="1">
        <p:scale>
          <a:sx n="107" d="100"/>
          <a:sy n="107" d="100"/>
        </p:scale>
        <p:origin x="1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7920" y="1604520"/>
            <a:ext cx="49870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png"/>
          <p:cNvPicPr/>
          <p:nvPr/>
        </p:nvPicPr>
        <p:blipFill>
          <a:blip r:embed="rId14"/>
          <a:stretch/>
        </p:blipFill>
        <p:spPr>
          <a:xfrm>
            <a:off x="0" y="0"/>
            <a:ext cx="9141120" cy="6855120"/>
          </a:xfrm>
          <a:prstGeom prst="rect">
            <a:avLst/>
          </a:prstGeom>
          <a:ln w="12600">
            <a:noFill/>
          </a:ln>
        </p:spPr>
      </p:pic>
      <p:sp>
        <p:nvSpPr>
          <p:cNvPr id="7" name="CustomShape 1"/>
          <p:cNvSpPr/>
          <p:nvPr/>
        </p:nvSpPr>
        <p:spPr>
          <a:xfrm>
            <a:off x="-17640" y="0"/>
            <a:ext cx="9186840" cy="893880"/>
          </a:xfrm>
          <a:prstGeom prst="rect">
            <a:avLst/>
          </a:prstGeom>
          <a:solidFill>
            <a:srgbClr val="004C97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age4.jpg"/>
          <p:cNvPicPr/>
          <p:nvPr/>
        </p:nvPicPr>
        <p:blipFill>
          <a:blip r:embed="rId15"/>
          <a:srcRect t="25816" b="25771"/>
          <a:stretch/>
        </p:blipFill>
        <p:spPr>
          <a:xfrm>
            <a:off x="-17640" y="816840"/>
            <a:ext cx="9186840" cy="2963160"/>
          </a:xfrm>
          <a:prstGeom prst="rect">
            <a:avLst/>
          </a:prstGeom>
          <a:ln w="12600">
            <a:noFill/>
          </a:ln>
        </p:spPr>
      </p:pic>
      <p:pic>
        <p:nvPicPr>
          <p:cNvPr id="3" name="image5.png"/>
          <p:cNvPicPr/>
          <p:nvPr/>
        </p:nvPicPr>
        <p:blipFill>
          <a:blip r:embed="rId16"/>
          <a:stretch/>
        </p:blipFill>
        <p:spPr>
          <a:xfrm>
            <a:off x="-17640" y="249840"/>
            <a:ext cx="9007920" cy="299160"/>
          </a:xfrm>
          <a:prstGeom prst="rect">
            <a:avLst/>
          </a:prstGeom>
          <a:ln w="12600">
            <a:noFill/>
          </a:ln>
        </p:spPr>
      </p:pic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1.png"/>
          <p:cNvPicPr/>
          <p:nvPr/>
        </p:nvPicPr>
        <p:blipFill>
          <a:blip r:embed="rId14"/>
          <a:stretch/>
        </p:blipFill>
        <p:spPr>
          <a:xfrm>
            <a:off x="0" y="0"/>
            <a:ext cx="9141120" cy="6855120"/>
          </a:xfrm>
          <a:prstGeom prst="rect">
            <a:avLst/>
          </a:prstGeom>
          <a:ln w="1260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342000" y="5045760"/>
            <a:ext cx="8496360" cy="13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Hans Wenzel	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spc="-1" dirty="0" smtClean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27</a:t>
            </a:r>
            <a:r>
              <a:rPr lang="en-US" sz="2000" b="0" strike="noStrike" spc="-1" baseline="101000" dirty="0" smtClean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</a:t>
            </a:r>
            <a:r>
              <a:rPr lang="en-US" sz="2000" b="0" strike="noStrike" spc="-1" dirty="0" smtClean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r>
              <a:rPr lang="en-US" sz="2000" b="0" strike="noStrike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February 2018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342000" y="4209120"/>
            <a:ext cx="8496360" cy="485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LArG4 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3546720" y="3206160"/>
            <a:ext cx="89280" cy="458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4"/>
          <p:cNvSpPr/>
          <p:nvPr/>
        </p:nvSpPr>
        <p:spPr>
          <a:xfrm>
            <a:off x="4677480" y="1936080"/>
            <a:ext cx="89280" cy="458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1" name="Picture 5"/>
          <p:cNvPicPr/>
          <p:nvPr/>
        </p:nvPicPr>
        <p:blipFill>
          <a:blip r:embed="rId2"/>
          <a:stretch/>
        </p:blipFill>
        <p:spPr>
          <a:xfrm>
            <a:off x="0" y="800640"/>
            <a:ext cx="9141120" cy="3157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/>
          <p:nvPr/>
        </p:nvPicPr>
        <p:blipFill>
          <a:blip r:embed="rId2"/>
          <a:stretch/>
        </p:blipFill>
        <p:spPr>
          <a:xfrm>
            <a:off x="457200" y="1097280"/>
            <a:ext cx="8410320" cy="485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183240" y="260640"/>
            <a:ext cx="8683920" cy="74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CustomShape 2"/>
          <p:cNvSpPr/>
          <p:nvPr/>
        </p:nvSpPr>
        <p:spPr>
          <a:xfrm>
            <a:off x="540000" y="773280"/>
            <a:ext cx="8329680" cy="5444640"/>
          </a:xfrm>
          <a:prstGeom prst="rect">
            <a:avLst/>
          </a:prstGeom>
          <a:blipFill>
            <a:blip r:embed="rId2"/>
            <a:tile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/>
          <p:nvPr/>
        </p:nvPicPr>
        <p:blipFill>
          <a:blip r:embed="rId2"/>
          <a:stretch/>
        </p:blipFill>
        <p:spPr>
          <a:xfrm>
            <a:off x="314280" y="1005840"/>
            <a:ext cx="8189640" cy="4754880"/>
          </a:xfrm>
          <a:prstGeom prst="rect">
            <a:avLst/>
          </a:prstGeom>
          <a:ln>
            <a:noFill/>
          </a:ln>
        </p:spPr>
      </p:pic>
      <p:sp>
        <p:nvSpPr>
          <p:cNvPr id="88" name="TextShape 1"/>
          <p:cNvSpPr txBox="1"/>
          <p:nvPr/>
        </p:nvSpPr>
        <p:spPr>
          <a:xfrm>
            <a:off x="548640" y="457200"/>
            <a:ext cx="608148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Tracing of a single optical photon (reflectivity on tank 80%)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863600"/>
            <a:ext cx="5496025" cy="51110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344385" y="314695"/>
            <a:ext cx="9273442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Status</a:t>
            </a:r>
            <a:endParaRPr lang="en-US" sz="24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57200" y="1371600"/>
            <a:ext cx="804672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Whole chain is working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Need to rename and rearrange 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Currently fill geant4 hit collections first and then copy over to art hit collections (want to skip the geant4 step) 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8816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0" y="231568"/>
            <a:ext cx="9273442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b="1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Relationship with Geant4 Collaboration</a:t>
            </a:r>
            <a:endParaRPr lang="en-US" sz="1800" b="1" strike="noStrike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457200" y="1371600"/>
            <a:ext cx="804672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changes just for the IF community: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</a:t>
            </a:r>
          </a:p>
          <a:p>
            <a:pPr marL="11304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Providing highly configurable physics constructors and  interfaces that we requested</a:t>
            </a:r>
            <a:r>
              <a:rPr lang="en-US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 no need to do your own plumbing.</a:t>
            </a:r>
            <a:endParaRPr lang="en-US" b="0" strike="noStrike" spc="-1" dirty="0" smtClean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1304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Eliminate performance bottle necks, </a:t>
            </a:r>
            <a:r>
              <a:rPr lang="en-US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e.g.access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to material properties much faster.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Eliminate features: e.g. various cross sections much improved.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 use the new configurable and extendable </a:t>
            </a:r>
            <a:r>
              <a:rPr lang="en-US" spc="-1" dirty="0" err="1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Physicslistfactory</a:t>
            </a: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: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Allows to select all reference physics lists  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be extended e.g. we use</a:t>
            </a:r>
          </a:p>
          <a:p>
            <a:pPr marL="11304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G4optical physics.</a:t>
            </a:r>
          </a:p>
          <a:p>
            <a:pPr marL="11304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Step limiter for charged particles.</a:t>
            </a:r>
          </a:p>
          <a:p>
            <a:pPr marL="1130400" lvl="2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Neutron time cuts</a:t>
            </a:r>
          </a:p>
          <a:p>
            <a:pPr marL="673200" lvl="1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For the brave build your own physics lists, modify existing ones</a:t>
            </a:r>
            <a:endParaRPr lang="en-US" spc="-1" dirty="0">
              <a:solidFill>
                <a:schemeClr val="tx2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010264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0" y="231568"/>
            <a:ext cx="9273442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800" b="1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GDML(+ extensions): a complete description of detector configuration (at runtime)</a:t>
            </a:r>
          </a:p>
        </p:txBody>
      </p:sp>
      <p:sp>
        <p:nvSpPr>
          <p:cNvPr id="83" name="TextShape 2"/>
          <p:cNvSpPr txBox="1"/>
          <p:nvPr/>
        </p:nvSpPr>
        <p:spPr>
          <a:xfrm>
            <a:off x="457200" y="1371600"/>
            <a:ext cx="8046720" cy="239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Materials, volumes </a:t>
            </a:r>
            <a:r>
              <a:rPr lang="en-US" sz="1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etc</a:t>
            </a: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 step-limits to specific volumes.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Optical properties (bulk and surface)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Assignment of sensitive detectors of predefined type to logical volumes→ automatically trigger the creation and filling of the appropriate hit collections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Assignment of optical surfaces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Visualization attributes (color, solid,….) 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Makes use of formulas and loops </a:t>
            </a:r>
            <a:r>
              <a:rPr lang="en-US" sz="1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  <a:sym typeface="Wingdings"/>
              </a:rPr>
              <a:t> </a:t>
            </a:r>
            <a:r>
              <a:rPr lang="en-US" sz="1800" b="0" strike="noStrike" spc="-1" dirty="0" smtClean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to </a:t>
            </a: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keep </a:t>
            </a:r>
            <a:r>
              <a:rPr lang="en-US" sz="1800" b="0" strike="noStrike" spc="-1" dirty="0" err="1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gdml</a:t>
            </a: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file compact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 dirty="0">
                <a:solidFill>
                  <a:schemeClr val="tx2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Homogeneous electric field (no electric field→  no separation of charge)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6539244" y="6086576"/>
            <a:ext cx="2604756" cy="507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  <a:cs typeface="DejaVu Sans" charset="0"/>
              </a:rPr>
              <a:t>StoppingCalorimeterSD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chemeClr val="accent2"/>
                </a:solidFill>
              </a:rPr>
              <a:t>Pro. </a:t>
            </a:r>
            <a:r>
              <a:rPr lang="en-US" dirty="0" err="1" smtClean="0">
                <a:solidFill>
                  <a:schemeClr val="accent2"/>
                </a:solidFill>
              </a:rPr>
              <a:t>ArtCalorimeterHit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397195" y="5456722"/>
            <a:ext cx="3016665" cy="5728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23545" y="5790752"/>
            <a:ext cx="2612507" cy="55765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440125" y="3288705"/>
            <a:ext cx="1905000" cy="457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ejaVu Sans" charset="0"/>
              </a:rPr>
              <a:t>Cerenkov Radiator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16325" y="3221383"/>
            <a:ext cx="18288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16325" y="3785264"/>
            <a:ext cx="18288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954725" y="2611783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76313" y="2611783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215616" y="2611783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354919" y="2611783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471362" y="2611783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869125" y="2002183"/>
            <a:ext cx="304800" cy="3048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326325" y="2002183"/>
            <a:ext cx="1371600" cy="30480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774125" y="1392583"/>
            <a:ext cx="152400" cy="426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7089246" y="1325873"/>
            <a:ext cx="1447800" cy="44648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6726" y="34049"/>
            <a:ext cx="8877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Motivation: Modular </a:t>
            </a:r>
            <a:r>
              <a:rPr lang="en-US" sz="3200" dirty="0" smtClean="0">
                <a:solidFill>
                  <a:schemeClr val="accent2"/>
                </a:solidFill>
              </a:rPr>
              <a:t>system </a:t>
            </a:r>
            <a:endParaRPr lang="en-US" sz="3200" dirty="0" smtClean="0">
              <a:solidFill>
                <a:schemeClr val="accent2"/>
              </a:solidFill>
            </a:endParaRPr>
          </a:p>
          <a:p>
            <a:r>
              <a:rPr lang="en-US" sz="2000" dirty="0" smtClean="0">
                <a:solidFill>
                  <a:schemeClr val="accent2"/>
                </a:solidFill>
              </a:rPr>
              <a:t>build detector from predefined components at runtime. 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440125" y="3830983"/>
            <a:ext cx="4572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266726" y="4944815"/>
            <a:ext cx="2476473" cy="5207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PhotonSD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produces </a:t>
            </a:r>
            <a:r>
              <a:rPr lang="en-US" sz="1600" dirty="0" err="1" smtClean="0">
                <a:solidFill>
                  <a:schemeClr val="accent2"/>
                </a:solidFill>
              </a:rPr>
              <a:t>ArtPhotonHits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6460" y="2849765"/>
            <a:ext cx="124906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Particle 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97357" y="2278487"/>
            <a:ext cx="958339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Tracker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56067" y="1690020"/>
            <a:ext cx="530915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500411" y="1690431"/>
            <a:ext cx="1107996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Hadronic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36155" y="972557"/>
            <a:ext cx="391454" cy="46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979951" y="4516783"/>
            <a:ext cx="1974774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623545" y="5774149"/>
            <a:ext cx="2651175" cy="5742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TrackerSD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roduces </a:t>
            </a:r>
            <a:r>
              <a:rPr lang="en-US" dirty="0" err="1" smtClean="0">
                <a:solidFill>
                  <a:schemeClr val="accent2"/>
                </a:solidFill>
              </a:rPr>
              <a:t>ArtTrackerHits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1852875" y="1824882"/>
            <a:ext cx="4921250" cy="40635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3343724" y="5439364"/>
            <a:ext cx="3404485" cy="5803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DRCalorimeterSD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roduces </a:t>
            </a:r>
            <a:r>
              <a:rPr lang="en-US" dirty="0" err="1" smtClean="0">
                <a:solidFill>
                  <a:schemeClr val="accent2"/>
                </a:solidFill>
              </a:rPr>
              <a:t>ArtDRCalorimeterHits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4161121" y="4897784"/>
            <a:ext cx="762111" cy="6080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4477959" y="4596286"/>
            <a:ext cx="1456425" cy="9095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537666" y="5026142"/>
            <a:ext cx="117986" cy="8611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906725" y="3526183"/>
            <a:ext cx="807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027609" y="981190"/>
            <a:ext cx="1402948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BeamDump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026252" y="1208943"/>
            <a:ext cx="2613352" cy="1608581"/>
          </a:xfrm>
          <a:prstGeom prst="round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48312" y="1253024"/>
            <a:ext cx="2505814" cy="1538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33CC"/>
                </a:solidFill>
              </a:rPr>
              <a:t>Currently implemented</a:t>
            </a:r>
          </a:p>
          <a:p>
            <a:r>
              <a:rPr lang="en-US" dirty="0" err="1" smtClean="0">
                <a:solidFill>
                  <a:srgbClr val="3333CC"/>
                </a:solidFill>
              </a:rPr>
              <a:t>PhotonSD</a:t>
            </a:r>
            <a:endParaRPr lang="en-US" dirty="0" smtClean="0">
              <a:solidFill>
                <a:srgbClr val="3333CC"/>
              </a:solidFill>
            </a:endParaRPr>
          </a:p>
          <a:p>
            <a:r>
              <a:rPr lang="en-US" dirty="0" err="1" smtClean="0">
                <a:solidFill>
                  <a:srgbClr val="3333CC"/>
                </a:solidFill>
              </a:rPr>
              <a:t>TrackerSD</a:t>
            </a:r>
            <a:endParaRPr lang="en-US" dirty="0" smtClean="0">
              <a:solidFill>
                <a:srgbClr val="3333CC"/>
              </a:solidFill>
            </a:endParaRPr>
          </a:p>
          <a:p>
            <a:r>
              <a:rPr lang="en-US" dirty="0" err="1" smtClean="0">
                <a:solidFill>
                  <a:srgbClr val="3333CC"/>
                </a:solidFill>
              </a:rPr>
              <a:t>CalorimeterSD</a:t>
            </a:r>
            <a:endParaRPr lang="en-US" dirty="0" smtClean="0">
              <a:solidFill>
                <a:srgbClr val="3333CC"/>
              </a:solidFill>
            </a:endParaRPr>
          </a:p>
          <a:p>
            <a:r>
              <a:rPr lang="en-US" dirty="0" err="1" smtClean="0">
                <a:solidFill>
                  <a:srgbClr val="3333CC"/>
                </a:solidFill>
              </a:rPr>
              <a:t>DRCalorimeterSD</a:t>
            </a:r>
            <a:endParaRPr lang="en-US" dirty="0" smtClean="0">
              <a:solidFill>
                <a:srgbClr val="3333CC"/>
              </a:solidFill>
            </a:endParaRPr>
          </a:p>
          <a:p>
            <a:r>
              <a:rPr lang="en-US" dirty="0" err="1" smtClean="0">
                <a:solidFill>
                  <a:srgbClr val="3333CC"/>
                </a:solidFill>
              </a:rPr>
              <a:t>InterActionSD</a:t>
            </a:r>
            <a:endParaRPr lang="en-US" dirty="0">
              <a:solidFill>
                <a:srgbClr val="3333CC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393593" y="3370594"/>
            <a:ext cx="740965" cy="290008"/>
          </a:xfrm>
          <a:prstGeom prst="rect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8763" y="3010911"/>
            <a:ext cx="825932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Target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77" y="3795732"/>
            <a:ext cx="1486014" cy="7350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InteractionSD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produces </a:t>
            </a:r>
            <a:r>
              <a:rPr lang="en-US" sz="1600" dirty="0" err="1" smtClean="0">
                <a:solidFill>
                  <a:schemeClr val="accent2"/>
                </a:solidFill>
              </a:rPr>
              <a:t>InteractionHits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41" name="Straight Arrow Connector 40"/>
          <p:cNvCxnSpPr>
            <a:endCxn id="21" idx="2"/>
          </p:cNvCxnSpPr>
          <p:nvPr/>
        </p:nvCxnSpPr>
        <p:spPr bwMode="auto">
          <a:xfrm flipV="1">
            <a:off x="752784" y="3660602"/>
            <a:ext cx="11292" cy="13513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9816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" y="985652"/>
            <a:ext cx="8566055" cy="46195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5740" y="271944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Optical properties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437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07" y="546265"/>
            <a:ext cx="3807730" cy="553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96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60" y="237507"/>
            <a:ext cx="6324128" cy="6020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83875" y="2861953"/>
            <a:ext cx="186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Logical Volumes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3303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4" y="1002435"/>
            <a:ext cx="4448801" cy="507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280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5" y="1410854"/>
            <a:ext cx="63119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7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2651</TotalTime>
  <Words>289</Words>
  <Application>Microsoft Macintosh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DejaVu Sans</vt:lpstr>
      <vt:lpstr>ＭＳ Ｐゴシック</vt:lpstr>
      <vt:lpstr>Symbol</vt:lpstr>
      <vt:lpstr>Times New Roman</vt:lpstr>
      <vt:lpstr>Wingdings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Hans-Joachim Wenzel</cp:lastModifiedBy>
  <cp:revision>83</cp:revision>
  <cp:lastPrinted>2016-02-05T20:17:01Z</cp:lastPrinted>
  <dcterms:modified xsi:type="dcterms:W3CDTF">2018-02-27T14:35:28Z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15.0025</vt:lpwstr>
  </property>
  <property fmtid="{D5CDD505-2E9C-101B-9397-08002B2CF9AE}" pid="3" name="ContentTypeId">
    <vt:lpwstr>0x010100C4F226A9081EE44C8ECEE733CAFE383C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16</vt:i4>
  </property>
  <property fmtid="{D5CDD505-2E9C-101B-9397-08002B2CF9AE}" pid="13" name="Worktype">
    <vt:lpwstr>scpmt-pres</vt:lpwstr>
  </property>
  <property fmtid="{D5CDD505-2E9C-101B-9397-08002B2CF9AE}" pid="14" name="Year">
    <vt:lpwstr>2016</vt:lpwstr>
  </property>
</Properties>
</file>