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80" r:id="rId4"/>
    <p:sldId id="258" r:id="rId5"/>
    <p:sldId id="259" r:id="rId6"/>
    <p:sldId id="260" r:id="rId7"/>
    <p:sldId id="268" r:id="rId8"/>
    <p:sldId id="261" r:id="rId9"/>
    <p:sldId id="262" r:id="rId10"/>
    <p:sldId id="297" r:id="rId11"/>
    <p:sldId id="269" r:id="rId12"/>
    <p:sldId id="289" r:id="rId13"/>
    <p:sldId id="283" r:id="rId14"/>
    <p:sldId id="264" r:id="rId15"/>
    <p:sldId id="265" r:id="rId16"/>
    <p:sldId id="263" r:id="rId17"/>
    <p:sldId id="292" r:id="rId18"/>
    <p:sldId id="291" r:id="rId19"/>
    <p:sldId id="284" r:id="rId20"/>
    <p:sldId id="270" r:id="rId21"/>
    <p:sldId id="267" r:id="rId22"/>
    <p:sldId id="276" r:id="rId23"/>
    <p:sldId id="296" r:id="rId24"/>
    <p:sldId id="271" r:id="rId25"/>
    <p:sldId id="272" r:id="rId26"/>
    <p:sldId id="273" r:id="rId27"/>
    <p:sldId id="274" r:id="rId28"/>
    <p:sldId id="294" r:id="rId29"/>
    <p:sldId id="293" r:id="rId30"/>
    <p:sldId id="295" r:id="rId31"/>
    <p:sldId id="275" r:id="rId32"/>
    <p:sldId id="290" r:id="rId33"/>
    <p:sldId id="277" r:id="rId34"/>
    <p:sldId id="279" r:id="rId35"/>
    <p:sldId id="288" r:id="rId36"/>
    <p:sldId id="287" r:id="rId37"/>
    <p:sldId id="286" r:id="rId38"/>
    <p:sldId id="285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AFFF"/>
    <a:srgbClr val="A42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98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D6F2E-AF51-254B-8154-D33926221881}" type="datetimeFigureOut">
              <a:rPr lang="en-US" smtClean="0"/>
              <a:t>3/5/18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B6250-0A14-C748-A18A-2C0407EE8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157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E57C2-A521-0645-96F2-FEAB662F3919}" type="datetimeFigureOut">
              <a:rPr lang="en-US" smtClean="0"/>
              <a:t>3/5/18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4625B-CA7B-3D46-8F3E-21516E923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278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Oscillator only attached to Gray-code </a:t>
            </a:r>
            <a:r>
              <a:rPr lang="en-US" dirty="0" err="1" smtClean="0"/>
              <a:t>scaler</a:t>
            </a:r>
            <a:r>
              <a:rPr lang="en-US" dirty="0" smtClean="0"/>
              <a:t> – not distributed within ASIC</a:t>
            </a:r>
            <a:r>
              <a:rPr lang="en-US" baseline="0" dirty="0" smtClean="0"/>
              <a:t> –minimizes power dissipation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4625B-CA7B-3D46-8F3E-21516E923D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27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C2F7A-2287-4D4A-A5EB-E00EFC6A97FF}" type="slidenum">
              <a:rPr lang="en-US"/>
              <a:pPr/>
              <a:t>21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3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6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6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7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7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1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8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1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2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0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6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656BF-BC72-7B49-AE01-0944634C0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4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32831"/>
            <a:ext cx="7772400" cy="229131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A422FF"/>
                </a:solidFill>
              </a:rPr>
              <a:t>Unorthodox Musings toward Pixel–based 3-D Readout </a:t>
            </a:r>
            <a:br>
              <a:rPr lang="en-US" dirty="0" smtClean="0">
                <a:solidFill>
                  <a:srgbClr val="A422FF"/>
                </a:solidFill>
              </a:rPr>
            </a:br>
            <a:r>
              <a:rPr lang="en-US" dirty="0" smtClean="0">
                <a:solidFill>
                  <a:srgbClr val="A422FF"/>
                </a:solidFill>
              </a:rPr>
              <a:t>for a Multi-</a:t>
            </a:r>
            <a:r>
              <a:rPr lang="en-US" dirty="0" err="1" smtClean="0">
                <a:solidFill>
                  <a:srgbClr val="A422FF"/>
                </a:solidFill>
              </a:rPr>
              <a:t>kton</a:t>
            </a:r>
            <a:r>
              <a:rPr lang="en-US" dirty="0" smtClean="0">
                <a:solidFill>
                  <a:srgbClr val="A422FF"/>
                </a:solidFill>
              </a:rPr>
              <a:t> </a:t>
            </a:r>
            <a:r>
              <a:rPr lang="en-US" dirty="0" err="1" smtClean="0">
                <a:solidFill>
                  <a:srgbClr val="A422FF"/>
                </a:solidFill>
              </a:rPr>
              <a:t>LAr</a:t>
            </a:r>
            <a:r>
              <a:rPr lang="en-US" dirty="0" smtClean="0">
                <a:solidFill>
                  <a:srgbClr val="A422FF"/>
                </a:solidFill>
              </a:rPr>
              <a:t> TPC</a:t>
            </a:r>
            <a:endParaRPr lang="en-US" dirty="0">
              <a:solidFill>
                <a:srgbClr val="A422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David Nygren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University of Texas at </a:t>
            </a:r>
            <a:r>
              <a:rPr lang="en-US" dirty="0" smtClean="0">
                <a:solidFill>
                  <a:srgbClr val="008000"/>
                </a:solidFill>
              </a:rPr>
              <a:t>Arlington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5 March 2018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53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Now what ?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RTD </a:t>
            </a:r>
            <a:r>
              <a:rPr lang="en-US" dirty="0" smtClean="0"/>
              <a:t>is a good measure of average currents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mall average current (background): </a:t>
            </a:r>
            <a:r>
              <a:rPr lang="en-US" u="sng" dirty="0" smtClean="0"/>
              <a:t>Large</a:t>
            </a:r>
            <a:r>
              <a:rPr lang="en-US" dirty="0" smtClean="0"/>
              <a:t> RTD</a:t>
            </a:r>
          </a:p>
          <a:p>
            <a:pPr lvl="2"/>
            <a:r>
              <a:rPr lang="en-US" dirty="0" smtClean="0"/>
              <a:t>Background current from </a:t>
            </a:r>
            <a:r>
              <a:rPr lang="en-US" baseline="30000" dirty="0" smtClean="0"/>
              <a:t>39</a:t>
            </a:r>
            <a:r>
              <a:rPr lang="en-US" dirty="0" smtClean="0"/>
              <a:t>Ar is ~40 </a:t>
            </a:r>
            <a:r>
              <a:rPr lang="en-US" dirty="0" err="1" smtClean="0"/>
              <a:t>aA</a:t>
            </a:r>
            <a:r>
              <a:rPr lang="en-US" dirty="0" smtClean="0"/>
              <a:t> (very small!)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arge average current (signal): </a:t>
            </a:r>
            <a:r>
              <a:rPr lang="en-US" u="sng" dirty="0" smtClean="0"/>
              <a:t>Small</a:t>
            </a:r>
            <a:r>
              <a:rPr lang="en-US" dirty="0" smtClean="0"/>
              <a:t> RTD</a:t>
            </a:r>
          </a:p>
          <a:p>
            <a:pPr lvl="2"/>
            <a:r>
              <a:rPr lang="en-US" dirty="0" smtClean="0"/>
              <a:t>Typical track current from min-I is ~2nA</a:t>
            </a:r>
          </a:p>
          <a:p>
            <a:pPr lvl="2"/>
            <a:endParaRPr lang="en-US" dirty="0" smtClean="0"/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Background and signal are ‘easy’ to distinguish</a:t>
            </a:r>
          </a:p>
          <a:p>
            <a:pPr lvl="1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16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RTD patterns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498504" y="1882761"/>
            <a:ext cx="5435600" cy="1826863"/>
            <a:chOff x="0" y="0"/>
            <a:chExt cx="5917884" cy="1979273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0" y="1531551"/>
              <a:ext cx="5917884" cy="47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 Box 3"/>
            <p:cNvSpPr txBox="1"/>
            <p:nvPr/>
          </p:nvSpPr>
          <p:spPr>
            <a:xfrm>
              <a:off x="689774" y="1589965"/>
              <a:ext cx="744575" cy="389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mbria"/>
                  <a:ea typeface="ＭＳ 明朝"/>
                  <a:cs typeface="Times New Roman"/>
                </a:rPr>
                <a:t>Time</a:t>
              </a:r>
              <a:endParaRPr lang="en-US" sz="1000">
                <a:effectLst/>
                <a:latin typeface="Times"/>
                <a:ea typeface="ＭＳ 明朝"/>
                <a:cs typeface="Times New Roman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1128792" y="831035"/>
              <a:ext cx="15678" cy="70559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2309081" y="843911"/>
              <a:ext cx="15678" cy="70559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4549027" y="788882"/>
              <a:ext cx="15678" cy="70559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424586" y="788890"/>
              <a:ext cx="15678" cy="70559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4673469" y="788865"/>
              <a:ext cx="15678" cy="70559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4797910" y="788882"/>
              <a:ext cx="15678" cy="70559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 Box 10"/>
            <p:cNvSpPr txBox="1"/>
            <p:nvPr/>
          </p:nvSpPr>
          <p:spPr>
            <a:xfrm>
              <a:off x="1144397" y="0"/>
              <a:ext cx="1480162" cy="389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mbria"/>
                  <a:ea typeface="ＭＳ 明朝"/>
                  <a:cs typeface="Times New Roman"/>
                </a:rPr>
                <a:t>Background</a:t>
              </a:r>
              <a:endParaRPr lang="en-US" sz="100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15" name="Text Box 11"/>
            <p:cNvSpPr txBox="1"/>
            <p:nvPr/>
          </p:nvSpPr>
          <p:spPr>
            <a:xfrm>
              <a:off x="4245472" y="66183"/>
              <a:ext cx="842745" cy="3893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latin typeface="Cambria"/>
                  <a:ea typeface="ＭＳ 明朝"/>
                  <a:cs typeface="Times New Roman"/>
                </a:rPr>
                <a:t>Signal</a:t>
              </a:r>
              <a:endParaRPr lang="en-US" sz="1000">
                <a:effectLst/>
                <a:latin typeface="Times"/>
                <a:ea typeface="ＭＳ 明朝"/>
                <a:cs typeface="Times New Roman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535304" y="3724742"/>
            <a:ext cx="1215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Seconds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76904" y="3478791"/>
            <a:ext cx="474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µs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60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Leakage current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Critical for the success of this approach is that all extraneous leakage currents at the CIR input node are small compared to </a:t>
            </a:r>
            <a:r>
              <a:rPr lang="en-US" baseline="30000" dirty="0" smtClean="0">
                <a:solidFill>
                  <a:srgbClr val="FF0000"/>
                </a:solidFill>
              </a:rPr>
              <a:t>39</a:t>
            </a:r>
            <a:r>
              <a:rPr lang="en-US" dirty="0" smtClean="0">
                <a:solidFill>
                  <a:srgbClr val="FF0000"/>
                </a:solidFill>
              </a:rPr>
              <a:t>Ar current</a:t>
            </a:r>
          </a:p>
          <a:p>
            <a:r>
              <a:rPr lang="en-US" dirty="0" smtClean="0"/>
              <a:t>The background current from </a:t>
            </a:r>
            <a:r>
              <a:rPr lang="en-US" baseline="30000" dirty="0" smtClean="0"/>
              <a:t>39</a:t>
            </a:r>
            <a:r>
              <a:rPr lang="en-US" dirty="0" smtClean="0"/>
              <a:t>Ar decay provides an automatic charge calibration from histograms of RTD (highly bimodal spectrum)</a:t>
            </a:r>
          </a:p>
          <a:p>
            <a:r>
              <a:rPr lang="en-US" dirty="0" smtClean="0"/>
              <a:t>At </a:t>
            </a:r>
            <a:r>
              <a:rPr lang="en-US" dirty="0" err="1" smtClean="0"/>
              <a:t>LAr</a:t>
            </a:r>
            <a:r>
              <a:rPr lang="en-US" dirty="0" smtClean="0"/>
              <a:t> temperatures, can extraneous leakage currents be shown to be &lt;&lt;40 </a:t>
            </a:r>
            <a:r>
              <a:rPr lang="en-US" dirty="0" err="1" smtClean="0"/>
              <a:t>aA</a:t>
            </a:r>
            <a:r>
              <a:rPr lang="en-US" dirty="0" smtClean="0"/>
              <a:t> 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26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ignal Characteristics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</a:t>
            </a:r>
            <a:r>
              <a:rPr lang="en-US" dirty="0" err="1"/>
              <a:t>δQ</a:t>
            </a:r>
            <a:r>
              <a:rPr lang="en-US" dirty="0"/>
              <a:t> such that Min-I track will cause several </a:t>
            </a:r>
            <a:r>
              <a:rPr lang="en-US" dirty="0" smtClean="0"/>
              <a:t>resets during one track arrival: </a:t>
            </a:r>
          </a:p>
          <a:p>
            <a:pPr marL="457200" lvl="1" indent="0" algn="ctr">
              <a:buNone/>
            </a:pPr>
            <a:r>
              <a:rPr lang="en-US" dirty="0" smtClean="0"/>
              <a:t>Choose </a:t>
            </a:r>
            <a:r>
              <a:rPr lang="en-US" dirty="0" err="1"/>
              <a:t>δQ</a:t>
            </a:r>
            <a:r>
              <a:rPr lang="en-US" dirty="0"/>
              <a:t> = 1.3 </a:t>
            </a:r>
            <a:r>
              <a:rPr lang="en-US" dirty="0" err="1"/>
              <a:t>fC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</a:rPr>
              <a:t>Signal: a contiguous sequence of small </a:t>
            </a:r>
            <a:r>
              <a:rPr lang="en-US" b="1" dirty="0" smtClean="0">
                <a:solidFill>
                  <a:srgbClr val="0000FF"/>
                </a:solidFill>
              </a:rPr>
              <a:t>RTDs</a:t>
            </a:r>
          </a:p>
          <a:p>
            <a:pPr marL="0" indent="0"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FF"/>
                </a:solidFill>
              </a:rPr>
              <a:t>A conventional current waveform of arbitrary length and complexity can be reconstructed from the RTD sequence.</a:t>
            </a:r>
            <a:endParaRPr lang="en-US" b="1" dirty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89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In other words…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RTD</a:t>
            </a:r>
            <a:r>
              <a:rPr lang="en-US" dirty="0" smtClean="0"/>
              <a:t> = inversely proportional to input current</a:t>
            </a:r>
          </a:p>
          <a:p>
            <a:r>
              <a:rPr lang="en-US" dirty="0" smtClean="0">
                <a:solidFill>
                  <a:srgbClr val="A422FF"/>
                </a:solidFill>
              </a:rPr>
              <a:t>Background</a:t>
            </a:r>
            <a:r>
              <a:rPr lang="en-US" dirty="0" smtClean="0"/>
              <a:t>: </a:t>
            </a:r>
            <a:r>
              <a:rPr lang="en-US" baseline="30000" dirty="0" smtClean="0"/>
              <a:t>39</a:t>
            </a:r>
            <a:r>
              <a:rPr lang="en-US" dirty="0" smtClean="0"/>
              <a:t>Ar decays lead to ‘heartbeat’</a:t>
            </a:r>
          </a:p>
          <a:p>
            <a:pPr lvl="1"/>
            <a:r>
              <a:rPr lang="en-US" dirty="0" smtClean="0"/>
              <a:t>heartbeat </a:t>
            </a:r>
            <a:r>
              <a:rPr lang="en-US" dirty="0" smtClean="0">
                <a:solidFill>
                  <a:srgbClr val="0000FF"/>
                </a:solidFill>
              </a:rPr>
              <a:t>RTD ~20 seconds</a:t>
            </a:r>
          </a:p>
          <a:p>
            <a:pPr lvl="1"/>
            <a:r>
              <a:rPr lang="en-US" dirty="0" smtClean="0"/>
              <a:t>natural calibration available – form histograms</a:t>
            </a:r>
          </a:p>
          <a:p>
            <a:r>
              <a:rPr lang="en-US" dirty="0" smtClean="0">
                <a:solidFill>
                  <a:srgbClr val="A422FF"/>
                </a:solidFill>
              </a:rPr>
              <a:t>Signal</a:t>
            </a:r>
            <a:r>
              <a:rPr lang="en-US" dirty="0" smtClean="0"/>
              <a:t>: typically a few </a:t>
            </a:r>
            <a:r>
              <a:rPr lang="en-US" dirty="0" err="1" smtClean="0"/>
              <a:t>na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 </a:t>
            </a:r>
            <a:r>
              <a:rPr lang="en-US" dirty="0" smtClean="0">
                <a:solidFill>
                  <a:srgbClr val="0000FF"/>
                </a:solidFill>
              </a:rPr>
              <a:t> RTD &lt; 1 µs</a:t>
            </a:r>
          </a:p>
          <a:p>
            <a:pPr lvl="1"/>
            <a:r>
              <a:rPr lang="en-US" dirty="0" smtClean="0"/>
              <a:t>Three to five or so contiguous small RTDs</a:t>
            </a:r>
          </a:p>
          <a:p>
            <a:pPr lvl="1"/>
            <a:r>
              <a:rPr lang="en-US" dirty="0" smtClean="0"/>
              <a:t>Easy to recognize signal against background!</a:t>
            </a:r>
          </a:p>
          <a:p>
            <a:pPr lvl="1"/>
            <a:r>
              <a:rPr lang="en-US" dirty="0" smtClean="0"/>
              <a:t>No signal differentiation! (unlike induction wires)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24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Precision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Remember: </a:t>
            </a:r>
          </a:p>
          <a:p>
            <a:pPr lvl="2"/>
            <a:r>
              <a:rPr lang="en-US" dirty="0"/>
              <a:t>Charge resolution here is “exactly” </a:t>
            </a:r>
            <a:r>
              <a:rPr lang="en-US" dirty="0" err="1"/>
              <a:t>δQ</a:t>
            </a:r>
            <a:endParaRPr lang="en-US" dirty="0"/>
          </a:p>
          <a:p>
            <a:pPr lvl="2"/>
            <a:r>
              <a:rPr lang="en-US" dirty="0"/>
              <a:t>Time resolution is ~10 </a:t>
            </a:r>
            <a:r>
              <a:rPr lang="en-US" dirty="0" smtClean="0"/>
              <a:t>ns</a:t>
            </a:r>
          </a:p>
          <a:p>
            <a:r>
              <a:rPr lang="en-US" dirty="0" smtClean="0"/>
              <a:t>The charge pump has good resolution’ for small, short currents, e.g. soft electrons</a:t>
            </a:r>
          </a:p>
          <a:p>
            <a:r>
              <a:rPr lang="en-US" dirty="0" smtClean="0"/>
              <a:t>How much dynamic range is really needed?</a:t>
            </a:r>
          </a:p>
          <a:p>
            <a:pPr lvl="2"/>
            <a:r>
              <a:rPr lang="en-US" dirty="0" smtClean="0"/>
              <a:t>proton decay within </a:t>
            </a:r>
            <a:r>
              <a:rPr lang="en-US" dirty="0" err="1" smtClean="0"/>
              <a:t>Ar</a:t>
            </a:r>
            <a:r>
              <a:rPr lang="en-US" dirty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nuclear fragmentation</a:t>
            </a:r>
          </a:p>
          <a:p>
            <a:pPr lvl="2"/>
            <a:r>
              <a:rPr lang="en-US" dirty="0" smtClean="0"/>
              <a:t>not so clear what is needed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46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Waveforms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 waveform: </a:t>
            </a:r>
            <a:r>
              <a:rPr lang="en-US" dirty="0" smtClean="0">
                <a:solidFill>
                  <a:srgbClr val="A422FF"/>
                </a:solidFill>
              </a:rPr>
              <a:t>varying time intervals between equal charge quanta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Conventional: </a:t>
            </a:r>
            <a:r>
              <a:rPr lang="en-US" dirty="0" smtClean="0">
                <a:solidFill>
                  <a:srgbClr val="A422FF"/>
                </a:solidFill>
              </a:rPr>
              <a:t>varying charges between equal time quanta.</a:t>
            </a:r>
          </a:p>
          <a:p>
            <a:endParaRPr lang="en-US" dirty="0">
              <a:solidFill>
                <a:srgbClr val="A422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Simulations have been initiated by Yuan Mei</a:t>
            </a:r>
          </a:p>
          <a:p>
            <a:pPr lvl="1"/>
            <a:r>
              <a:rPr lang="en-US" dirty="0" smtClean="0"/>
              <a:t>Encouraging!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uch work remaining!</a:t>
            </a:r>
          </a:p>
          <a:p>
            <a:endParaRPr lang="en-US" dirty="0" smtClean="0">
              <a:solidFill>
                <a:srgbClr val="A422FF"/>
              </a:solidFill>
            </a:endParaRPr>
          </a:p>
          <a:p>
            <a:endParaRPr lang="en-US" dirty="0" smtClean="0">
              <a:solidFill>
                <a:srgbClr val="A422FF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85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 descr="CIR simula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729"/>
            <a:ext cx="9144000" cy="51649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06706" y="5674469"/>
            <a:ext cx="6819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180nm CMOS, 2.5V power supply.  Front-end consumes 2.2uA current.</a:t>
            </a:r>
            <a:br>
              <a:rPr lang="en-US" dirty="0"/>
            </a:br>
            <a:r>
              <a:rPr lang="en-US" dirty="0" smtClean="0"/>
              <a:t>Noise </a:t>
            </a:r>
            <a:r>
              <a:rPr lang="en-US" dirty="0"/>
              <a:t>(ENC) is around 500e-.  Schmitt trigger is still ideal (rise and</a:t>
            </a:r>
            <a:br>
              <a:rPr lang="en-US" dirty="0"/>
            </a:br>
            <a:r>
              <a:rPr lang="en-US" dirty="0" smtClean="0"/>
              <a:t>fall </a:t>
            </a:r>
            <a:r>
              <a:rPr lang="en-US" dirty="0"/>
              <a:t>time limited)</a:t>
            </a:r>
            <a:r>
              <a:rPr lang="en-US" dirty="0" smtClean="0"/>
              <a:t>. </a:t>
            </a:r>
            <a:r>
              <a:rPr lang="en-US" dirty="0" err="1" smtClean="0"/>
              <a:t>Wavefrom</a:t>
            </a:r>
            <a:r>
              <a:rPr lang="en-US" dirty="0" smtClean="0"/>
              <a:t> from Dan Dwyer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8023" y="5756550"/>
            <a:ext cx="1067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Yuan Mei</a:t>
            </a:r>
          </a:p>
          <a:p>
            <a:r>
              <a:rPr lang="en-US" dirty="0" smtClean="0"/>
              <a:t>LBNL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92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 descr="CSA-ymei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18353"/>
            <a:ext cx="8229600" cy="593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348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Time-stamping </a:t>
            </a:r>
            <a:r>
              <a:rPr lang="en-US" dirty="0">
                <a:solidFill>
                  <a:srgbClr val="0000FF"/>
                </a:solidFill>
              </a:rPr>
              <a:t>W</a:t>
            </a:r>
            <a:r>
              <a:rPr lang="en-US" dirty="0" smtClean="0">
                <a:solidFill>
                  <a:srgbClr val="0000FF"/>
                </a:solidFill>
              </a:rPr>
              <a:t>aveforms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‘Time’ is kept by a local free-running oscillator</a:t>
            </a:r>
          </a:p>
          <a:p>
            <a:r>
              <a:rPr lang="en-US" dirty="0" smtClean="0"/>
              <a:t>Local </a:t>
            </a:r>
            <a:r>
              <a:rPr lang="en-US" dirty="0"/>
              <a:t>Time-stamp is provided by </a:t>
            </a:r>
            <a:r>
              <a:rPr lang="en-US" dirty="0" smtClean="0"/>
              <a:t>a </a:t>
            </a:r>
            <a:r>
              <a:rPr lang="en-US" dirty="0"/>
              <a:t>fit to the string of RTD </a:t>
            </a:r>
            <a:r>
              <a:rPr lang="en-US" dirty="0" smtClean="0"/>
              <a:t>values, </a:t>
            </a:r>
            <a:r>
              <a:rPr lang="en-US" dirty="0"/>
              <a:t>or to reconstructed </a:t>
            </a:r>
            <a:r>
              <a:rPr lang="en-US" dirty="0" smtClean="0"/>
              <a:t>signal</a:t>
            </a:r>
          </a:p>
          <a:p>
            <a:r>
              <a:rPr lang="en-US" dirty="0" smtClean="0"/>
              <a:t>Local time is uninteresting…</a:t>
            </a:r>
          </a:p>
          <a:p>
            <a:r>
              <a:rPr lang="en-US" dirty="0" smtClean="0"/>
              <a:t>How to establish global time reference frame?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85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Far Detector Perspective - official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“The two current designs are </a:t>
            </a:r>
            <a:r>
              <a:rPr lang="en-US" b="1" u="sng" dirty="0" smtClean="0"/>
              <a:t>good enough”</a:t>
            </a:r>
            <a:r>
              <a:rPr lang="en-US" b="1" dirty="0" smtClean="0"/>
              <a:t> </a:t>
            </a:r>
          </a:p>
          <a:p>
            <a:pPr lvl="2"/>
            <a:r>
              <a:rPr lang="en-US" dirty="0" smtClean="0"/>
              <a:t>Is the scientific reach “maximized” ?</a:t>
            </a:r>
          </a:p>
          <a:p>
            <a:pPr lvl="2"/>
            <a:r>
              <a:rPr lang="en-US" dirty="0" smtClean="0"/>
              <a:t>What about unplanned discovery potential?</a:t>
            </a:r>
          </a:p>
          <a:p>
            <a:pPr marL="0" indent="0">
              <a:buNone/>
            </a:pPr>
            <a:r>
              <a:rPr lang="en-US" b="1" dirty="0" smtClean="0"/>
              <a:t>	“The plan is </a:t>
            </a:r>
            <a:r>
              <a:rPr lang="en-US" b="1" u="sng" dirty="0" smtClean="0"/>
              <a:t>solid</a:t>
            </a:r>
            <a:r>
              <a:rPr lang="en-US" b="1" dirty="0" smtClean="0"/>
              <a:t> and </a:t>
            </a:r>
            <a:r>
              <a:rPr lang="en-US" b="1" u="sng" dirty="0" smtClean="0"/>
              <a:t>fixed”</a:t>
            </a:r>
            <a:endParaRPr lang="en-US" u="sng" dirty="0" smtClean="0"/>
          </a:p>
          <a:p>
            <a:pPr lvl="2"/>
            <a:r>
              <a:rPr lang="en-US" dirty="0" smtClean="0"/>
              <a:t>The time for new or better ideas is over</a:t>
            </a:r>
          </a:p>
          <a:p>
            <a:pPr lvl="2"/>
            <a:r>
              <a:rPr lang="en-US" dirty="0" smtClean="0"/>
              <a:t>But, has </a:t>
            </a:r>
            <a:r>
              <a:rPr lang="en-US" dirty="0"/>
              <a:t>due diligence been exercised ?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56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Time-stamping ?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local clock runs freely at f ~100 MHz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phase-locked loop</a:t>
            </a:r>
          </a:p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ust be stable: </a:t>
            </a:r>
            <a:r>
              <a:rPr lang="en-US" dirty="0" err="1" smtClean="0">
                <a:solidFill>
                  <a:srgbClr val="FF0000"/>
                </a:solidFill>
              </a:rPr>
              <a:t>δf</a:t>
            </a:r>
            <a:r>
              <a:rPr lang="en-US" dirty="0" smtClean="0">
                <a:solidFill>
                  <a:srgbClr val="FF0000"/>
                </a:solidFill>
              </a:rPr>
              <a:t>/f &lt; 1 x 10</a:t>
            </a:r>
            <a:r>
              <a:rPr lang="en-US" baseline="30000" dirty="0" smtClean="0">
                <a:solidFill>
                  <a:srgbClr val="FF0000"/>
                </a:solidFill>
              </a:rPr>
              <a:t>–6</a:t>
            </a:r>
            <a:r>
              <a:rPr lang="en-US" dirty="0" smtClean="0">
                <a:solidFill>
                  <a:srgbClr val="FF0000"/>
                </a:solidFill>
              </a:rPr>
              <a:t> per second</a:t>
            </a:r>
            <a:endParaRPr lang="en-US" baseline="30000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Once a second, ask ASIC “What time is it?”</a:t>
            </a:r>
          </a:p>
          <a:p>
            <a:pPr lvl="1"/>
            <a:r>
              <a:rPr lang="en-US" dirty="0" smtClean="0"/>
              <a:t>ASIC captures local time and sends it @ 1Hz</a:t>
            </a:r>
          </a:p>
          <a:p>
            <a:pPr lvl="1"/>
            <a:r>
              <a:rPr lang="en-US" dirty="0" smtClean="0"/>
              <a:t>Simple linear transformation: T = A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/>
              <a:t>F/f + B</a:t>
            </a:r>
          </a:p>
          <a:p>
            <a:pPr lvl="1"/>
            <a:r>
              <a:rPr lang="en-US" dirty="0" smtClean="0"/>
              <a:t>F is master clock synched to GMT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But we have seen this before!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83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1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DB3B-2774-6449-8744-D92275698D3B}" type="slidenum">
              <a:rPr lang="en-US"/>
              <a:pPr/>
              <a:t>21</a:t>
            </a:fld>
            <a:endParaRPr lang="en-US"/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381000" y="5562600"/>
            <a:ext cx="8763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609600" y="3048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endParaRPr lang="en-US">
              <a:solidFill>
                <a:schemeClr val="tx2"/>
              </a:solidFill>
            </a:endParaRP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685800" y="2209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/>
              <a:t> 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685800" y="2667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/>
              <a:t> </a:t>
            </a:r>
          </a:p>
        </p:txBody>
      </p:sp>
      <p:sp>
        <p:nvSpPr>
          <p:cNvPr id="105478" name="AutoShape 6"/>
          <p:cNvSpPr>
            <a:spLocks noChangeArrowheads="1"/>
          </p:cNvSpPr>
          <p:nvPr/>
        </p:nvSpPr>
        <p:spPr bwMode="auto">
          <a:xfrm>
            <a:off x="3733800" y="3400425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7239000" y="2022475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0" name="AutoShape 8"/>
          <p:cNvSpPr>
            <a:spLocks noChangeArrowheads="1"/>
          </p:cNvSpPr>
          <p:nvPr/>
        </p:nvSpPr>
        <p:spPr bwMode="auto">
          <a:xfrm>
            <a:off x="6134100" y="19939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1" name="AutoShape 9"/>
          <p:cNvSpPr>
            <a:spLocks noChangeArrowheads="1"/>
          </p:cNvSpPr>
          <p:nvPr/>
        </p:nvSpPr>
        <p:spPr bwMode="auto">
          <a:xfrm>
            <a:off x="6143625" y="1371600"/>
            <a:ext cx="381000" cy="76200"/>
          </a:xfrm>
          <a:prstGeom prst="leftArrow">
            <a:avLst>
              <a:gd name="adj1" fmla="val 50000"/>
              <a:gd name="adj2" fmla="val 1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2" name="Freeform 10"/>
          <p:cNvSpPr>
            <a:spLocks/>
          </p:cNvSpPr>
          <p:nvPr/>
        </p:nvSpPr>
        <p:spPr bwMode="auto">
          <a:xfrm>
            <a:off x="2895600" y="3429000"/>
            <a:ext cx="1371600" cy="609600"/>
          </a:xfrm>
          <a:custGeom>
            <a:avLst/>
            <a:gdLst>
              <a:gd name="T0" fmla="*/ 0 w 912"/>
              <a:gd name="T1" fmla="*/ 288 h 384"/>
              <a:gd name="T2" fmla="*/ 0 w 912"/>
              <a:gd name="T3" fmla="*/ 384 h 384"/>
              <a:gd name="T4" fmla="*/ 432 w 912"/>
              <a:gd name="T5" fmla="*/ 384 h 384"/>
              <a:gd name="T6" fmla="*/ 432 w 912"/>
              <a:gd name="T7" fmla="*/ 0 h 384"/>
              <a:gd name="T8" fmla="*/ 432 w 912"/>
              <a:gd name="T9" fmla="*/ 384 h 384"/>
              <a:gd name="T10" fmla="*/ 912 w 912"/>
              <a:gd name="T11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2" h="384">
                <a:moveTo>
                  <a:pt x="0" y="288"/>
                </a:moveTo>
                <a:lnTo>
                  <a:pt x="0" y="384"/>
                </a:lnTo>
                <a:lnTo>
                  <a:pt x="432" y="384"/>
                </a:lnTo>
                <a:lnTo>
                  <a:pt x="432" y="0"/>
                </a:lnTo>
                <a:lnTo>
                  <a:pt x="432" y="384"/>
                </a:lnTo>
                <a:lnTo>
                  <a:pt x="912" y="38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667000" y="2895600"/>
            <a:ext cx="0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4" name="Freeform 12"/>
          <p:cNvSpPr>
            <a:spLocks/>
          </p:cNvSpPr>
          <p:nvPr/>
        </p:nvSpPr>
        <p:spPr bwMode="auto">
          <a:xfrm>
            <a:off x="2590800" y="3810000"/>
            <a:ext cx="4343400" cy="2971800"/>
          </a:xfrm>
          <a:custGeom>
            <a:avLst/>
            <a:gdLst>
              <a:gd name="T0" fmla="*/ 0 w 2880"/>
              <a:gd name="T1" fmla="*/ 0 h 1968"/>
              <a:gd name="T2" fmla="*/ 0 w 2880"/>
              <a:gd name="T3" fmla="*/ 1968 h 1968"/>
              <a:gd name="T4" fmla="*/ 2784 w 2880"/>
              <a:gd name="T5" fmla="*/ 1968 h 1968"/>
              <a:gd name="T6" fmla="*/ 2784 w 2880"/>
              <a:gd name="T7" fmla="*/ 1872 h 1968"/>
              <a:gd name="T8" fmla="*/ 2880 w 2880"/>
              <a:gd name="T9" fmla="*/ 1872 h 1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80" h="1968">
                <a:moveTo>
                  <a:pt x="0" y="0"/>
                </a:moveTo>
                <a:lnTo>
                  <a:pt x="0" y="1968"/>
                </a:lnTo>
                <a:lnTo>
                  <a:pt x="2784" y="1968"/>
                </a:lnTo>
                <a:lnTo>
                  <a:pt x="2784" y="1872"/>
                </a:lnTo>
                <a:lnTo>
                  <a:pt x="2880" y="187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5" name="Line 13"/>
          <p:cNvSpPr>
            <a:spLocks noChangeShapeType="1"/>
          </p:cNvSpPr>
          <p:nvPr/>
        </p:nvSpPr>
        <p:spPr bwMode="auto">
          <a:xfrm>
            <a:off x="2133600" y="3429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6" name="Freeform 14"/>
          <p:cNvSpPr>
            <a:spLocks/>
          </p:cNvSpPr>
          <p:nvPr/>
        </p:nvSpPr>
        <p:spPr bwMode="auto">
          <a:xfrm>
            <a:off x="6096000" y="4267200"/>
            <a:ext cx="1676400" cy="1295400"/>
          </a:xfrm>
          <a:custGeom>
            <a:avLst/>
            <a:gdLst>
              <a:gd name="T0" fmla="*/ 0 w 1056"/>
              <a:gd name="T1" fmla="*/ 0 h 816"/>
              <a:gd name="T2" fmla="*/ 192 w 1056"/>
              <a:gd name="T3" fmla="*/ 0 h 816"/>
              <a:gd name="T4" fmla="*/ 192 w 1056"/>
              <a:gd name="T5" fmla="*/ 816 h 816"/>
              <a:gd name="T6" fmla="*/ 0 w 1056"/>
              <a:gd name="T7" fmla="*/ 816 h 816"/>
              <a:gd name="T8" fmla="*/ 1056 w 1056"/>
              <a:gd name="T9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816">
                <a:moveTo>
                  <a:pt x="0" y="0"/>
                </a:moveTo>
                <a:lnTo>
                  <a:pt x="192" y="0"/>
                </a:lnTo>
                <a:lnTo>
                  <a:pt x="192" y="816"/>
                </a:lnTo>
                <a:lnTo>
                  <a:pt x="0" y="816"/>
                </a:lnTo>
                <a:lnTo>
                  <a:pt x="1056" y="816"/>
                </a:ln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7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267200" y="1219200"/>
            <a:ext cx="1866900" cy="3657600"/>
          </a:xfrm>
          <a:prstGeom prst="rect">
            <a:avLst/>
          </a:prstGeom>
          <a:solidFill>
            <a:srgbClr val="E0EA1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Ctr="1"/>
          <a:lstStyle/>
          <a:p>
            <a:pPr algn="ctr"/>
            <a:r>
              <a:rPr lang="en-US">
                <a:solidFill>
                  <a:srgbClr val="000000"/>
                </a:solidFill>
                <a:latin typeface="Times New Roman" charset="0"/>
              </a:rPr>
              <a:t>FPGA</a:t>
            </a:r>
            <a:br>
              <a:rPr lang="en-US">
                <a:solidFill>
                  <a:srgbClr val="000000"/>
                </a:solidFill>
                <a:latin typeface="Times New Roman" charset="0"/>
              </a:rPr>
            </a:br>
            <a:r>
              <a:rPr lang="en-US">
                <a:solidFill>
                  <a:srgbClr val="000000"/>
                </a:solidFill>
                <a:latin typeface="Times New Roman" charset="0"/>
              </a:rPr>
              <a:t> </a:t>
            </a:r>
          </a:p>
        </p:txBody>
      </p:sp>
      <p:sp>
        <p:nvSpPr>
          <p:cNvPr id="105488" name="Rectangle 16"/>
          <p:cNvSpPr>
            <a:spLocks noChangeArrowheads="1"/>
          </p:cNvSpPr>
          <p:nvPr/>
        </p:nvSpPr>
        <p:spPr bwMode="auto">
          <a:xfrm>
            <a:off x="5524500" y="2438400"/>
            <a:ext cx="609600" cy="2438400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Ctr="1"/>
          <a:lstStyle/>
          <a:p>
            <a:pPr algn="ctr"/>
            <a:endParaRPr lang="en-US">
              <a:solidFill>
                <a:srgbClr val="000000"/>
              </a:solidFill>
              <a:latin typeface="Times New Roman" charset="0"/>
            </a:endParaRPr>
          </a:p>
          <a:p>
            <a:pPr algn="ctr"/>
            <a:endParaRPr lang="en-US">
              <a:solidFill>
                <a:srgbClr val="000000"/>
              </a:solidFill>
              <a:latin typeface="Times New Roman" charset="0"/>
            </a:endParaRPr>
          </a:p>
          <a:p>
            <a:pPr algn="ctr"/>
            <a:r>
              <a:rPr lang="en-US">
                <a:solidFill>
                  <a:srgbClr val="000000"/>
                </a:solidFill>
                <a:latin typeface="Times New Roman" charset="0"/>
              </a:rPr>
              <a:t>CPU</a:t>
            </a:r>
          </a:p>
        </p:txBody>
      </p:sp>
      <p:sp>
        <p:nvSpPr>
          <p:cNvPr id="105489" name="AutoShape 17"/>
          <p:cNvSpPr>
            <a:spLocks noChangeArrowheads="1"/>
          </p:cNvSpPr>
          <p:nvPr/>
        </p:nvSpPr>
        <p:spPr bwMode="auto">
          <a:xfrm>
            <a:off x="5372100" y="2514600"/>
            <a:ext cx="304800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8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90" name="AutoShape 18"/>
          <p:cNvSpPr>
            <a:spLocks noChangeArrowheads="1"/>
          </p:cNvSpPr>
          <p:nvPr/>
        </p:nvSpPr>
        <p:spPr bwMode="auto">
          <a:xfrm>
            <a:off x="5372100" y="4419600"/>
            <a:ext cx="304800" cy="3810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0B8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91" name="Rectangle 19"/>
          <p:cNvSpPr>
            <a:spLocks noChangeArrowheads="1"/>
          </p:cNvSpPr>
          <p:nvPr/>
        </p:nvSpPr>
        <p:spPr bwMode="auto">
          <a:xfrm>
            <a:off x="4533900" y="5257800"/>
            <a:ext cx="1600200" cy="914400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Times New Roman" charset="0"/>
              </a:rPr>
              <a:t>CPLD</a:t>
            </a:r>
          </a:p>
        </p:txBody>
      </p:sp>
      <p:sp>
        <p:nvSpPr>
          <p:cNvPr id="105492" name="Rectangle 20"/>
          <p:cNvSpPr>
            <a:spLocks noChangeArrowheads="1"/>
          </p:cNvSpPr>
          <p:nvPr/>
        </p:nvSpPr>
        <p:spPr bwMode="auto">
          <a:xfrm>
            <a:off x="6934200" y="5029200"/>
            <a:ext cx="685800" cy="76200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  <a:latin typeface="Times New Roman" charset="0"/>
              </a:rPr>
              <a:t>Flash</a:t>
            </a:r>
          </a:p>
        </p:txBody>
      </p:sp>
      <p:sp>
        <p:nvSpPr>
          <p:cNvPr id="105493" name="Rectangle 21"/>
          <p:cNvSpPr>
            <a:spLocks noChangeArrowheads="1"/>
          </p:cNvSpPr>
          <p:nvPr/>
        </p:nvSpPr>
        <p:spPr bwMode="auto">
          <a:xfrm>
            <a:off x="7696200" y="5029200"/>
            <a:ext cx="685800" cy="76200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  <a:latin typeface="Times New Roman" charset="0"/>
              </a:rPr>
              <a:t>Flash</a:t>
            </a:r>
          </a:p>
        </p:txBody>
      </p:sp>
      <p:sp>
        <p:nvSpPr>
          <p:cNvPr id="105494" name="Text Box 22"/>
          <p:cNvSpPr txBox="1">
            <a:spLocks noChangeArrowheads="1"/>
          </p:cNvSpPr>
          <p:nvPr/>
        </p:nvSpPr>
        <p:spPr bwMode="auto">
          <a:xfrm>
            <a:off x="8632825" y="5603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5495" name="Rectangle 23"/>
          <p:cNvSpPr>
            <a:spLocks noChangeArrowheads="1"/>
          </p:cNvSpPr>
          <p:nvPr/>
        </p:nvSpPr>
        <p:spPr bwMode="auto">
          <a:xfrm>
            <a:off x="4191000" y="6324600"/>
            <a:ext cx="1600200" cy="3048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Times New Roman" charset="0"/>
              </a:rPr>
              <a:t>PMT Power</a:t>
            </a:r>
          </a:p>
        </p:txBody>
      </p:sp>
      <p:sp>
        <p:nvSpPr>
          <p:cNvPr id="105496" name="Rectangle 24"/>
          <p:cNvSpPr>
            <a:spLocks noChangeArrowheads="1"/>
          </p:cNvSpPr>
          <p:nvPr/>
        </p:nvSpPr>
        <p:spPr bwMode="auto">
          <a:xfrm>
            <a:off x="7048500" y="4419600"/>
            <a:ext cx="1143000" cy="45720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  <a:latin typeface="Times New Roman" charset="0"/>
              </a:rPr>
              <a:t>SDRAM</a:t>
            </a:r>
          </a:p>
        </p:txBody>
      </p:sp>
      <p:sp>
        <p:nvSpPr>
          <p:cNvPr id="105497" name="Rectangle 25"/>
          <p:cNvSpPr>
            <a:spLocks noChangeArrowheads="1"/>
          </p:cNvSpPr>
          <p:nvPr/>
        </p:nvSpPr>
        <p:spPr bwMode="auto">
          <a:xfrm>
            <a:off x="7048500" y="3886200"/>
            <a:ext cx="1143000" cy="45720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  <a:latin typeface="Times New Roman" charset="0"/>
              </a:rPr>
              <a:t>SDRAM</a:t>
            </a:r>
          </a:p>
        </p:txBody>
      </p:sp>
      <p:sp>
        <p:nvSpPr>
          <p:cNvPr id="105498" name="Rectangle 26"/>
          <p:cNvSpPr>
            <a:spLocks noChangeArrowheads="1"/>
          </p:cNvSpPr>
          <p:nvPr/>
        </p:nvSpPr>
        <p:spPr bwMode="auto">
          <a:xfrm>
            <a:off x="3048000" y="1905000"/>
            <a:ext cx="762000" cy="5334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00"/>
                </a:solidFill>
                <a:latin typeface="Times New Roman" charset="0"/>
              </a:rPr>
              <a:t>ATWD</a:t>
            </a:r>
          </a:p>
        </p:txBody>
      </p:sp>
      <p:sp>
        <p:nvSpPr>
          <p:cNvPr id="105499" name="Rectangle 27"/>
          <p:cNvSpPr>
            <a:spLocks noChangeArrowheads="1"/>
          </p:cNvSpPr>
          <p:nvPr/>
        </p:nvSpPr>
        <p:spPr bwMode="auto">
          <a:xfrm>
            <a:off x="3048000" y="2590800"/>
            <a:ext cx="762000" cy="5334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00"/>
                </a:solidFill>
                <a:latin typeface="Times New Roman" charset="0"/>
              </a:rPr>
              <a:t>ATWD</a:t>
            </a:r>
          </a:p>
        </p:txBody>
      </p:sp>
      <p:grpSp>
        <p:nvGrpSpPr>
          <p:cNvPr id="105500" name="Group 28"/>
          <p:cNvGrpSpPr>
            <a:grpSpLocks/>
          </p:cNvGrpSpPr>
          <p:nvPr/>
        </p:nvGrpSpPr>
        <p:grpSpPr bwMode="auto">
          <a:xfrm>
            <a:off x="3124200" y="3200400"/>
            <a:ext cx="757238" cy="457200"/>
            <a:chOff x="1104" y="2304"/>
            <a:chExt cx="477" cy="288"/>
          </a:xfrm>
        </p:grpSpPr>
        <p:sp>
          <p:nvSpPr>
            <p:cNvPr id="105501" name="Freeform 29"/>
            <p:cNvSpPr>
              <a:spLocks/>
            </p:cNvSpPr>
            <p:nvPr/>
          </p:nvSpPr>
          <p:spPr bwMode="auto">
            <a:xfrm>
              <a:off x="1104" y="2304"/>
              <a:ext cx="432" cy="288"/>
            </a:xfrm>
            <a:custGeom>
              <a:avLst/>
              <a:gdLst>
                <a:gd name="T0" fmla="*/ 0 w 432"/>
                <a:gd name="T1" fmla="*/ 144 h 288"/>
                <a:gd name="T2" fmla="*/ 144 w 432"/>
                <a:gd name="T3" fmla="*/ 0 h 288"/>
                <a:gd name="T4" fmla="*/ 432 w 432"/>
                <a:gd name="T5" fmla="*/ 0 h 288"/>
                <a:gd name="T6" fmla="*/ 432 w 432"/>
                <a:gd name="T7" fmla="*/ 288 h 288"/>
                <a:gd name="T8" fmla="*/ 144 w 432"/>
                <a:gd name="T9" fmla="*/ 288 h 288"/>
                <a:gd name="T10" fmla="*/ 0 w 432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" h="288">
                  <a:moveTo>
                    <a:pt x="0" y="144"/>
                  </a:moveTo>
                  <a:lnTo>
                    <a:pt x="144" y="0"/>
                  </a:lnTo>
                  <a:lnTo>
                    <a:pt x="432" y="0"/>
                  </a:lnTo>
                  <a:lnTo>
                    <a:pt x="432" y="288"/>
                  </a:lnTo>
                  <a:lnTo>
                    <a:pt x="144" y="288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0808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2" name="Text Box 30"/>
            <p:cNvSpPr txBox="1">
              <a:spLocks noChangeArrowheads="1"/>
            </p:cNvSpPr>
            <p:nvPr/>
          </p:nvSpPr>
          <p:spPr bwMode="auto">
            <a:xfrm>
              <a:off x="1152" y="2352"/>
              <a:ext cx="4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Times New Roman" charset="0"/>
                </a:rPr>
                <a:t>fADC</a:t>
              </a:r>
            </a:p>
          </p:txBody>
        </p:sp>
      </p:grpSp>
      <p:sp>
        <p:nvSpPr>
          <p:cNvPr id="105503" name="Freeform 31"/>
          <p:cNvSpPr>
            <a:spLocks/>
          </p:cNvSpPr>
          <p:nvPr/>
        </p:nvSpPr>
        <p:spPr bwMode="auto">
          <a:xfrm>
            <a:off x="1752600" y="1752600"/>
            <a:ext cx="228600" cy="457200"/>
          </a:xfrm>
          <a:custGeom>
            <a:avLst/>
            <a:gdLst>
              <a:gd name="T0" fmla="*/ 0 w 240"/>
              <a:gd name="T1" fmla="*/ 0 h 480"/>
              <a:gd name="T2" fmla="*/ 0 w 240"/>
              <a:gd name="T3" fmla="*/ 480 h 480"/>
              <a:gd name="T4" fmla="*/ 240 w 240"/>
              <a:gd name="T5" fmla="*/ 240 h 480"/>
              <a:gd name="T6" fmla="*/ 0 w 240"/>
              <a:gd name="T7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" h="480">
                <a:moveTo>
                  <a:pt x="0" y="0"/>
                </a:moveTo>
                <a:lnTo>
                  <a:pt x="0" y="480"/>
                </a:lnTo>
                <a:lnTo>
                  <a:pt x="240" y="24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04" name="Freeform 32"/>
          <p:cNvSpPr>
            <a:spLocks/>
          </p:cNvSpPr>
          <p:nvPr/>
        </p:nvSpPr>
        <p:spPr bwMode="auto">
          <a:xfrm>
            <a:off x="1905000" y="3200400"/>
            <a:ext cx="228600" cy="457200"/>
          </a:xfrm>
          <a:custGeom>
            <a:avLst/>
            <a:gdLst>
              <a:gd name="T0" fmla="*/ 0 w 240"/>
              <a:gd name="T1" fmla="*/ 0 h 480"/>
              <a:gd name="T2" fmla="*/ 0 w 240"/>
              <a:gd name="T3" fmla="*/ 480 h 480"/>
              <a:gd name="T4" fmla="*/ 240 w 240"/>
              <a:gd name="T5" fmla="*/ 240 h 480"/>
              <a:gd name="T6" fmla="*/ 0 w 240"/>
              <a:gd name="T7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" h="480">
                <a:moveTo>
                  <a:pt x="0" y="0"/>
                </a:moveTo>
                <a:lnTo>
                  <a:pt x="0" y="480"/>
                </a:lnTo>
                <a:lnTo>
                  <a:pt x="240" y="24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05" name="Freeform 33"/>
          <p:cNvSpPr>
            <a:spLocks/>
          </p:cNvSpPr>
          <p:nvPr/>
        </p:nvSpPr>
        <p:spPr bwMode="auto">
          <a:xfrm flipH="1">
            <a:off x="7162800" y="1143000"/>
            <a:ext cx="304800" cy="533400"/>
          </a:xfrm>
          <a:custGeom>
            <a:avLst/>
            <a:gdLst>
              <a:gd name="T0" fmla="*/ 0 w 240"/>
              <a:gd name="T1" fmla="*/ 0 h 480"/>
              <a:gd name="T2" fmla="*/ 0 w 240"/>
              <a:gd name="T3" fmla="*/ 480 h 480"/>
              <a:gd name="T4" fmla="*/ 240 w 240"/>
              <a:gd name="T5" fmla="*/ 240 h 480"/>
              <a:gd name="T6" fmla="*/ 0 w 240"/>
              <a:gd name="T7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" h="480">
                <a:moveTo>
                  <a:pt x="0" y="0"/>
                </a:moveTo>
                <a:lnTo>
                  <a:pt x="0" y="480"/>
                </a:lnTo>
                <a:lnTo>
                  <a:pt x="240" y="24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506" name="Group 34"/>
          <p:cNvGrpSpPr>
            <a:grpSpLocks/>
          </p:cNvGrpSpPr>
          <p:nvPr/>
        </p:nvGrpSpPr>
        <p:grpSpPr bwMode="auto">
          <a:xfrm flipH="1">
            <a:off x="6667500" y="1793875"/>
            <a:ext cx="615950" cy="457200"/>
            <a:chOff x="1104" y="2304"/>
            <a:chExt cx="432" cy="288"/>
          </a:xfrm>
        </p:grpSpPr>
        <p:sp>
          <p:nvSpPr>
            <p:cNvPr id="105507" name="Freeform 35"/>
            <p:cNvSpPr>
              <a:spLocks/>
            </p:cNvSpPr>
            <p:nvPr/>
          </p:nvSpPr>
          <p:spPr bwMode="auto">
            <a:xfrm>
              <a:off x="1104" y="2304"/>
              <a:ext cx="432" cy="288"/>
            </a:xfrm>
            <a:custGeom>
              <a:avLst/>
              <a:gdLst>
                <a:gd name="T0" fmla="*/ 0 w 432"/>
                <a:gd name="T1" fmla="*/ 144 h 288"/>
                <a:gd name="T2" fmla="*/ 144 w 432"/>
                <a:gd name="T3" fmla="*/ 0 h 288"/>
                <a:gd name="T4" fmla="*/ 432 w 432"/>
                <a:gd name="T5" fmla="*/ 0 h 288"/>
                <a:gd name="T6" fmla="*/ 432 w 432"/>
                <a:gd name="T7" fmla="*/ 288 h 288"/>
                <a:gd name="T8" fmla="*/ 144 w 432"/>
                <a:gd name="T9" fmla="*/ 288 h 288"/>
                <a:gd name="T10" fmla="*/ 0 w 432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" h="288">
                  <a:moveTo>
                    <a:pt x="0" y="144"/>
                  </a:moveTo>
                  <a:lnTo>
                    <a:pt x="144" y="0"/>
                  </a:lnTo>
                  <a:lnTo>
                    <a:pt x="432" y="0"/>
                  </a:lnTo>
                  <a:lnTo>
                    <a:pt x="432" y="288"/>
                  </a:lnTo>
                  <a:lnTo>
                    <a:pt x="144" y="288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0808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8" name="Text Box 36"/>
            <p:cNvSpPr txBox="1">
              <a:spLocks noChangeArrowheads="1"/>
            </p:cNvSpPr>
            <p:nvPr/>
          </p:nvSpPr>
          <p:spPr bwMode="auto">
            <a:xfrm>
              <a:off x="1104" y="2352"/>
              <a:ext cx="4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>
                  <a:solidFill>
                    <a:srgbClr val="000000"/>
                  </a:solidFill>
                  <a:latin typeface="Times New Roman" charset="0"/>
                </a:rPr>
                <a:t>DAC</a:t>
              </a:r>
            </a:p>
          </p:txBody>
        </p:sp>
      </p:grpSp>
      <p:sp>
        <p:nvSpPr>
          <p:cNvPr id="105509" name="Rectangle 37"/>
          <p:cNvSpPr>
            <a:spLocks noChangeArrowheads="1"/>
          </p:cNvSpPr>
          <p:nvPr/>
        </p:nvSpPr>
        <p:spPr bwMode="auto">
          <a:xfrm>
            <a:off x="2781300" y="5410200"/>
            <a:ext cx="1485900" cy="838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Times New Roman" charset="0"/>
              </a:rPr>
              <a:t>Monitor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Times New Roman" charset="0"/>
              </a:rPr>
              <a:t>&amp; Control</a:t>
            </a:r>
          </a:p>
        </p:txBody>
      </p:sp>
      <p:sp>
        <p:nvSpPr>
          <p:cNvPr id="105510" name="AutoShape 38"/>
          <p:cNvSpPr>
            <a:spLocks noChangeArrowheads="1"/>
          </p:cNvSpPr>
          <p:nvPr/>
        </p:nvSpPr>
        <p:spPr bwMode="auto">
          <a:xfrm>
            <a:off x="7620000" y="1736725"/>
            <a:ext cx="609600" cy="84138"/>
          </a:xfrm>
          <a:prstGeom prst="leftRightArrow">
            <a:avLst>
              <a:gd name="adj1" fmla="val 50000"/>
              <a:gd name="adj2" fmla="val 14490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11" name="Line 39"/>
          <p:cNvSpPr>
            <a:spLocks noChangeShapeType="1"/>
          </p:cNvSpPr>
          <p:nvPr/>
        </p:nvSpPr>
        <p:spPr bwMode="auto">
          <a:xfrm>
            <a:off x="8001000" y="1793875"/>
            <a:ext cx="0" cy="914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12" name="Rectangle 40"/>
          <p:cNvSpPr>
            <a:spLocks noChangeArrowheads="1"/>
          </p:cNvSpPr>
          <p:nvPr/>
        </p:nvSpPr>
        <p:spPr bwMode="auto">
          <a:xfrm>
            <a:off x="7696200" y="1946275"/>
            <a:ext cx="609600" cy="339725"/>
          </a:xfrm>
          <a:prstGeom prst="rect">
            <a:avLst/>
          </a:prstGeom>
          <a:solidFill>
            <a:srgbClr val="00B8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Times New Roman" charset="0"/>
              </a:rPr>
              <a:t>LPF</a:t>
            </a:r>
          </a:p>
        </p:txBody>
      </p:sp>
      <p:sp>
        <p:nvSpPr>
          <p:cNvPr id="105513" name="Freeform 41"/>
          <p:cNvSpPr>
            <a:spLocks/>
          </p:cNvSpPr>
          <p:nvPr/>
        </p:nvSpPr>
        <p:spPr bwMode="auto">
          <a:xfrm>
            <a:off x="6134100" y="4114800"/>
            <a:ext cx="914400" cy="523875"/>
          </a:xfrm>
          <a:custGeom>
            <a:avLst/>
            <a:gdLst>
              <a:gd name="T0" fmla="*/ 0 w 576"/>
              <a:gd name="T1" fmla="*/ 0 h 330"/>
              <a:gd name="T2" fmla="*/ 576 w 576"/>
              <a:gd name="T3" fmla="*/ 0 h 330"/>
              <a:gd name="T4" fmla="*/ 432 w 576"/>
              <a:gd name="T5" fmla="*/ 0 h 330"/>
              <a:gd name="T6" fmla="*/ 438 w 576"/>
              <a:gd name="T7" fmla="*/ 330 h 330"/>
              <a:gd name="T8" fmla="*/ 570 w 576"/>
              <a:gd name="T9" fmla="*/ 330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" h="330">
                <a:moveTo>
                  <a:pt x="0" y="0"/>
                </a:moveTo>
                <a:lnTo>
                  <a:pt x="576" y="0"/>
                </a:lnTo>
                <a:lnTo>
                  <a:pt x="432" y="0"/>
                </a:lnTo>
                <a:lnTo>
                  <a:pt x="438" y="330"/>
                </a:lnTo>
                <a:lnTo>
                  <a:pt x="570" y="330"/>
                </a:ln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14" name="Freeform 42"/>
          <p:cNvSpPr>
            <a:spLocks/>
          </p:cNvSpPr>
          <p:nvPr/>
        </p:nvSpPr>
        <p:spPr bwMode="auto">
          <a:xfrm>
            <a:off x="5981700" y="6172200"/>
            <a:ext cx="952500" cy="228600"/>
          </a:xfrm>
          <a:custGeom>
            <a:avLst/>
            <a:gdLst>
              <a:gd name="T0" fmla="*/ 0 w 672"/>
              <a:gd name="T1" fmla="*/ 0 h 336"/>
              <a:gd name="T2" fmla="*/ 0 w 672"/>
              <a:gd name="T3" fmla="*/ 336 h 336"/>
              <a:gd name="T4" fmla="*/ 672 w 672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336">
                <a:moveTo>
                  <a:pt x="0" y="0"/>
                </a:moveTo>
                <a:lnTo>
                  <a:pt x="0" y="336"/>
                </a:lnTo>
                <a:lnTo>
                  <a:pt x="672" y="336"/>
                </a:ln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15" name="AutoShape 43"/>
          <p:cNvSpPr>
            <a:spLocks noChangeArrowheads="1"/>
          </p:cNvSpPr>
          <p:nvPr/>
        </p:nvSpPr>
        <p:spPr bwMode="auto">
          <a:xfrm>
            <a:off x="4762500" y="6172200"/>
            <a:ext cx="74613" cy="152400"/>
          </a:xfrm>
          <a:prstGeom prst="upDownArrow">
            <a:avLst>
              <a:gd name="adj1" fmla="val 50000"/>
              <a:gd name="adj2" fmla="val 40851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16" name="AutoShape 44"/>
          <p:cNvSpPr>
            <a:spLocks noChangeArrowheads="1"/>
          </p:cNvSpPr>
          <p:nvPr/>
        </p:nvSpPr>
        <p:spPr bwMode="auto">
          <a:xfrm>
            <a:off x="4914900" y="4876800"/>
            <a:ext cx="76200" cy="381000"/>
          </a:xfrm>
          <a:prstGeom prst="upDownArrow">
            <a:avLst>
              <a:gd name="adj1" fmla="val 50000"/>
              <a:gd name="adj2" fmla="val 100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17" name="Freeform 45"/>
          <p:cNvSpPr>
            <a:spLocks/>
          </p:cNvSpPr>
          <p:nvPr/>
        </p:nvSpPr>
        <p:spPr bwMode="auto">
          <a:xfrm>
            <a:off x="5334000" y="4876800"/>
            <a:ext cx="1752600" cy="1371600"/>
          </a:xfrm>
          <a:custGeom>
            <a:avLst/>
            <a:gdLst>
              <a:gd name="T0" fmla="*/ 0 w 1152"/>
              <a:gd name="T1" fmla="*/ 0 h 1056"/>
              <a:gd name="T2" fmla="*/ 0 w 1152"/>
              <a:gd name="T3" fmla="*/ 144 h 1056"/>
              <a:gd name="T4" fmla="*/ 624 w 1152"/>
              <a:gd name="T5" fmla="*/ 144 h 1056"/>
              <a:gd name="T6" fmla="*/ 624 w 1152"/>
              <a:gd name="T7" fmla="*/ 1056 h 1056"/>
              <a:gd name="T8" fmla="*/ 1152 w 1152"/>
              <a:gd name="T9" fmla="*/ 1056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2" h="1056">
                <a:moveTo>
                  <a:pt x="0" y="0"/>
                </a:moveTo>
                <a:lnTo>
                  <a:pt x="0" y="144"/>
                </a:lnTo>
                <a:lnTo>
                  <a:pt x="624" y="144"/>
                </a:lnTo>
                <a:lnTo>
                  <a:pt x="624" y="1056"/>
                </a:lnTo>
                <a:lnTo>
                  <a:pt x="1152" y="1056"/>
                </a:ln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18" name="AutoShape 46"/>
          <p:cNvSpPr>
            <a:spLocks noChangeArrowheads="1"/>
          </p:cNvSpPr>
          <p:nvPr/>
        </p:nvSpPr>
        <p:spPr bwMode="auto">
          <a:xfrm>
            <a:off x="3810000" y="2828925"/>
            <a:ext cx="457200" cy="76200"/>
          </a:xfrm>
          <a:prstGeom prst="leftRightArrow">
            <a:avLst>
              <a:gd name="adj1" fmla="val 50000"/>
              <a:gd name="adj2" fmla="val 120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19" name="AutoShape 47"/>
          <p:cNvSpPr>
            <a:spLocks noChangeArrowheads="1"/>
          </p:cNvSpPr>
          <p:nvPr/>
        </p:nvSpPr>
        <p:spPr bwMode="auto">
          <a:xfrm>
            <a:off x="3810000" y="2143125"/>
            <a:ext cx="457200" cy="76200"/>
          </a:xfrm>
          <a:prstGeom prst="leftRightArrow">
            <a:avLst>
              <a:gd name="adj1" fmla="val 50000"/>
              <a:gd name="adj2" fmla="val 120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20" name="AutoShape 48"/>
          <p:cNvSpPr>
            <a:spLocks noChangeArrowheads="1"/>
          </p:cNvSpPr>
          <p:nvPr/>
        </p:nvSpPr>
        <p:spPr bwMode="auto">
          <a:xfrm>
            <a:off x="4267200" y="5715000"/>
            <a:ext cx="266700" cy="76200"/>
          </a:xfrm>
          <a:prstGeom prst="leftRightArrow">
            <a:avLst>
              <a:gd name="adj1" fmla="val 50000"/>
              <a:gd name="adj2" fmla="val 70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21" name="Line 49"/>
          <p:cNvSpPr>
            <a:spLocks noChangeShapeType="1"/>
          </p:cNvSpPr>
          <p:nvPr/>
        </p:nvSpPr>
        <p:spPr bwMode="auto">
          <a:xfrm>
            <a:off x="4686300" y="48768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22" name="Freeform 50"/>
          <p:cNvSpPr>
            <a:spLocks/>
          </p:cNvSpPr>
          <p:nvPr/>
        </p:nvSpPr>
        <p:spPr bwMode="auto">
          <a:xfrm>
            <a:off x="2895600" y="1981200"/>
            <a:ext cx="152400" cy="685800"/>
          </a:xfrm>
          <a:custGeom>
            <a:avLst/>
            <a:gdLst>
              <a:gd name="T0" fmla="*/ 96 w 96"/>
              <a:gd name="T1" fmla="*/ 0 h 432"/>
              <a:gd name="T2" fmla="*/ 0 w 96"/>
              <a:gd name="T3" fmla="*/ 0 h 432"/>
              <a:gd name="T4" fmla="*/ 0 w 96"/>
              <a:gd name="T5" fmla="*/ 432 h 432"/>
              <a:gd name="T6" fmla="*/ 96 w 96"/>
              <a:gd name="T7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" h="432">
                <a:moveTo>
                  <a:pt x="96" y="0"/>
                </a:moveTo>
                <a:lnTo>
                  <a:pt x="0" y="0"/>
                </a:lnTo>
                <a:lnTo>
                  <a:pt x="0" y="432"/>
                </a:lnTo>
                <a:lnTo>
                  <a:pt x="96" y="43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23" name="Freeform 51"/>
          <p:cNvSpPr>
            <a:spLocks/>
          </p:cNvSpPr>
          <p:nvPr/>
        </p:nvSpPr>
        <p:spPr bwMode="auto">
          <a:xfrm>
            <a:off x="2819400" y="2057400"/>
            <a:ext cx="228600" cy="685800"/>
          </a:xfrm>
          <a:custGeom>
            <a:avLst/>
            <a:gdLst>
              <a:gd name="T0" fmla="*/ 96 w 96"/>
              <a:gd name="T1" fmla="*/ 0 h 432"/>
              <a:gd name="T2" fmla="*/ 0 w 96"/>
              <a:gd name="T3" fmla="*/ 0 h 432"/>
              <a:gd name="T4" fmla="*/ 0 w 96"/>
              <a:gd name="T5" fmla="*/ 432 h 432"/>
              <a:gd name="T6" fmla="*/ 96 w 96"/>
              <a:gd name="T7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" h="432">
                <a:moveTo>
                  <a:pt x="96" y="0"/>
                </a:moveTo>
                <a:lnTo>
                  <a:pt x="0" y="0"/>
                </a:lnTo>
                <a:lnTo>
                  <a:pt x="0" y="432"/>
                </a:lnTo>
                <a:lnTo>
                  <a:pt x="96" y="43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24" name="Freeform 52"/>
          <p:cNvSpPr>
            <a:spLocks/>
          </p:cNvSpPr>
          <p:nvPr/>
        </p:nvSpPr>
        <p:spPr bwMode="auto">
          <a:xfrm>
            <a:off x="2743200" y="2133600"/>
            <a:ext cx="304800" cy="685800"/>
          </a:xfrm>
          <a:custGeom>
            <a:avLst/>
            <a:gdLst>
              <a:gd name="T0" fmla="*/ 96 w 96"/>
              <a:gd name="T1" fmla="*/ 0 h 432"/>
              <a:gd name="T2" fmla="*/ 0 w 96"/>
              <a:gd name="T3" fmla="*/ 0 h 432"/>
              <a:gd name="T4" fmla="*/ 0 w 96"/>
              <a:gd name="T5" fmla="*/ 432 h 432"/>
              <a:gd name="T6" fmla="*/ 96 w 96"/>
              <a:gd name="T7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" h="432">
                <a:moveTo>
                  <a:pt x="96" y="0"/>
                </a:moveTo>
                <a:lnTo>
                  <a:pt x="0" y="0"/>
                </a:lnTo>
                <a:lnTo>
                  <a:pt x="0" y="432"/>
                </a:lnTo>
                <a:lnTo>
                  <a:pt x="96" y="43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25" name="Freeform 53"/>
          <p:cNvSpPr>
            <a:spLocks/>
          </p:cNvSpPr>
          <p:nvPr/>
        </p:nvSpPr>
        <p:spPr bwMode="auto">
          <a:xfrm>
            <a:off x="2667000" y="2209800"/>
            <a:ext cx="381000" cy="685800"/>
          </a:xfrm>
          <a:custGeom>
            <a:avLst/>
            <a:gdLst>
              <a:gd name="T0" fmla="*/ 96 w 96"/>
              <a:gd name="T1" fmla="*/ 0 h 432"/>
              <a:gd name="T2" fmla="*/ 0 w 96"/>
              <a:gd name="T3" fmla="*/ 0 h 432"/>
              <a:gd name="T4" fmla="*/ 0 w 96"/>
              <a:gd name="T5" fmla="*/ 432 h 432"/>
              <a:gd name="T6" fmla="*/ 96 w 96"/>
              <a:gd name="T7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" h="432">
                <a:moveTo>
                  <a:pt x="96" y="0"/>
                </a:moveTo>
                <a:lnTo>
                  <a:pt x="0" y="0"/>
                </a:lnTo>
                <a:lnTo>
                  <a:pt x="0" y="432"/>
                </a:lnTo>
                <a:lnTo>
                  <a:pt x="96" y="43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26" name="Line 54"/>
          <p:cNvSpPr>
            <a:spLocks noChangeShapeType="1"/>
          </p:cNvSpPr>
          <p:nvPr/>
        </p:nvSpPr>
        <p:spPr bwMode="auto">
          <a:xfrm flipH="1">
            <a:off x="1981200" y="1981200"/>
            <a:ext cx="9144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27" name="Line 55"/>
          <p:cNvSpPr>
            <a:spLocks noChangeShapeType="1"/>
          </p:cNvSpPr>
          <p:nvPr/>
        </p:nvSpPr>
        <p:spPr bwMode="auto">
          <a:xfrm>
            <a:off x="2057400" y="236220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28" name="Line 56"/>
          <p:cNvSpPr>
            <a:spLocks noChangeShapeType="1"/>
          </p:cNvSpPr>
          <p:nvPr/>
        </p:nvSpPr>
        <p:spPr bwMode="auto">
          <a:xfrm>
            <a:off x="2209800" y="27432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29" name="AutoShape 57"/>
          <p:cNvSpPr>
            <a:spLocks noChangeArrowheads="1"/>
          </p:cNvSpPr>
          <p:nvPr/>
        </p:nvSpPr>
        <p:spPr bwMode="auto">
          <a:xfrm flipV="1">
            <a:off x="2324100" y="3505200"/>
            <a:ext cx="685800" cy="3810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5530" name="Freeform 58"/>
          <p:cNvSpPr>
            <a:spLocks/>
          </p:cNvSpPr>
          <p:nvPr/>
        </p:nvSpPr>
        <p:spPr bwMode="auto">
          <a:xfrm>
            <a:off x="1524000" y="3886200"/>
            <a:ext cx="3162300" cy="2057400"/>
          </a:xfrm>
          <a:custGeom>
            <a:avLst/>
            <a:gdLst>
              <a:gd name="T0" fmla="*/ 1920 w 1920"/>
              <a:gd name="T1" fmla="*/ 720 h 1248"/>
              <a:gd name="T2" fmla="*/ 768 w 1920"/>
              <a:gd name="T3" fmla="*/ 720 h 1248"/>
              <a:gd name="T4" fmla="*/ 768 w 1920"/>
              <a:gd name="T5" fmla="*/ 0 h 1248"/>
              <a:gd name="T6" fmla="*/ 768 w 1920"/>
              <a:gd name="T7" fmla="*/ 720 h 1248"/>
              <a:gd name="T8" fmla="*/ 0 w 1920"/>
              <a:gd name="T9" fmla="*/ 720 h 1248"/>
              <a:gd name="T10" fmla="*/ 0 w 1920"/>
              <a:gd name="T11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20" h="1248">
                <a:moveTo>
                  <a:pt x="1920" y="720"/>
                </a:moveTo>
                <a:lnTo>
                  <a:pt x="768" y="720"/>
                </a:lnTo>
                <a:lnTo>
                  <a:pt x="768" y="0"/>
                </a:lnTo>
                <a:lnTo>
                  <a:pt x="768" y="720"/>
                </a:lnTo>
                <a:lnTo>
                  <a:pt x="0" y="720"/>
                </a:lnTo>
                <a:lnTo>
                  <a:pt x="0" y="1248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31" name="AutoShape 59"/>
          <p:cNvSpPr>
            <a:spLocks noChangeArrowheads="1"/>
          </p:cNvSpPr>
          <p:nvPr/>
        </p:nvSpPr>
        <p:spPr bwMode="auto">
          <a:xfrm flipH="1" flipV="1">
            <a:off x="990600" y="3810000"/>
            <a:ext cx="304800" cy="466725"/>
          </a:xfrm>
          <a:prstGeom prst="lightningBolt">
            <a:avLst/>
          </a:prstGeom>
          <a:solidFill>
            <a:srgbClr val="FF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32" name="Freeform 60"/>
          <p:cNvSpPr>
            <a:spLocks/>
          </p:cNvSpPr>
          <p:nvPr/>
        </p:nvSpPr>
        <p:spPr bwMode="auto">
          <a:xfrm>
            <a:off x="1219200" y="3886200"/>
            <a:ext cx="1181100" cy="152400"/>
          </a:xfrm>
          <a:custGeom>
            <a:avLst/>
            <a:gdLst>
              <a:gd name="T0" fmla="*/ 0 w 768"/>
              <a:gd name="T1" fmla="*/ 240 h 240"/>
              <a:gd name="T2" fmla="*/ 768 w 768"/>
              <a:gd name="T3" fmla="*/ 240 h 240"/>
              <a:gd name="T4" fmla="*/ 768 w 768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240">
                <a:moveTo>
                  <a:pt x="0" y="240"/>
                </a:moveTo>
                <a:lnTo>
                  <a:pt x="768" y="240"/>
                </a:lnTo>
                <a:lnTo>
                  <a:pt x="768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33" name="Line 61"/>
          <p:cNvSpPr>
            <a:spLocks noChangeShapeType="1"/>
          </p:cNvSpPr>
          <p:nvPr/>
        </p:nvSpPr>
        <p:spPr bwMode="auto">
          <a:xfrm flipH="1">
            <a:off x="1295400" y="4191000"/>
            <a:ext cx="2971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34" name="Rectangle 62"/>
          <p:cNvSpPr>
            <a:spLocks noChangeArrowheads="1"/>
          </p:cNvSpPr>
          <p:nvPr/>
        </p:nvSpPr>
        <p:spPr bwMode="auto">
          <a:xfrm>
            <a:off x="1485900" y="4419600"/>
            <a:ext cx="685800" cy="457200"/>
          </a:xfrm>
          <a:prstGeom prst="rect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Times New Roman" charset="0"/>
              </a:rPr>
              <a:t>LC</a:t>
            </a:r>
          </a:p>
        </p:txBody>
      </p:sp>
      <p:sp>
        <p:nvSpPr>
          <p:cNvPr id="105535" name="AutoShape 63"/>
          <p:cNvSpPr>
            <a:spLocks noChangeArrowheads="1"/>
          </p:cNvSpPr>
          <p:nvPr/>
        </p:nvSpPr>
        <p:spPr bwMode="auto">
          <a:xfrm>
            <a:off x="790575" y="4495800"/>
            <a:ext cx="685800" cy="76200"/>
          </a:xfrm>
          <a:prstGeom prst="leftRightArrow">
            <a:avLst>
              <a:gd name="adj1" fmla="val 50000"/>
              <a:gd name="adj2" fmla="val 18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36" name="AutoShape 64"/>
          <p:cNvSpPr>
            <a:spLocks noChangeArrowheads="1"/>
          </p:cNvSpPr>
          <p:nvPr/>
        </p:nvSpPr>
        <p:spPr bwMode="auto">
          <a:xfrm>
            <a:off x="790575" y="4724400"/>
            <a:ext cx="685800" cy="76200"/>
          </a:xfrm>
          <a:prstGeom prst="leftRightArrow">
            <a:avLst>
              <a:gd name="adj1" fmla="val 50000"/>
              <a:gd name="adj2" fmla="val 18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37" name="Line 65"/>
          <p:cNvSpPr>
            <a:spLocks noChangeShapeType="1"/>
          </p:cNvSpPr>
          <p:nvPr/>
        </p:nvSpPr>
        <p:spPr bwMode="auto">
          <a:xfrm>
            <a:off x="2171700" y="4648200"/>
            <a:ext cx="2095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38" name="Line 66"/>
          <p:cNvSpPr>
            <a:spLocks noChangeShapeType="1"/>
          </p:cNvSpPr>
          <p:nvPr/>
        </p:nvSpPr>
        <p:spPr bwMode="auto">
          <a:xfrm flipH="1">
            <a:off x="2171700" y="4800600"/>
            <a:ext cx="2095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39" name="AutoShape 67"/>
          <p:cNvSpPr>
            <a:spLocks noChangeArrowheads="1"/>
          </p:cNvSpPr>
          <p:nvPr/>
        </p:nvSpPr>
        <p:spPr bwMode="auto">
          <a:xfrm flipH="1">
            <a:off x="247650" y="1752600"/>
            <a:ext cx="76200" cy="457200"/>
          </a:xfrm>
          <a:prstGeom prst="flowChartDelay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40" name="Freeform 68"/>
          <p:cNvSpPr>
            <a:spLocks/>
          </p:cNvSpPr>
          <p:nvPr/>
        </p:nvSpPr>
        <p:spPr bwMode="auto">
          <a:xfrm>
            <a:off x="323850" y="1752600"/>
            <a:ext cx="152400" cy="457200"/>
          </a:xfrm>
          <a:custGeom>
            <a:avLst/>
            <a:gdLst>
              <a:gd name="T0" fmla="*/ 0 w 96"/>
              <a:gd name="T1" fmla="*/ 0 h 288"/>
              <a:gd name="T2" fmla="*/ 48 w 96"/>
              <a:gd name="T3" fmla="*/ 96 h 288"/>
              <a:gd name="T4" fmla="*/ 96 w 96"/>
              <a:gd name="T5" fmla="*/ 96 h 288"/>
              <a:gd name="T6" fmla="*/ 96 w 96"/>
              <a:gd name="T7" fmla="*/ 192 h 288"/>
              <a:gd name="T8" fmla="*/ 48 w 96"/>
              <a:gd name="T9" fmla="*/ 192 h 288"/>
              <a:gd name="T10" fmla="*/ 0 w 96"/>
              <a:gd name="T11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6" h="288">
                <a:moveTo>
                  <a:pt x="0" y="0"/>
                </a:moveTo>
                <a:lnTo>
                  <a:pt x="48" y="96"/>
                </a:lnTo>
                <a:lnTo>
                  <a:pt x="96" y="96"/>
                </a:lnTo>
                <a:lnTo>
                  <a:pt x="96" y="192"/>
                </a:lnTo>
                <a:lnTo>
                  <a:pt x="48" y="192"/>
                </a:lnTo>
                <a:lnTo>
                  <a:pt x="0" y="288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41" name="Freeform 69"/>
          <p:cNvSpPr>
            <a:spLocks/>
          </p:cNvSpPr>
          <p:nvPr/>
        </p:nvSpPr>
        <p:spPr bwMode="auto">
          <a:xfrm>
            <a:off x="2171700" y="3886200"/>
            <a:ext cx="304800" cy="609600"/>
          </a:xfrm>
          <a:custGeom>
            <a:avLst/>
            <a:gdLst>
              <a:gd name="T0" fmla="*/ 0 w 240"/>
              <a:gd name="T1" fmla="*/ 384 h 384"/>
              <a:gd name="T2" fmla="*/ 240 w 240"/>
              <a:gd name="T3" fmla="*/ 384 h 384"/>
              <a:gd name="T4" fmla="*/ 240 w 240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384">
                <a:moveTo>
                  <a:pt x="0" y="384"/>
                </a:moveTo>
                <a:lnTo>
                  <a:pt x="240" y="384"/>
                </a:lnTo>
                <a:lnTo>
                  <a:pt x="240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42" name="Text Box 70"/>
          <p:cNvSpPr txBox="1">
            <a:spLocks noChangeArrowheads="1"/>
          </p:cNvSpPr>
          <p:nvPr/>
        </p:nvSpPr>
        <p:spPr bwMode="auto">
          <a:xfrm>
            <a:off x="1905000" y="17526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x16</a:t>
            </a:r>
          </a:p>
        </p:txBody>
      </p:sp>
      <p:sp>
        <p:nvSpPr>
          <p:cNvPr id="105543" name="Text Box 71"/>
          <p:cNvSpPr txBox="1">
            <a:spLocks noChangeArrowheads="1"/>
          </p:cNvSpPr>
          <p:nvPr/>
        </p:nvSpPr>
        <p:spPr bwMode="auto">
          <a:xfrm>
            <a:off x="2057400" y="21336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x2</a:t>
            </a:r>
          </a:p>
        </p:txBody>
      </p:sp>
      <p:sp>
        <p:nvSpPr>
          <p:cNvPr id="105544" name="Text Box 72"/>
          <p:cNvSpPr txBox="1">
            <a:spLocks noChangeArrowheads="1"/>
          </p:cNvSpPr>
          <p:nvPr/>
        </p:nvSpPr>
        <p:spPr bwMode="auto">
          <a:xfrm>
            <a:off x="2149475" y="25146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x0.25</a:t>
            </a:r>
          </a:p>
        </p:txBody>
      </p:sp>
      <p:sp>
        <p:nvSpPr>
          <p:cNvPr id="105545" name="Arc 73"/>
          <p:cNvSpPr>
            <a:spLocks/>
          </p:cNvSpPr>
          <p:nvPr/>
        </p:nvSpPr>
        <p:spPr bwMode="auto">
          <a:xfrm>
            <a:off x="2209800" y="3200400"/>
            <a:ext cx="3048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46" name="Rectangle 74"/>
          <p:cNvSpPr>
            <a:spLocks noChangeArrowheads="1"/>
          </p:cNvSpPr>
          <p:nvPr/>
        </p:nvSpPr>
        <p:spPr bwMode="auto">
          <a:xfrm>
            <a:off x="6934200" y="6096000"/>
            <a:ext cx="914400" cy="60960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  <a:latin typeface="Times New Roman" charset="0"/>
              </a:rPr>
              <a:t>Flasher</a:t>
            </a:r>
          </a:p>
          <a:p>
            <a:pPr algn="ctr"/>
            <a:r>
              <a:rPr lang="en-US" sz="2000">
                <a:solidFill>
                  <a:srgbClr val="000000"/>
                </a:solidFill>
                <a:latin typeface="Times New Roman" charset="0"/>
              </a:rPr>
              <a:t>Board</a:t>
            </a:r>
          </a:p>
        </p:txBody>
      </p:sp>
      <p:sp>
        <p:nvSpPr>
          <p:cNvPr id="105547" name="Rectangle 75"/>
          <p:cNvSpPr>
            <a:spLocks noChangeArrowheads="1"/>
          </p:cNvSpPr>
          <p:nvPr/>
        </p:nvSpPr>
        <p:spPr bwMode="auto">
          <a:xfrm>
            <a:off x="3048000" y="1485900"/>
            <a:ext cx="762000" cy="228600"/>
          </a:xfrm>
          <a:prstGeom prst="rect">
            <a:avLst/>
          </a:prstGeom>
          <a:solidFill>
            <a:srgbClr val="99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Times New Roman" charset="0"/>
              </a:rPr>
              <a:t>Pulser</a:t>
            </a:r>
          </a:p>
        </p:txBody>
      </p:sp>
      <p:sp>
        <p:nvSpPr>
          <p:cNvPr id="105548" name="Line 76"/>
          <p:cNvSpPr>
            <a:spLocks noChangeShapeType="1"/>
          </p:cNvSpPr>
          <p:nvPr/>
        </p:nvSpPr>
        <p:spPr bwMode="auto">
          <a:xfrm flipH="1">
            <a:off x="3810000" y="1609725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49" name="Text Box 77"/>
          <p:cNvSpPr txBox="1">
            <a:spLocks noChangeArrowheads="1"/>
          </p:cNvSpPr>
          <p:nvPr/>
        </p:nvSpPr>
        <p:spPr bwMode="auto">
          <a:xfrm>
            <a:off x="2743200" y="62484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DACs &amp; ADCs</a:t>
            </a:r>
          </a:p>
        </p:txBody>
      </p:sp>
      <p:sp>
        <p:nvSpPr>
          <p:cNvPr id="105550" name="Text Box 78"/>
          <p:cNvSpPr txBox="1">
            <a:spLocks noChangeArrowheads="1"/>
          </p:cNvSpPr>
          <p:nvPr/>
        </p:nvSpPr>
        <p:spPr bwMode="auto">
          <a:xfrm>
            <a:off x="609600" y="5905500"/>
            <a:ext cx="18288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Corning Frequency Ctl </a:t>
            </a:r>
            <a:br>
              <a:rPr lang="en-US" sz="1400">
                <a:solidFill>
                  <a:srgbClr val="000000"/>
                </a:solidFill>
                <a:latin typeface="Times New Roman" charset="0"/>
              </a:rPr>
            </a:br>
            <a:r>
              <a:rPr lang="en-US" sz="1400">
                <a:solidFill>
                  <a:srgbClr val="000000"/>
                </a:solidFill>
                <a:latin typeface="Times New Roman" charset="0"/>
              </a:rPr>
              <a:t>(was Toyocom)</a:t>
            </a:r>
          </a:p>
        </p:txBody>
      </p:sp>
      <p:sp>
        <p:nvSpPr>
          <p:cNvPr id="105551" name="Text Box 79"/>
          <p:cNvSpPr txBox="1">
            <a:spLocks noChangeArrowheads="1"/>
          </p:cNvSpPr>
          <p:nvPr/>
        </p:nvSpPr>
        <p:spPr bwMode="auto">
          <a:xfrm>
            <a:off x="7162800" y="573405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4Mb    4Mb</a:t>
            </a:r>
          </a:p>
        </p:txBody>
      </p:sp>
      <p:sp>
        <p:nvSpPr>
          <p:cNvPr id="105552" name="Text Box 80"/>
          <p:cNvSpPr txBox="1">
            <a:spLocks noChangeArrowheads="1"/>
          </p:cNvSpPr>
          <p:nvPr/>
        </p:nvSpPr>
        <p:spPr bwMode="auto">
          <a:xfrm>
            <a:off x="8153400" y="3962400"/>
            <a:ext cx="6858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16Mb</a:t>
            </a:r>
          </a:p>
          <a:p>
            <a:endParaRPr lang="en-US" sz="1400">
              <a:solidFill>
                <a:srgbClr val="000000"/>
              </a:solidFill>
              <a:latin typeface="Times New Roman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16Mb</a:t>
            </a:r>
          </a:p>
        </p:txBody>
      </p:sp>
      <p:sp>
        <p:nvSpPr>
          <p:cNvPr id="105553" name="Text Box 81"/>
          <p:cNvSpPr txBox="1">
            <a:spLocks noChangeArrowheads="1"/>
          </p:cNvSpPr>
          <p:nvPr/>
        </p:nvSpPr>
        <p:spPr bwMode="auto">
          <a:xfrm>
            <a:off x="6400800" y="2438400"/>
            <a:ext cx="1219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Times New Roman" charset="0"/>
              </a:rPr>
              <a:t>+/</a:t>
            </a:r>
            <a:r>
              <a:rPr lang="en-US" sz="1400">
                <a:solidFill>
                  <a:srgbClr val="000000"/>
                </a:solidFill>
                <a:latin typeface="Times New Roman" charset="0"/>
              </a:rPr>
              <a:t>-5V, 3.3V,</a:t>
            </a:r>
            <a:br>
              <a:rPr lang="en-US" sz="1400">
                <a:solidFill>
                  <a:srgbClr val="000000"/>
                </a:solidFill>
                <a:latin typeface="Times New Roman" charset="0"/>
              </a:rPr>
            </a:br>
            <a:r>
              <a:rPr lang="en-US" sz="1400">
                <a:solidFill>
                  <a:srgbClr val="000000"/>
                </a:solidFill>
                <a:latin typeface="Times New Roman" charset="0"/>
              </a:rPr>
              <a:t>  2.5V, 1.8V</a:t>
            </a:r>
          </a:p>
        </p:txBody>
      </p:sp>
      <p:sp>
        <p:nvSpPr>
          <p:cNvPr id="105554" name="Text Box 82"/>
          <p:cNvSpPr txBox="1">
            <a:spLocks noChangeArrowheads="1"/>
          </p:cNvSpPr>
          <p:nvPr/>
        </p:nvSpPr>
        <p:spPr bwMode="auto">
          <a:xfrm>
            <a:off x="7848600" y="62484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64 Bytes</a:t>
            </a:r>
          </a:p>
        </p:txBody>
      </p:sp>
      <p:sp>
        <p:nvSpPr>
          <p:cNvPr id="105555" name="Freeform 83"/>
          <p:cNvSpPr>
            <a:spLocks/>
          </p:cNvSpPr>
          <p:nvPr/>
        </p:nvSpPr>
        <p:spPr bwMode="auto">
          <a:xfrm>
            <a:off x="1066800" y="1143000"/>
            <a:ext cx="228600" cy="457200"/>
          </a:xfrm>
          <a:custGeom>
            <a:avLst/>
            <a:gdLst>
              <a:gd name="T0" fmla="*/ 0 w 240"/>
              <a:gd name="T1" fmla="*/ 0 h 480"/>
              <a:gd name="T2" fmla="*/ 0 w 240"/>
              <a:gd name="T3" fmla="*/ 480 h 480"/>
              <a:gd name="T4" fmla="*/ 240 w 240"/>
              <a:gd name="T5" fmla="*/ 240 h 480"/>
              <a:gd name="T6" fmla="*/ 0 w 240"/>
              <a:gd name="T7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" h="480">
                <a:moveTo>
                  <a:pt x="0" y="0"/>
                </a:moveTo>
                <a:lnTo>
                  <a:pt x="0" y="480"/>
                </a:lnTo>
                <a:lnTo>
                  <a:pt x="240" y="24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56" name="Rectangle 84"/>
          <p:cNvSpPr>
            <a:spLocks noChangeArrowheads="1"/>
          </p:cNvSpPr>
          <p:nvPr/>
        </p:nvSpPr>
        <p:spPr bwMode="auto">
          <a:xfrm>
            <a:off x="1143000" y="1857375"/>
            <a:ext cx="457200" cy="2286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FFFFFF"/>
                </a:solidFill>
                <a:latin typeface="Times New Roman" charset="0"/>
              </a:rPr>
              <a:t>Delay</a:t>
            </a:r>
          </a:p>
        </p:txBody>
      </p:sp>
      <p:sp>
        <p:nvSpPr>
          <p:cNvPr id="105557" name="Freeform 85"/>
          <p:cNvSpPr>
            <a:spLocks/>
          </p:cNvSpPr>
          <p:nvPr/>
        </p:nvSpPr>
        <p:spPr bwMode="auto">
          <a:xfrm>
            <a:off x="762000" y="1371600"/>
            <a:ext cx="1143000" cy="2057400"/>
          </a:xfrm>
          <a:custGeom>
            <a:avLst/>
            <a:gdLst>
              <a:gd name="T0" fmla="*/ 192 w 720"/>
              <a:gd name="T1" fmla="*/ 0 h 1296"/>
              <a:gd name="T2" fmla="*/ 96 w 720"/>
              <a:gd name="T3" fmla="*/ 0 h 1296"/>
              <a:gd name="T4" fmla="*/ 96 w 720"/>
              <a:gd name="T5" fmla="*/ 384 h 1296"/>
              <a:gd name="T6" fmla="*/ 0 w 720"/>
              <a:gd name="T7" fmla="*/ 384 h 1296"/>
              <a:gd name="T8" fmla="*/ 240 w 720"/>
              <a:gd name="T9" fmla="*/ 384 h 1296"/>
              <a:gd name="T10" fmla="*/ 96 w 720"/>
              <a:gd name="T11" fmla="*/ 384 h 1296"/>
              <a:gd name="T12" fmla="*/ 96 w 720"/>
              <a:gd name="T13" fmla="*/ 1296 h 1296"/>
              <a:gd name="T14" fmla="*/ 720 w 720"/>
              <a:gd name="T15" fmla="*/ 1296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0" h="1296">
                <a:moveTo>
                  <a:pt x="192" y="0"/>
                </a:moveTo>
                <a:lnTo>
                  <a:pt x="96" y="0"/>
                </a:lnTo>
                <a:lnTo>
                  <a:pt x="96" y="384"/>
                </a:lnTo>
                <a:lnTo>
                  <a:pt x="0" y="384"/>
                </a:lnTo>
                <a:lnTo>
                  <a:pt x="240" y="384"/>
                </a:lnTo>
                <a:lnTo>
                  <a:pt x="96" y="384"/>
                </a:lnTo>
                <a:lnTo>
                  <a:pt x="96" y="1296"/>
                </a:lnTo>
                <a:lnTo>
                  <a:pt x="720" y="1296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58" name="Line 86"/>
          <p:cNvSpPr>
            <a:spLocks noChangeShapeType="1"/>
          </p:cNvSpPr>
          <p:nvPr/>
        </p:nvSpPr>
        <p:spPr bwMode="auto">
          <a:xfrm flipV="1">
            <a:off x="990600" y="1143000"/>
            <a:ext cx="3810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59" name="Line 87"/>
          <p:cNvSpPr>
            <a:spLocks noChangeShapeType="1"/>
          </p:cNvSpPr>
          <p:nvPr/>
        </p:nvSpPr>
        <p:spPr bwMode="auto">
          <a:xfrm>
            <a:off x="1295400" y="1371600"/>
            <a:ext cx="2971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60" name="Line 88"/>
          <p:cNvSpPr>
            <a:spLocks noChangeShapeType="1"/>
          </p:cNvSpPr>
          <p:nvPr/>
        </p:nvSpPr>
        <p:spPr bwMode="auto">
          <a:xfrm>
            <a:off x="914400" y="167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61" name="Line 89"/>
          <p:cNvSpPr>
            <a:spLocks noChangeShapeType="1"/>
          </p:cNvSpPr>
          <p:nvPr/>
        </p:nvSpPr>
        <p:spPr bwMode="auto">
          <a:xfrm>
            <a:off x="1295400" y="16002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62" name="Line 90"/>
          <p:cNvSpPr>
            <a:spLocks noChangeShapeType="1"/>
          </p:cNvSpPr>
          <p:nvPr/>
        </p:nvSpPr>
        <p:spPr bwMode="auto">
          <a:xfrm>
            <a:off x="1371600" y="16002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63" name="Freeform 91"/>
          <p:cNvSpPr>
            <a:spLocks/>
          </p:cNvSpPr>
          <p:nvPr/>
        </p:nvSpPr>
        <p:spPr bwMode="auto">
          <a:xfrm>
            <a:off x="1371600" y="1600200"/>
            <a:ext cx="1676400" cy="76200"/>
          </a:xfrm>
          <a:custGeom>
            <a:avLst/>
            <a:gdLst>
              <a:gd name="T0" fmla="*/ 0 w 1056"/>
              <a:gd name="T1" fmla="*/ 96 h 96"/>
              <a:gd name="T2" fmla="*/ 96 w 1056"/>
              <a:gd name="T3" fmla="*/ 96 h 96"/>
              <a:gd name="T4" fmla="*/ 96 w 1056"/>
              <a:gd name="T5" fmla="*/ 0 h 96"/>
              <a:gd name="T6" fmla="*/ 1056 w 105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56" h="96">
                <a:moveTo>
                  <a:pt x="0" y="96"/>
                </a:moveTo>
                <a:lnTo>
                  <a:pt x="96" y="96"/>
                </a:lnTo>
                <a:lnTo>
                  <a:pt x="96" y="0"/>
                </a:lnTo>
                <a:lnTo>
                  <a:pt x="1056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64" name="Text Box 92"/>
          <p:cNvSpPr txBox="1">
            <a:spLocks noChangeArrowheads="1"/>
          </p:cNvSpPr>
          <p:nvPr/>
        </p:nvSpPr>
        <p:spPr bwMode="auto">
          <a:xfrm>
            <a:off x="1524000" y="10668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Trigger (2)</a:t>
            </a:r>
          </a:p>
        </p:txBody>
      </p:sp>
      <p:sp>
        <p:nvSpPr>
          <p:cNvPr id="105565" name="Freeform 93"/>
          <p:cNvSpPr>
            <a:spLocks/>
          </p:cNvSpPr>
          <p:nvPr/>
        </p:nvSpPr>
        <p:spPr bwMode="auto">
          <a:xfrm>
            <a:off x="1600200" y="1981200"/>
            <a:ext cx="403225" cy="762000"/>
          </a:xfrm>
          <a:custGeom>
            <a:avLst/>
            <a:gdLst>
              <a:gd name="T0" fmla="*/ 96 w 254"/>
              <a:gd name="T1" fmla="*/ 0 h 480"/>
              <a:gd name="T2" fmla="*/ 0 w 254"/>
              <a:gd name="T3" fmla="*/ 0 h 480"/>
              <a:gd name="T4" fmla="*/ 48 w 254"/>
              <a:gd name="T5" fmla="*/ 0 h 480"/>
              <a:gd name="T6" fmla="*/ 48 w 254"/>
              <a:gd name="T7" fmla="*/ 240 h 480"/>
              <a:gd name="T8" fmla="*/ 173 w 254"/>
              <a:gd name="T9" fmla="*/ 240 h 480"/>
              <a:gd name="T10" fmla="*/ 48 w 254"/>
              <a:gd name="T11" fmla="*/ 240 h 480"/>
              <a:gd name="T12" fmla="*/ 48 w 254"/>
              <a:gd name="T13" fmla="*/ 480 h 480"/>
              <a:gd name="T14" fmla="*/ 254 w 254"/>
              <a:gd name="T1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4" h="480">
                <a:moveTo>
                  <a:pt x="96" y="0"/>
                </a:moveTo>
                <a:lnTo>
                  <a:pt x="0" y="0"/>
                </a:lnTo>
                <a:lnTo>
                  <a:pt x="48" y="0"/>
                </a:lnTo>
                <a:lnTo>
                  <a:pt x="48" y="240"/>
                </a:lnTo>
                <a:lnTo>
                  <a:pt x="173" y="240"/>
                </a:lnTo>
                <a:lnTo>
                  <a:pt x="48" y="240"/>
                </a:lnTo>
                <a:lnTo>
                  <a:pt x="48" y="480"/>
                </a:lnTo>
                <a:lnTo>
                  <a:pt x="254" y="48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566" name="Group 94"/>
          <p:cNvGrpSpPr>
            <a:grpSpLocks/>
          </p:cNvGrpSpPr>
          <p:nvPr/>
        </p:nvGrpSpPr>
        <p:grpSpPr bwMode="auto">
          <a:xfrm flipH="1">
            <a:off x="6475413" y="1184275"/>
            <a:ext cx="612775" cy="457200"/>
            <a:chOff x="1095" y="2304"/>
            <a:chExt cx="442" cy="288"/>
          </a:xfrm>
        </p:grpSpPr>
        <p:sp>
          <p:nvSpPr>
            <p:cNvPr id="105567" name="Freeform 95"/>
            <p:cNvSpPr>
              <a:spLocks/>
            </p:cNvSpPr>
            <p:nvPr/>
          </p:nvSpPr>
          <p:spPr bwMode="auto">
            <a:xfrm>
              <a:off x="1104" y="2304"/>
              <a:ext cx="432" cy="288"/>
            </a:xfrm>
            <a:custGeom>
              <a:avLst/>
              <a:gdLst>
                <a:gd name="T0" fmla="*/ 0 w 432"/>
                <a:gd name="T1" fmla="*/ 144 h 288"/>
                <a:gd name="T2" fmla="*/ 144 w 432"/>
                <a:gd name="T3" fmla="*/ 0 h 288"/>
                <a:gd name="T4" fmla="*/ 432 w 432"/>
                <a:gd name="T5" fmla="*/ 0 h 288"/>
                <a:gd name="T6" fmla="*/ 432 w 432"/>
                <a:gd name="T7" fmla="*/ 288 h 288"/>
                <a:gd name="T8" fmla="*/ 144 w 432"/>
                <a:gd name="T9" fmla="*/ 288 h 288"/>
                <a:gd name="T10" fmla="*/ 0 w 432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" h="288">
                  <a:moveTo>
                    <a:pt x="0" y="144"/>
                  </a:moveTo>
                  <a:lnTo>
                    <a:pt x="144" y="0"/>
                  </a:lnTo>
                  <a:lnTo>
                    <a:pt x="432" y="0"/>
                  </a:lnTo>
                  <a:lnTo>
                    <a:pt x="432" y="288"/>
                  </a:lnTo>
                  <a:lnTo>
                    <a:pt x="144" y="288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0808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68" name="Text Box 96"/>
            <p:cNvSpPr txBox="1">
              <a:spLocks noChangeArrowheads="1"/>
            </p:cNvSpPr>
            <p:nvPr/>
          </p:nvSpPr>
          <p:spPr bwMode="auto">
            <a:xfrm>
              <a:off x="1095" y="2352"/>
              <a:ext cx="44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en-US" sz="1600">
                  <a:solidFill>
                    <a:srgbClr val="000000"/>
                  </a:solidFill>
                  <a:latin typeface="Times New Roman" charset="0"/>
                </a:rPr>
                <a:t>ADC</a:t>
              </a:r>
            </a:p>
          </p:txBody>
        </p:sp>
      </p:grpSp>
      <p:sp>
        <p:nvSpPr>
          <p:cNvPr id="105569" name="Line 97"/>
          <p:cNvSpPr>
            <a:spLocks noChangeShapeType="1"/>
          </p:cNvSpPr>
          <p:nvPr/>
        </p:nvSpPr>
        <p:spPr bwMode="auto">
          <a:xfrm flipH="1">
            <a:off x="7086600" y="1409700"/>
            <a:ext cx="76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70" name="Line 98"/>
          <p:cNvSpPr>
            <a:spLocks noChangeShapeType="1"/>
          </p:cNvSpPr>
          <p:nvPr/>
        </p:nvSpPr>
        <p:spPr bwMode="auto">
          <a:xfrm flipH="1">
            <a:off x="7467600" y="1409700"/>
            <a:ext cx="15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71" name="Line 99"/>
          <p:cNvSpPr>
            <a:spLocks noChangeShapeType="1"/>
          </p:cNvSpPr>
          <p:nvPr/>
        </p:nvSpPr>
        <p:spPr bwMode="auto">
          <a:xfrm>
            <a:off x="7620000" y="1412875"/>
            <a:ext cx="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72" name="Rectangle 100"/>
          <p:cNvSpPr>
            <a:spLocks noChangeArrowheads="1"/>
          </p:cNvSpPr>
          <p:nvPr/>
        </p:nvSpPr>
        <p:spPr bwMode="auto">
          <a:xfrm>
            <a:off x="990600" y="5562600"/>
            <a:ext cx="1066800" cy="381000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00"/>
                </a:solidFill>
                <a:latin typeface="Times New Roman" charset="0"/>
              </a:rPr>
              <a:t>Oscillator</a:t>
            </a:r>
          </a:p>
        </p:txBody>
      </p:sp>
      <p:sp>
        <p:nvSpPr>
          <p:cNvPr id="105573" name="Freeform 101"/>
          <p:cNvSpPr>
            <a:spLocks/>
          </p:cNvSpPr>
          <p:nvPr/>
        </p:nvSpPr>
        <p:spPr bwMode="auto">
          <a:xfrm>
            <a:off x="1524000" y="3200400"/>
            <a:ext cx="228600" cy="457200"/>
          </a:xfrm>
          <a:custGeom>
            <a:avLst/>
            <a:gdLst>
              <a:gd name="T0" fmla="*/ 0 w 240"/>
              <a:gd name="T1" fmla="*/ 0 h 480"/>
              <a:gd name="T2" fmla="*/ 0 w 240"/>
              <a:gd name="T3" fmla="*/ 480 h 480"/>
              <a:gd name="T4" fmla="*/ 240 w 240"/>
              <a:gd name="T5" fmla="*/ 240 h 480"/>
              <a:gd name="T6" fmla="*/ 0 w 240"/>
              <a:gd name="T7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" h="480">
                <a:moveTo>
                  <a:pt x="0" y="0"/>
                </a:moveTo>
                <a:lnTo>
                  <a:pt x="0" y="480"/>
                </a:lnTo>
                <a:lnTo>
                  <a:pt x="240" y="24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74" name="Text Box 102"/>
          <p:cNvSpPr txBox="1">
            <a:spLocks noChangeArrowheads="1"/>
          </p:cNvSpPr>
          <p:nvPr/>
        </p:nvSpPr>
        <p:spPr bwMode="auto">
          <a:xfrm>
            <a:off x="3581400" y="482917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20 MHz</a:t>
            </a:r>
          </a:p>
        </p:txBody>
      </p:sp>
      <p:sp>
        <p:nvSpPr>
          <p:cNvPr id="105575" name="Text Box 103"/>
          <p:cNvSpPr txBox="1">
            <a:spLocks noChangeArrowheads="1"/>
          </p:cNvSpPr>
          <p:nvPr/>
        </p:nvSpPr>
        <p:spPr bwMode="auto">
          <a:xfrm>
            <a:off x="3505200" y="37814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40 MHz</a:t>
            </a:r>
          </a:p>
        </p:txBody>
      </p:sp>
      <p:sp>
        <p:nvSpPr>
          <p:cNvPr id="105576" name="Text Box 104"/>
          <p:cNvSpPr txBox="1">
            <a:spLocks noChangeArrowheads="1"/>
          </p:cNvSpPr>
          <p:nvPr/>
        </p:nvSpPr>
        <p:spPr bwMode="auto">
          <a:xfrm>
            <a:off x="2362200" y="35909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FFFFFF"/>
                </a:solidFill>
                <a:latin typeface="Times New Roman" charset="0"/>
              </a:rPr>
              <a:t>MUX</a:t>
            </a:r>
          </a:p>
        </p:txBody>
      </p:sp>
      <p:sp>
        <p:nvSpPr>
          <p:cNvPr id="105577" name="Text Box 105"/>
          <p:cNvSpPr txBox="1">
            <a:spLocks noChangeArrowheads="1"/>
          </p:cNvSpPr>
          <p:nvPr/>
        </p:nvSpPr>
        <p:spPr bwMode="auto">
          <a:xfrm>
            <a:off x="285750" y="435292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(n+1)</a:t>
            </a:r>
          </a:p>
        </p:txBody>
      </p:sp>
      <p:sp>
        <p:nvSpPr>
          <p:cNvPr id="105578" name="Text Box 106"/>
          <p:cNvSpPr txBox="1">
            <a:spLocks noChangeArrowheads="1"/>
          </p:cNvSpPr>
          <p:nvPr/>
        </p:nvSpPr>
        <p:spPr bwMode="auto">
          <a:xfrm>
            <a:off x="304800" y="4600575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(n</a:t>
            </a:r>
            <a:r>
              <a:rPr lang="en-US" sz="140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–</a:t>
            </a:r>
            <a:r>
              <a:rPr lang="en-US" sz="140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1)</a:t>
            </a:r>
          </a:p>
        </p:txBody>
      </p:sp>
      <p:sp>
        <p:nvSpPr>
          <p:cNvPr id="105579" name="Text Box 107"/>
          <p:cNvSpPr txBox="1">
            <a:spLocks noChangeArrowheads="1"/>
          </p:cNvSpPr>
          <p:nvPr/>
        </p:nvSpPr>
        <p:spPr bwMode="auto">
          <a:xfrm>
            <a:off x="8258175" y="16002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DOR</a:t>
            </a:r>
          </a:p>
        </p:txBody>
      </p:sp>
      <p:sp>
        <p:nvSpPr>
          <p:cNvPr id="105580" name="Text Box 108"/>
          <p:cNvSpPr txBox="1">
            <a:spLocks noChangeArrowheads="1"/>
          </p:cNvSpPr>
          <p:nvPr/>
        </p:nvSpPr>
        <p:spPr bwMode="auto">
          <a:xfrm>
            <a:off x="365125" y="3846513"/>
            <a:ext cx="768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Times New Roman" charset="0"/>
              </a:rPr>
              <a:t>OB-LED</a:t>
            </a:r>
          </a:p>
        </p:txBody>
      </p:sp>
      <p:pic>
        <p:nvPicPr>
          <p:cNvPr id="105581" name="Picture 1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952625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5582" name="Oval 110"/>
          <p:cNvSpPr>
            <a:spLocks noChangeArrowheads="1"/>
          </p:cNvSpPr>
          <p:nvPr/>
        </p:nvSpPr>
        <p:spPr bwMode="auto">
          <a:xfrm>
            <a:off x="876300" y="1943100"/>
            <a:ext cx="76200" cy="7620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83" name="Text Box 111"/>
          <p:cNvSpPr txBox="1">
            <a:spLocks noChangeArrowheads="1"/>
          </p:cNvSpPr>
          <p:nvPr/>
        </p:nvSpPr>
        <p:spPr bwMode="auto">
          <a:xfrm>
            <a:off x="1219200" y="2943225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x 2.6</a:t>
            </a:r>
          </a:p>
        </p:txBody>
      </p:sp>
      <p:sp>
        <p:nvSpPr>
          <p:cNvPr id="105584" name="Text Box 112"/>
          <p:cNvSpPr txBox="1">
            <a:spLocks noChangeArrowheads="1"/>
          </p:cNvSpPr>
          <p:nvPr/>
        </p:nvSpPr>
        <p:spPr bwMode="auto">
          <a:xfrm>
            <a:off x="1752600" y="29337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x 9</a:t>
            </a:r>
          </a:p>
        </p:txBody>
      </p:sp>
      <p:sp>
        <p:nvSpPr>
          <p:cNvPr id="105585" name="Text Box 113"/>
          <p:cNvSpPr txBox="1">
            <a:spLocks noChangeArrowheads="1"/>
          </p:cNvSpPr>
          <p:nvPr/>
        </p:nvSpPr>
        <p:spPr bwMode="auto">
          <a:xfrm>
            <a:off x="3829050" y="25908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10b</a:t>
            </a:r>
          </a:p>
        </p:txBody>
      </p:sp>
      <p:sp>
        <p:nvSpPr>
          <p:cNvPr id="105586" name="Text Box 114"/>
          <p:cNvSpPr txBox="1">
            <a:spLocks noChangeArrowheads="1"/>
          </p:cNvSpPr>
          <p:nvPr/>
        </p:nvSpPr>
        <p:spPr bwMode="auto">
          <a:xfrm>
            <a:off x="3848100" y="19050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10b</a:t>
            </a:r>
          </a:p>
        </p:txBody>
      </p:sp>
      <p:sp>
        <p:nvSpPr>
          <p:cNvPr id="105587" name="Text Box 115"/>
          <p:cNvSpPr txBox="1">
            <a:spLocks noChangeArrowheads="1"/>
          </p:cNvSpPr>
          <p:nvPr/>
        </p:nvSpPr>
        <p:spPr bwMode="auto">
          <a:xfrm>
            <a:off x="3810000" y="31623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10b</a:t>
            </a:r>
          </a:p>
        </p:txBody>
      </p:sp>
      <p:sp>
        <p:nvSpPr>
          <p:cNvPr id="105588" name="Text Box 116"/>
          <p:cNvSpPr txBox="1">
            <a:spLocks noChangeArrowheads="1"/>
          </p:cNvSpPr>
          <p:nvPr/>
        </p:nvSpPr>
        <p:spPr bwMode="auto">
          <a:xfrm>
            <a:off x="6076950" y="1146175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10b</a:t>
            </a:r>
          </a:p>
        </p:txBody>
      </p:sp>
      <p:sp>
        <p:nvSpPr>
          <p:cNvPr id="105589" name="Text Box 117"/>
          <p:cNvSpPr txBox="1">
            <a:spLocks noChangeArrowheads="1"/>
          </p:cNvSpPr>
          <p:nvPr/>
        </p:nvSpPr>
        <p:spPr bwMode="auto">
          <a:xfrm>
            <a:off x="6105525" y="17653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8b</a:t>
            </a:r>
          </a:p>
        </p:txBody>
      </p:sp>
      <p:sp>
        <p:nvSpPr>
          <p:cNvPr id="105590" name="Text Box 118"/>
          <p:cNvSpPr txBox="1">
            <a:spLocks noChangeArrowheads="1"/>
          </p:cNvSpPr>
          <p:nvPr/>
        </p:nvSpPr>
        <p:spPr bwMode="auto">
          <a:xfrm>
            <a:off x="6391275" y="3838575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32b</a:t>
            </a:r>
          </a:p>
        </p:txBody>
      </p:sp>
      <p:sp>
        <p:nvSpPr>
          <p:cNvPr id="105591" name="Text Box 119"/>
          <p:cNvSpPr txBox="1">
            <a:spLocks noChangeArrowheads="1"/>
          </p:cNvSpPr>
          <p:nvPr/>
        </p:nvSpPr>
        <p:spPr bwMode="auto">
          <a:xfrm>
            <a:off x="6429375" y="52959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16b</a:t>
            </a:r>
          </a:p>
        </p:txBody>
      </p:sp>
      <p:sp>
        <p:nvSpPr>
          <p:cNvPr id="105592" name="Text Box 120"/>
          <p:cNvSpPr txBox="1">
            <a:spLocks noChangeArrowheads="1"/>
          </p:cNvSpPr>
          <p:nvPr/>
        </p:nvSpPr>
        <p:spPr bwMode="auto">
          <a:xfrm>
            <a:off x="5972175" y="615315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8b</a:t>
            </a:r>
          </a:p>
        </p:txBody>
      </p:sp>
      <p:sp>
        <p:nvSpPr>
          <p:cNvPr id="105593" name="Text Box 121"/>
          <p:cNvSpPr txBox="1">
            <a:spLocks noChangeArrowheads="1"/>
          </p:cNvSpPr>
          <p:nvPr/>
        </p:nvSpPr>
        <p:spPr bwMode="auto">
          <a:xfrm>
            <a:off x="2867025" y="64770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8b, 10b, 12b</a:t>
            </a:r>
          </a:p>
        </p:txBody>
      </p:sp>
      <p:grpSp>
        <p:nvGrpSpPr>
          <p:cNvPr id="105594" name="Group 122"/>
          <p:cNvGrpSpPr>
            <a:grpSpLocks/>
          </p:cNvGrpSpPr>
          <p:nvPr/>
        </p:nvGrpSpPr>
        <p:grpSpPr bwMode="auto">
          <a:xfrm>
            <a:off x="5105400" y="3657600"/>
            <a:ext cx="762000" cy="609600"/>
            <a:chOff x="3216" y="1872"/>
            <a:chExt cx="480" cy="384"/>
          </a:xfrm>
        </p:grpSpPr>
        <p:sp>
          <p:nvSpPr>
            <p:cNvPr id="105595" name="AutoShape 123"/>
            <p:cNvSpPr>
              <a:spLocks noChangeArrowheads="1"/>
            </p:cNvSpPr>
            <p:nvPr/>
          </p:nvSpPr>
          <p:spPr bwMode="auto">
            <a:xfrm>
              <a:off x="3216" y="1872"/>
              <a:ext cx="240" cy="384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FF99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96" name="AutoShape 124"/>
            <p:cNvSpPr>
              <a:spLocks noChangeArrowheads="1"/>
            </p:cNvSpPr>
            <p:nvPr/>
          </p:nvSpPr>
          <p:spPr bwMode="auto">
            <a:xfrm flipH="1">
              <a:off x="3456" y="1872"/>
              <a:ext cx="240" cy="384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FF99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97" name="Text Box 125"/>
            <p:cNvSpPr txBox="1">
              <a:spLocks noChangeArrowheads="1"/>
            </p:cNvSpPr>
            <p:nvPr/>
          </p:nvSpPr>
          <p:spPr bwMode="auto">
            <a:xfrm>
              <a:off x="3264" y="1929"/>
              <a:ext cx="384" cy="274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1400">
                  <a:latin typeface="Times New Roman" charset="0"/>
                </a:rPr>
                <a:t>DP</a:t>
              </a:r>
              <a:br>
                <a:rPr lang="en-US" sz="1400">
                  <a:latin typeface="Times New Roman" charset="0"/>
                </a:rPr>
              </a:br>
              <a:r>
                <a:rPr lang="en-US" sz="1400">
                  <a:latin typeface="Times New Roman" charset="0"/>
                </a:rPr>
                <a:t>Ram</a:t>
              </a:r>
            </a:p>
          </p:txBody>
        </p:sp>
      </p:grpSp>
      <p:sp>
        <p:nvSpPr>
          <p:cNvPr id="105598" name="Text Box 126"/>
          <p:cNvSpPr txBox="1">
            <a:spLocks noChangeArrowheads="1"/>
          </p:cNvSpPr>
          <p:nvPr/>
        </p:nvSpPr>
        <p:spPr bwMode="auto">
          <a:xfrm>
            <a:off x="7680325" y="1443038"/>
            <a:ext cx="9255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charset="0"/>
              </a:rPr>
              <a:t>1 megabaud</a:t>
            </a:r>
          </a:p>
        </p:txBody>
      </p:sp>
      <p:sp>
        <p:nvSpPr>
          <p:cNvPr id="105599" name="Freeform 127"/>
          <p:cNvSpPr>
            <a:spLocks/>
          </p:cNvSpPr>
          <p:nvPr/>
        </p:nvSpPr>
        <p:spPr bwMode="auto">
          <a:xfrm>
            <a:off x="2941638" y="3725863"/>
            <a:ext cx="1592262" cy="1608137"/>
          </a:xfrm>
          <a:custGeom>
            <a:avLst/>
            <a:gdLst>
              <a:gd name="T0" fmla="*/ 1003 w 1003"/>
              <a:gd name="T1" fmla="*/ 1013 h 1013"/>
              <a:gd name="T2" fmla="*/ 163 w 1003"/>
              <a:gd name="T3" fmla="*/ 1013 h 1013"/>
              <a:gd name="T4" fmla="*/ 163 w 1003"/>
              <a:gd name="T5" fmla="*/ 0 h 1013"/>
              <a:gd name="T6" fmla="*/ 0 w 1003"/>
              <a:gd name="T7" fmla="*/ 0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3" h="1013">
                <a:moveTo>
                  <a:pt x="1003" y="1013"/>
                </a:moveTo>
                <a:lnTo>
                  <a:pt x="163" y="1013"/>
                </a:lnTo>
                <a:lnTo>
                  <a:pt x="163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600" name="Freeform 128"/>
          <p:cNvSpPr>
            <a:spLocks/>
          </p:cNvSpPr>
          <p:nvPr/>
        </p:nvSpPr>
        <p:spPr bwMode="auto">
          <a:xfrm>
            <a:off x="1876425" y="2133600"/>
            <a:ext cx="228600" cy="457200"/>
          </a:xfrm>
          <a:custGeom>
            <a:avLst/>
            <a:gdLst>
              <a:gd name="T0" fmla="*/ 0 w 240"/>
              <a:gd name="T1" fmla="*/ 0 h 480"/>
              <a:gd name="T2" fmla="*/ 0 w 240"/>
              <a:gd name="T3" fmla="*/ 480 h 480"/>
              <a:gd name="T4" fmla="*/ 240 w 240"/>
              <a:gd name="T5" fmla="*/ 240 h 480"/>
              <a:gd name="T6" fmla="*/ 0 w 240"/>
              <a:gd name="T7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" h="480">
                <a:moveTo>
                  <a:pt x="0" y="0"/>
                </a:moveTo>
                <a:lnTo>
                  <a:pt x="0" y="480"/>
                </a:lnTo>
                <a:lnTo>
                  <a:pt x="240" y="24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601" name="Freeform 129"/>
          <p:cNvSpPr>
            <a:spLocks/>
          </p:cNvSpPr>
          <p:nvPr/>
        </p:nvSpPr>
        <p:spPr bwMode="auto">
          <a:xfrm>
            <a:off x="2001838" y="2514600"/>
            <a:ext cx="228600" cy="457200"/>
          </a:xfrm>
          <a:custGeom>
            <a:avLst/>
            <a:gdLst>
              <a:gd name="T0" fmla="*/ 0 w 240"/>
              <a:gd name="T1" fmla="*/ 0 h 480"/>
              <a:gd name="T2" fmla="*/ 0 w 240"/>
              <a:gd name="T3" fmla="*/ 480 h 480"/>
              <a:gd name="T4" fmla="*/ 240 w 240"/>
              <a:gd name="T5" fmla="*/ 240 h 480"/>
              <a:gd name="T6" fmla="*/ 0 w 240"/>
              <a:gd name="T7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" h="480">
                <a:moveTo>
                  <a:pt x="0" y="0"/>
                </a:moveTo>
                <a:lnTo>
                  <a:pt x="0" y="480"/>
                </a:lnTo>
                <a:lnTo>
                  <a:pt x="240" y="24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602" name="Rectangle 130"/>
          <p:cNvSpPr>
            <a:spLocks noChangeArrowheads="1"/>
          </p:cNvSpPr>
          <p:nvPr/>
        </p:nvSpPr>
        <p:spPr bwMode="auto">
          <a:xfrm>
            <a:off x="7467600" y="2438400"/>
            <a:ext cx="1066800" cy="533400"/>
          </a:xfrm>
          <a:prstGeom prst="rect">
            <a:avLst/>
          </a:prstGeom>
          <a:solidFill>
            <a:srgbClr val="99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Times New Roman" charset="0"/>
              </a:rPr>
              <a:t>DC-DC</a:t>
            </a:r>
          </a:p>
        </p:txBody>
      </p:sp>
      <p:sp>
        <p:nvSpPr>
          <p:cNvPr id="105603" name="Rectangle 131"/>
          <p:cNvSpPr>
            <a:spLocks noChangeArrowheads="1"/>
          </p:cNvSpPr>
          <p:nvPr/>
        </p:nvSpPr>
        <p:spPr bwMode="auto">
          <a:xfrm>
            <a:off x="6524625" y="3200400"/>
            <a:ext cx="1524000" cy="533400"/>
          </a:xfrm>
          <a:prstGeom prst="rec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  <a:latin typeface="Times New Roman" charset="0"/>
              </a:rPr>
              <a:t>Configuration</a:t>
            </a:r>
          </a:p>
          <a:p>
            <a:pPr algn="ctr"/>
            <a:r>
              <a:rPr lang="en-US" sz="2000">
                <a:solidFill>
                  <a:srgbClr val="000000"/>
                </a:solidFill>
                <a:latin typeface="Times New Roman" charset="0"/>
              </a:rPr>
              <a:t>Device</a:t>
            </a:r>
          </a:p>
        </p:txBody>
      </p:sp>
      <p:sp>
        <p:nvSpPr>
          <p:cNvPr id="105604" name="AutoShape 132"/>
          <p:cNvSpPr>
            <a:spLocks noChangeArrowheads="1"/>
          </p:cNvSpPr>
          <p:nvPr/>
        </p:nvSpPr>
        <p:spPr bwMode="auto">
          <a:xfrm>
            <a:off x="6143625" y="3429000"/>
            <a:ext cx="381000" cy="76200"/>
          </a:xfrm>
          <a:prstGeom prst="leftArrow">
            <a:avLst>
              <a:gd name="adj1" fmla="val 50000"/>
              <a:gd name="adj2" fmla="val 1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605" name="AutoShape 133"/>
          <p:cNvSpPr>
            <a:spLocks noChangeArrowheads="1"/>
          </p:cNvSpPr>
          <p:nvPr/>
        </p:nvSpPr>
        <p:spPr bwMode="auto">
          <a:xfrm flipH="1">
            <a:off x="6153150" y="3581400"/>
            <a:ext cx="381000" cy="76200"/>
          </a:xfrm>
          <a:prstGeom prst="leftArrow">
            <a:avLst>
              <a:gd name="adj1" fmla="val 50000"/>
              <a:gd name="adj2" fmla="val 125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606" name="Text Box 134"/>
          <p:cNvSpPr txBox="1">
            <a:spLocks noChangeArrowheads="1"/>
          </p:cNvSpPr>
          <p:nvPr/>
        </p:nvSpPr>
        <p:spPr bwMode="auto">
          <a:xfrm>
            <a:off x="8077200" y="321945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charset="0"/>
              </a:rPr>
              <a:t>8Mbit</a:t>
            </a:r>
          </a:p>
        </p:txBody>
      </p:sp>
      <p:sp>
        <p:nvSpPr>
          <p:cNvPr id="105607" name="Rectangle 13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800" dirty="0" err="1" smtClean="0">
                <a:cs typeface="Times New Roman" charset="0"/>
              </a:rPr>
              <a:t>IceCube</a:t>
            </a:r>
            <a:r>
              <a:rPr lang="en-US" sz="2800" dirty="0" smtClean="0">
                <a:cs typeface="Times New Roman" charset="0"/>
              </a:rPr>
              <a:t>: Digital </a:t>
            </a:r>
            <a:r>
              <a:rPr lang="en-US" sz="2800" dirty="0">
                <a:cs typeface="Times New Roman" charset="0"/>
              </a:rPr>
              <a:t>Optical Module Block Diagram</a:t>
            </a:r>
          </a:p>
        </p:txBody>
      </p:sp>
      <p:sp>
        <p:nvSpPr>
          <p:cNvPr id="105608" name="Text Box 136"/>
          <p:cNvSpPr txBox="1">
            <a:spLocks noChangeArrowheads="1"/>
          </p:cNvSpPr>
          <p:nvPr/>
        </p:nvSpPr>
        <p:spPr bwMode="auto">
          <a:xfrm>
            <a:off x="0" y="6583363"/>
            <a:ext cx="1847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charset="0"/>
              </a:rPr>
              <a:t>GTP, LBNL, 26 Mar, 2004</a:t>
            </a:r>
          </a:p>
        </p:txBody>
      </p:sp>
      <p:sp>
        <p:nvSpPr>
          <p:cNvPr id="105609" name="Oval 137"/>
          <p:cNvSpPr>
            <a:spLocks noChangeArrowheads="1"/>
          </p:cNvSpPr>
          <p:nvPr/>
        </p:nvSpPr>
        <p:spPr bwMode="auto">
          <a:xfrm>
            <a:off x="533400" y="5334000"/>
            <a:ext cx="1905000" cy="1295400"/>
          </a:xfrm>
          <a:prstGeom prst="ellipse">
            <a:avLst/>
          </a:prstGeom>
          <a:noFill/>
          <a:ln w="19050">
            <a:solidFill>
              <a:srgbClr val="FF0A2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30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Clocks…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IceCube</a:t>
            </a:r>
            <a:r>
              <a:rPr lang="en-US" dirty="0" smtClean="0"/>
              <a:t>: ±2 ns </a:t>
            </a:r>
            <a:r>
              <a:rPr lang="en-US" dirty="0" err="1" smtClean="0"/>
              <a:t>rms</a:t>
            </a:r>
            <a:r>
              <a:rPr lang="en-US" dirty="0" smtClean="0"/>
              <a:t> within 1 km</a:t>
            </a:r>
            <a:r>
              <a:rPr lang="en-US" baseline="30000" dirty="0" smtClean="0"/>
              <a:t>3</a:t>
            </a:r>
            <a:r>
              <a:rPr lang="en-US" dirty="0" smtClean="0"/>
              <a:t> of ice!</a:t>
            </a:r>
          </a:p>
          <a:p>
            <a:pPr lvl="1"/>
            <a:r>
              <a:rPr lang="en-US" dirty="0" smtClean="0"/>
              <a:t>works flawlessly</a:t>
            </a:r>
            <a:r>
              <a:rPr lang="en-US" dirty="0"/>
              <a:t> </a:t>
            </a:r>
            <a:r>
              <a:rPr lang="en-US" dirty="0" smtClean="0"/>
              <a:t>and invisibly</a:t>
            </a:r>
          </a:p>
          <a:p>
            <a:r>
              <a:rPr lang="en-US" dirty="0" smtClean="0"/>
              <a:t>Oscillator precision in </a:t>
            </a:r>
            <a:r>
              <a:rPr lang="en-US" dirty="0" err="1" smtClean="0"/>
              <a:t>IceCube</a:t>
            </a:r>
            <a:r>
              <a:rPr lang="en-US" dirty="0" smtClean="0"/>
              <a:t> is ~1 x 10</a:t>
            </a:r>
            <a:r>
              <a:rPr lang="en-US" baseline="30000" dirty="0" smtClean="0"/>
              <a:t> –10</a:t>
            </a:r>
            <a:r>
              <a:rPr lang="en-US" dirty="0" smtClean="0"/>
              <a:t>/s</a:t>
            </a:r>
          </a:p>
          <a:p>
            <a:pPr lvl="1"/>
            <a:r>
              <a:rPr lang="en-US" dirty="0" smtClean="0"/>
              <a:t>hard to measure!</a:t>
            </a:r>
          </a:p>
          <a:p>
            <a:r>
              <a:rPr lang="en-US" dirty="0" smtClean="0"/>
              <a:t>DUNE: ±1 µs precision</a:t>
            </a:r>
          </a:p>
          <a:p>
            <a:pPr lvl="1"/>
            <a:r>
              <a:rPr lang="en-US" dirty="0" smtClean="0"/>
              <a:t>requires  </a:t>
            </a:r>
            <a:r>
              <a:rPr lang="en-US" dirty="0" err="1" smtClean="0"/>
              <a:t>δf</a:t>
            </a:r>
            <a:r>
              <a:rPr lang="en-US" dirty="0" smtClean="0"/>
              <a:t>/f &lt; 1 x 10</a:t>
            </a:r>
            <a:r>
              <a:rPr lang="en-US" baseline="30000" dirty="0" smtClean="0"/>
              <a:t>–6</a:t>
            </a:r>
            <a:r>
              <a:rPr lang="en-US" dirty="0" smtClean="0"/>
              <a:t> per second for local clock</a:t>
            </a:r>
          </a:p>
          <a:p>
            <a:pPr lvl="1"/>
            <a:r>
              <a:rPr lang="en-US" dirty="0" smtClean="0"/>
              <a:t>This is (?) probably(?) easy to achieve in </a:t>
            </a:r>
            <a:r>
              <a:rPr lang="en-US" dirty="0" err="1" smtClean="0"/>
              <a:t>LAr</a:t>
            </a: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What works in </a:t>
            </a:r>
            <a:r>
              <a:rPr lang="en-US" dirty="0" err="1" smtClean="0">
                <a:solidFill>
                  <a:srgbClr val="0000FF"/>
                </a:solidFill>
              </a:rPr>
              <a:t>IceCube</a:t>
            </a:r>
            <a:r>
              <a:rPr lang="en-US" dirty="0" smtClean="0">
                <a:solidFill>
                  <a:srgbClr val="0000FF"/>
                </a:solidFill>
              </a:rPr>
              <a:t> can work in DUNE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03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ASIC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16 pixels/ASIC</a:t>
            </a:r>
          </a:p>
          <a:p>
            <a:r>
              <a:rPr lang="en-US" dirty="0" smtClean="0"/>
              <a:t>1 free-running clock/ASIC</a:t>
            </a:r>
          </a:p>
          <a:p>
            <a:r>
              <a:rPr lang="en-US" dirty="0" smtClean="0"/>
              <a:t>1 capture register for clock value, ASIC, pixel subset, </a:t>
            </a:r>
          </a:p>
          <a:p>
            <a:r>
              <a:rPr lang="en-US" dirty="0" smtClean="0"/>
              <a:t>Buffer depth as needed to store beam, SN event… </a:t>
            </a:r>
          </a:p>
          <a:p>
            <a:r>
              <a:rPr lang="en-US" dirty="0" smtClean="0"/>
              <a:t>Logic to manage: </a:t>
            </a:r>
          </a:p>
          <a:p>
            <a:pPr lvl="1"/>
            <a:r>
              <a:rPr lang="en-US" dirty="0" smtClean="0"/>
              <a:t>dynamic network,</a:t>
            </a:r>
          </a:p>
          <a:p>
            <a:pPr lvl="1"/>
            <a:r>
              <a:rPr lang="en-US" dirty="0" smtClean="0"/>
              <a:t>token passing, </a:t>
            </a:r>
          </a:p>
          <a:p>
            <a:pPr lvl="1"/>
            <a:r>
              <a:rPr lang="en-US" dirty="0" smtClean="0"/>
              <a:t>clock domain crossing, </a:t>
            </a:r>
          </a:p>
          <a:p>
            <a:pPr lvl="1"/>
            <a:r>
              <a:rPr lang="en-US" dirty="0" smtClean="0"/>
              <a:t>data transfer to neighbor in network</a:t>
            </a:r>
          </a:p>
          <a:p>
            <a:pPr lvl="1"/>
            <a:r>
              <a:rPr lang="en-US" dirty="0" smtClean="0"/>
              <a:t>exception states, including “kill switch”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42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Pixel Array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local clock serves 16 pixels in one ASIC</a:t>
            </a:r>
          </a:p>
          <a:p>
            <a:endParaRPr lang="en-US" dirty="0"/>
          </a:p>
        </p:txBody>
      </p:sp>
      <p:pic>
        <p:nvPicPr>
          <p:cNvPr id="4" name="Picture 3" descr="Individual-gr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96" y="2509624"/>
            <a:ext cx="3821298" cy="34771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92104" y="2379579"/>
            <a:ext cx="35230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View from inactive side</a:t>
            </a:r>
          </a:p>
          <a:p>
            <a:endParaRPr lang="en-US" sz="2400" dirty="0" smtClean="0"/>
          </a:p>
          <a:p>
            <a:r>
              <a:rPr lang="en-US" sz="2400" dirty="0" smtClean="0"/>
              <a:t>Wire-bonds connect </a:t>
            </a:r>
          </a:p>
          <a:p>
            <a:r>
              <a:rPr lang="en-US" sz="2400" dirty="0" smtClean="0"/>
              <a:t>each pixel to ASIC; via connects to small button on active side, minimizing capacitance and noise;</a:t>
            </a:r>
          </a:p>
          <a:p>
            <a:endParaRPr lang="en-US" sz="2400" dirty="0" smtClean="0"/>
          </a:p>
          <a:p>
            <a:r>
              <a:rPr lang="en-US" sz="2400" dirty="0" smtClean="0"/>
              <a:t>concern: </a:t>
            </a:r>
            <a:r>
              <a:rPr lang="en-US" sz="2400" dirty="0" smtClean="0">
                <a:solidFill>
                  <a:srgbClr val="FF6600"/>
                </a:solidFill>
              </a:rPr>
              <a:t>parasitic triggers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57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6X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937329"/>
            <a:ext cx="5373848" cy="51855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89014" y="1209457"/>
            <a:ext cx="21017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16 x 16 Tile of 256 ASICs,  4092 pixels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01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6X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937329"/>
            <a:ext cx="5373848" cy="51855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89014" y="1693240"/>
            <a:ext cx="2101721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Local clock interrogation</a:t>
            </a:r>
          </a:p>
          <a:p>
            <a:r>
              <a:rPr lang="en-US" sz="2800" dirty="0" smtClean="0"/>
              <a:t>signal enters at any corner of tile, and propagates as a wave to any neighbor</a:t>
            </a:r>
            <a:endParaRPr lang="en-US" sz="28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6290045" y="771029"/>
            <a:ext cx="1270104" cy="34771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60149" y="401697"/>
            <a:ext cx="790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here…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7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6X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1" y="937329"/>
            <a:ext cx="5373848" cy="51855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89014" y="1693240"/>
            <a:ext cx="2101721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Local clock interrogation</a:t>
            </a:r>
          </a:p>
          <a:p>
            <a:r>
              <a:rPr lang="en-US" sz="2800" dirty="0" smtClean="0"/>
              <a:t>signal enters at any corner of tile, and propagates as a wave to any neighbor</a:t>
            </a:r>
            <a:endParaRPr lang="en-US" sz="28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6380766" y="5593740"/>
            <a:ext cx="1270104" cy="34771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814298" y="5557008"/>
            <a:ext cx="1076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 here…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629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pixel “button”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pixel must be a </a:t>
            </a:r>
            <a:r>
              <a:rPr lang="en-US" dirty="0" smtClean="0">
                <a:solidFill>
                  <a:srgbClr val="0000FF"/>
                </a:solidFill>
              </a:rPr>
              <a:t>small button </a:t>
            </a:r>
            <a:r>
              <a:rPr lang="en-US" dirty="0" smtClean="0"/>
              <a:t>exposed to </a:t>
            </a:r>
            <a:r>
              <a:rPr lang="en-US" dirty="0" err="1" smtClean="0"/>
              <a:t>LAr</a:t>
            </a:r>
            <a:r>
              <a:rPr lang="en-US" dirty="0" smtClean="0"/>
              <a:t> active volume, not a space-filling square</a:t>
            </a:r>
          </a:p>
          <a:p>
            <a:r>
              <a:rPr lang="en-US" dirty="0" smtClean="0"/>
              <a:t>The dielectric surface exposed to </a:t>
            </a:r>
            <a:r>
              <a:rPr lang="en-US" dirty="0" err="1" smtClean="0"/>
              <a:t>LAr</a:t>
            </a:r>
            <a:r>
              <a:rPr lang="en-US" dirty="0" smtClean="0"/>
              <a:t> active volume will automatically ‘heal” to create the desired </a:t>
            </a:r>
            <a:r>
              <a:rPr lang="en-US" dirty="0" err="1" smtClean="0"/>
              <a:t>electronstatics</a:t>
            </a:r>
            <a:r>
              <a:rPr lang="en-US" dirty="0" smtClean="0"/>
              <a:t>: “</a:t>
            </a:r>
            <a:r>
              <a:rPr lang="en-US" dirty="0" smtClean="0">
                <a:solidFill>
                  <a:srgbClr val="0000FF"/>
                </a:solidFill>
              </a:rPr>
              <a:t>all charge to button”</a:t>
            </a:r>
          </a:p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0000FF"/>
                </a:solidFill>
              </a:rPr>
              <a:t> Dielectric properties of first dielectric surface are important: </a:t>
            </a:r>
            <a:r>
              <a:rPr lang="en-US" dirty="0" err="1" smtClean="0">
                <a:solidFill>
                  <a:srgbClr val="0000FF"/>
                </a:solidFill>
              </a:rPr>
              <a:t>teflon</a:t>
            </a:r>
            <a:r>
              <a:rPr lang="en-US" dirty="0" smtClean="0">
                <a:solidFill>
                  <a:srgbClr val="0000FF"/>
                </a:solidFill>
              </a:rPr>
              <a:t> seems likely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560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The 64-bit datum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Clock value			38 bits</a:t>
            </a:r>
          </a:p>
          <a:p>
            <a:r>
              <a:rPr lang="en-US" dirty="0" smtClean="0"/>
              <a:t>ASIC location		  8 bits</a:t>
            </a:r>
          </a:p>
          <a:p>
            <a:r>
              <a:rPr lang="en-US" dirty="0" smtClean="0"/>
              <a:t>Pixel address		16 bits</a:t>
            </a:r>
          </a:p>
          <a:p>
            <a:r>
              <a:rPr lang="en-US" dirty="0" smtClean="0"/>
              <a:t>Flags					  2 bits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  </a:t>
            </a:r>
          </a:p>
          <a:p>
            <a:pPr marL="0" indent="0" algn="ctr">
              <a:buNone/>
            </a:pPr>
            <a:r>
              <a:rPr lang="en-US" dirty="0" smtClean="0"/>
              <a:t>Total: 64 bits                   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7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Far Detector Perspective – nonofficial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	“A design with small pixels will be </a:t>
            </a:r>
            <a:r>
              <a:rPr lang="en-US" b="1" u="sng" dirty="0" smtClean="0"/>
              <a:t>best”</a:t>
            </a:r>
            <a:r>
              <a:rPr lang="en-US" b="1" dirty="0" smtClean="0"/>
              <a:t> </a:t>
            </a:r>
          </a:p>
          <a:p>
            <a:pPr lvl="2"/>
            <a:r>
              <a:rPr lang="en-US" dirty="0" smtClean="0"/>
              <a:t>Does a </a:t>
            </a:r>
            <a:r>
              <a:rPr lang="en-US" dirty="0" err="1" smtClean="0"/>
              <a:t>pixelized</a:t>
            </a:r>
            <a:r>
              <a:rPr lang="en-US" dirty="0" smtClean="0"/>
              <a:t> TPC really provide better physics?</a:t>
            </a:r>
          </a:p>
          <a:p>
            <a:pPr marL="457200" lvl="1" indent="0">
              <a:buNone/>
            </a:pPr>
            <a:r>
              <a:rPr lang="en-US" sz="3200" b="1" dirty="0" smtClean="0"/>
              <a:t>Is a </a:t>
            </a:r>
            <a:r>
              <a:rPr lang="en-US" sz="3200" b="1" dirty="0" err="1" smtClean="0"/>
              <a:t>pixelized</a:t>
            </a:r>
            <a:r>
              <a:rPr lang="en-US" sz="3200" b="1" dirty="0" smtClean="0"/>
              <a:t> design technically possible?</a:t>
            </a:r>
          </a:p>
          <a:p>
            <a:pPr lvl="2"/>
            <a:r>
              <a:rPr lang="en-US" dirty="0" smtClean="0"/>
              <a:t>If yes, then:</a:t>
            </a:r>
          </a:p>
          <a:p>
            <a:pPr lvl="3"/>
            <a:r>
              <a:rPr lang="en-US" dirty="0" smtClean="0"/>
              <a:t>Can a </a:t>
            </a:r>
            <a:r>
              <a:rPr lang="en-US" dirty="0" err="1" smtClean="0"/>
              <a:t>pixelized</a:t>
            </a:r>
            <a:r>
              <a:rPr lang="en-US" dirty="0" smtClean="0"/>
              <a:t> design be demonstrated timely?</a:t>
            </a:r>
          </a:p>
          <a:p>
            <a:pPr lvl="3"/>
            <a:r>
              <a:rPr lang="en-US" dirty="0" smtClean="0"/>
              <a:t>Is a </a:t>
            </a:r>
            <a:r>
              <a:rPr lang="en-US" dirty="0" err="1" smtClean="0"/>
              <a:t>pixelized</a:t>
            </a:r>
            <a:r>
              <a:rPr lang="en-US" dirty="0" smtClean="0"/>
              <a:t> design affordable?</a:t>
            </a:r>
          </a:p>
          <a:p>
            <a:pPr lvl="3"/>
            <a:r>
              <a:rPr lang="en-US" dirty="0" smtClean="0"/>
              <a:t>What would a demonstration plan look like?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000" dirty="0" smtClean="0"/>
              <a:t>“There isn’t time to do it right, but there is always be time to do it over.”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425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Data Flow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Clock calibration: once per second</a:t>
            </a:r>
          </a:p>
          <a:p>
            <a:pPr marL="457200" lvl="1" indent="0">
              <a:buNone/>
            </a:pPr>
            <a:r>
              <a:rPr lang="en-US" dirty="0" smtClean="0">
                <a:sym typeface="Wingdings"/>
              </a:rPr>
              <a:t> 16,384 bits/tile</a:t>
            </a:r>
          </a:p>
          <a:p>
            <a:r>
              <a:rPr lang="en-US" dirty="0" smtClean="0"/>
              <a:t>Assume 20,000 tiles/10 </a:t>
            </a:r>
            <a:r>
              <a:rPr lang="en-US" dirty="0" err="1" smtClean="0"/>
              <a:t>kton</a:t>
            </a:r>
            <a:r>
              <a:rPr lang="en-US" dirty="0" smtClean="0"/>
              <a:t> module</a:t>
            </a:r>
          </a:p>
          <a:p>
            <a:pPr lvl="1">
              <a:buFont typeface="Wingdings" charset="0"/>
              <a:buChar char="à"/>
            </a:pPr>
            <a:r>
              <a:rPr lang="en-US" dirty="0" smtClean="0">
                <a:sym typeface="Wingdings"/>
              </a:rPr>
              <a:t>~40 MB/s per module</a:t>
            </a:r>
          </a:p>
          <a:p>
            <a:pPr marL="57150" indent="0">
              <a:buNone/>
            </a:pPr>
            <a:r>
              <a:rPr lang="en-US" dirty="0" smtClean="0">
                <a:sym typeface="Wingdings"/>
              </a:rPr>
              <a:t>Easily digestible locally by GPU to transform data to global time frame &amp; prepare histograms</a:t>
            </a:r>
          </a:p>
          <a:p>
            <a:pPr marL="57150" indent="0">
              <a:buNone/>
            </a:pPr>
            <a:r>
              <a:rPr lang="en-US" dirty="0" smtClean="0">
                <a:sym typeface="Wingdings"/>
              </a:rPr>
              <a:t>Very little data represents event data to surface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083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No single-point failure ?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Flat architecture avoids clock distribution</a:t>
            </a:r>
          </a:p>
          <a:p>
            <a:r>
              <a:rPr lang="en-US" dirty="0" smtClean="0"/>
              <a:t>Local clock interrogation ‘wave’ sweeps around any dead or troubled ASIC;</a:t>
            </a:r>
          </a:p>
          <a:p>
            <a:r>
              <a:rPr lang="en-US" dirty="0" smtClean="0"/>
              <a:t>Any of four corners provides entry point for interrogation and for data recovery.</a:t>
            </a:r>
          </a:p>
          <a:p>
            <a:r>
              <a:rPr lang="en-US" dirty="0" smtClean="0"/>
              <a:t>Wave mode seems fanciful, but I don’t see why it couldn’t work…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148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Three Central Technical Issues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CIR Input: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all extraneous leakage currents at the CIR input node are small compared to </a:t>
            </a:r>
            <a:r>
              <a:rPr lang="en-US" baseline="30000" dirty="0">
                <a:solidFill>
                  <a:srgbClr val="FF0000"/>
                </a:solidFill>
              </a:rPr>
              <a:t>39</a:t>
            </a:r>
            <a:r>
              <a:rPr lang="en-US" dirty="0">
                <a:solidFill>
                  <a:srgbClr val="FF0000"/>
                </a:solidFill>
              </a:rPr>
              <a:t>Ar </a:t>
            </a:r>
            <a:r>
              <a:rPr lang="en-US" dirty="0" smtClean="0">
                <a:solidFill>
                  <a:srgbClr val="FF0000"/>
                </a:solidFill>
              </a:rPr>
              <a:t>current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If not </a:t>
            </a:r>
            <a:r>
              <a:rPr lang="en-US" dirty="0" err="1" smtClean="0">
                <a:solidFill>
                  <a:srgbClr val="0000FF"/>
                </a:solidFill>
              </a:rPr>
              <a:t>LAr</a:t>
            </a:r>
            <a:r>
              <a:rPr lang="en-US" dirty="0" smtClean="0">
                <a:solidFill>
                  <a:srgbClr val="0000FF"/>
                </a:solidFill>
              </a:rPr>
              <a:t>, then a reproducible </a:t>
            </a:r>
            <a:r>
              <a:rPr lang="en-US" dirty="0" err="1" smtClean="0">
                <a:solidFill>
                  <a:srgbClr val="0000FF"/>
                </a:solidFill>
              </a:rPr>
              <a:t>I</a:t>
            </a:r>
            <a:r>
              <a:rPr lang="en-US" baseline="-25000" dirty="0" err="1" smtClean="0">
                <a:solidFill>
                  <a:srgbClr val="0000FF"/>
                </a:solidFill>
              </a:rPr>
              <a:t>cal</a:t>
            </a:r>
            <a:r>
              <a:rPr lang="en-US" dirty="0" smtClean="0">
                <a:solidFill>
                  <a:srgbClr val="0000FF"/>
                </a:solidFill>
              </a:rPr>
              <a:t> must be supplied</a:t>
            </a:r>
            <a:endParaRPr lang="en-US" dirty="0" smtClean="0"/>
          </a:p>
          <a:p>
            <a:r>
              <a:rPr lang="en-US" dirty="0" smtClean="0"/>
              <a:t>Clock: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Must be stable: </a:t>
            </a:r>
            <a:r>
              <a:rPr lang="en-US" dirty="0" err="1">
                <a:solidFill>
                  <a:srgbClr val="FF0000"/>
                </a:solidFill>
              </a:rPr>
              <a:t>δf</a:t>
            </a:r>
            <a:r>
              <a:rPr lang="en-US" dirty="0">
                <a:solidFill>
                  <a:srgbClr val="FF0000"/>
                </a:solidFill>
              </a:rPr>
              <a:t>/f &lt; 1 x 10</a:t>
            </a:r>
            <a:r>
              <a:rPr lang="en-US" baseline="30000" dirty="0">
                <a:solidFill>
                  <a:srgbClr val="FF0000"/>
                </a:solidFill>
              </a:rPr>
              <a:t>–6</a:t>
            </a:r>
            <a:r>
              <a:rPr lang="en-US" dirty="0">
                <a:solidFill>
                  <a:srgbClr val="FF0000"/>
                </a:solidFill>
              </a:rPr>
              <a:t> per </a:t>
            </a:r>
            <a:r>
              <a:rPr lang="en-US" dirty="0" smtClean="0">
                <a:solidFill>
                  <a:srgbClr val="FF0000"/>
                </a:solidFill>
              </a:rPr>
              <a:t>second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I think this will be easy… –but at what power level?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Surface Charge Creep: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Must be negligible relative to </a:t>
            </a:r>
            <a:r>
              <a:rPr lang="en-US" baseline="30000" dirty="0" smtClean="0">
                <a:solidFill>
                  <a:srgbClr val="FF0000"/>
                </a:solidFill>
              </a:rPr>
              <a:t>39</a:t>
            </a:r>
            <a:r>
              <a:rPr lang="en-US" dirty="0" smtClean="0">
                <a:solidFill>
                  <a:srgbClr val="FF0000"/>
                </a:solidFill>
              </a:rPr>
              <a:t>Ar current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This can be tested, I think…</a:t>
            </a:r>
          </a:p>
          <a:p>
            <a:pPr lvl="1"/>
            <a:endParaRPr lang="en-US" baseline="30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337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Perspective	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IceCube</a:t>
            </a:r>
            <a:r>
              <a:rPr lang="en-US" dirty="0" smtClean="0"/>
              <a:t> demonstrated that it is rational to embed complex electronics in perpetuity</a:t>
            </a:r>
          </a:p>
          <a:p>
            <a:pPr lvl="1"/>
            <a:r>
              <a:rPr lang="en-US" dirty="0" smtClean="0"/>
              <a:t>care taken in design phase to avoid bleeding edge</a:t>
            </a:r>
          </a:p>
          <a:p>
            <a:pPr lvl="1"/>
            <a:r>
              <a:rPr lang="en-US" dirty="0" smtClean="0"/>
              <a:t>care taken in qualifying parts list</a:t>
            </a:r>
          </a:p>
          <a:p>
            <a:pPr lvl="1"/>
            <a:r>
              <a:rPr lang="en-US" dirty="0" smtClean="0"/>
              <a:t>care taken in fabrication &amp; test</a:t>
            </a:r>
          </a:p>
          <a:p>
            <a:r>
              <a:rPr lang="en-US" dirty="0" err="1" smtClean="0"/>
              <a:t>IceCube</a:t>
            </a:r>
            <a:r>
              <a:rPr lang="en-US" dirty="0" smtClean="0"/>
              <a:t> demonstrated that unorthodox time-stamp method meets high performance goals.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190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Summary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>
                <a:solidFill>
                  <a:srgbClr val="0000FF"/>
                </a:solidFill>
              </a:rPr>
              <a:t>Charge-Integrate-Reset </a:t>
            </a:r>
            <a:r>
              <a:rPr lang="en-US" dirty="0" smtClean="0"/>
              <a:t>pixel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extracts all energy, spatial and time information with high precision and appropriate dynamic range.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Several aspects are just assertions at this point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It seems plausible that an unorthodox scheme to realize a fully </a:t>
            </a:r>
            <a:r>
              <a:rPr lang="en-US" dirty="0" err="1" smtClean="0">
                <a:solidFill>
                  <a:srgbClr val="FFFFFF"/>
                </a:solidFill>
              </a:rPr>
              <a:t>pixelized</a:t>
            </a:r>
            <a:r>
              <a:rPr lang="en-US" dirty="0" smtClean="0">
                <a:solidFill>
                  <a:srgbClr val="FFFFFF"/>
                </a:solidFill>
              </a:rPr>
              <a:t> DUNE might work.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 would like to explore this technical approach as “Generic R&amp;D”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Anybody interested?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830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Summary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>
                <a:solidFill>
                  <a:srgbClr val="0000FF"/>
                </a:solidFill>
              </a:rPr>
              <a:t>Charge-Integrate-Reset </a:t>
            </a:r>
            <a:r>
              <a:rPr lang="en-US" dirty="0"/>
              <a:t>pixel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extracts all energy, spatial and time information with high precision and appropriate dynamic range.</a:t>
            </a:r>
          </a:p>
          <a:p>
            <a:r>
              <a:rPr lang="en-US" dirty="0" smtClean="0"/>
              <a:t>Several aspects are just assertions at this point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It seems plausible that an unorthodox scheme to realize a fully </a:t>
            </a:r>
            <a:r>
              <a:rPr lang="en-US" dirty="0" err="1" smtClean="0">
                <a:solidFill>
                  <a:srgbClr val="FFFFFF"/>
                </a:solidFill>
              </a:rPr>
              <a:t>pixelized</a:t>
            </a:r>
            <a:r>
              <a:rPr lang="en-US" dirty="0" smtClean="0">
                <a:solidFill>
                  <a:srgbClr val="FFFFFF"/>
                </a:solidFill>
              </a:rPr>
              <a:t> DUNE might work.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 would like to explore this technical approach as “Generic R&amp;D”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Anybody interested?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440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Summary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>
                <a:solidFill>
                  <a:srgbClr val="0000FF"/>
                </a:solidFill>
              </a:rPr>
              <a:t>Charge-Integrate-Reset </a:t>
            </a:r>
            <a:r>
              <a:rPr lang="en-US" dirty="0"/>
              <a:t>pixel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extracts all energy, spatial and time information with high precision and appropriate dynamic range.</a:t>
            </a:r>
          </a:p>
          <a:p>
            <a:r>
              <a:rPr lang="en-US" dirty="0" smtClean="0"/>
              <a:t>Several aspects are just assertions at this point</a:t>
            </a:r>
          </a:p>
          <a:p>
            <a:r>
              <a:rPr lang="en-US" dirty="0" smtClean="0"/>
              <a:t>It seems plausible that an unorthodox scheme to realize a fully </a:t>
            </a:r>
            <a:r>
              <a:rPr lang="en-US" dirty="0" err="1" smtClean="0"/>
              <a:t>pixelized</a:t>
            </a:r>
            <a:r>
              <a:rPr lang="en-US" dirty="0" smtClean="0"/>
              <a:t> DUNE might work.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 would like to explore this technical approach as “Generic R&amp;D”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Anybody interested?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822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Summary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>
                <a:solidFill>
                  <a:srgbClr val="0000FF"/>
                </a:solidFill>
              </a:rPr>
              <a:t>Charge-Integrate-Reset </a:t>
            </a:r>
            <a:r>
              <a:rPr lang="en-US" dirty="0"/>
              <a:t>pixel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extracts all energy, spatial and time information with high precision and appropriate dynamic range.</a:t>
            </a:r>
          </a:p>
          <a:p>
            <a:r>
              <a:rPr lang="en-US" dirty="0" smtClean="0"/>
              <a:t>Several aspects are just assertions at this point</a:t>
            </a:r>
          </a:p>
          <a:p>
            <a:r>
              <a:rPr lang="en-US" dirty="0" smtClean="0"/>
              <a:t>It seems plausible that an unorthodox scheme to realize a fully </a:t>
            </a:r>
            <a:r>
              <a:rPr lang="en-US" dirty="0" err="1" smtClean="0"/>
              <a:t>pixelized</a:t>
            </a:r>
            <a:r>
              <a:rPr lang="en-US" dirty="0" smtClean="0"/>
              <a:t> DUNE might work.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I would like to explore this technical approach as “Generic R&amp;D”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Anybody interested?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817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Summary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harge-</a:t>
            </a:r>
            <a:r>
              <a:rPr lang="en-US" dirty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ntegrate-Reset </a:t>
            </a:r>
            <a:r>
              <a:rPr lang="en-US" dirty="0" smtClean="0"/>
              <a:t>pixel extracts all energy, spatial and time information with high precision and appropriate dynamic range.</a:t>
            </a:r>
          </a:p>
          <a:p>
            <a:r>
              <a:rPr lang="en-US" dirty="0" smtClean="0"/>
              <a:t>Several aspects are just assertions at this point</a:t>
            </a:r>
          </a:p>
          <a:p>
            <a:r>
              <a:rPr lang="en-US" dirty="0" smtClean="0"/>
              <a:t>It seems plausible that an unorthodox scheme to realize a fully </a:t>
            </a:r>
            <a:r>
              <a:rPr lang="en-US" dirty="0" err="1" smtClean="0"/>
              <a:t>pixelized</a:t>
            </a:r>
            <a:r>
              <a:rPr lang="en-US" dirty="0" smtClean="0"/>
              <a:t> DUNE might work.</a:t>
            </a:r>
          </a:p>
          <a:p>
            <a:r>
              <a:rPr lang="en-US" sz="3600" dirty="0" smtClean="0">
                <a:solidFill>
                  <a:srgbClr val="0000FF"/>
                </a:solidFill>
              </a:rPr>
              <a:t>I would like to explore this technical approach as “Generic R&amp;D”…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“Far-Pix” collaboration, anyone?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32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Axiomatic Starting points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E</a:t>
            </a:r>
            <a:r>
              <a:rPr lang="en-US" dirty="0" smtClean="0"/>
              <a:t>lectronics embedded in </a:t>
            </a:r>
            <a:r>
              <a:rPr lang="en-US" dirty="0" err="1" smtClean="0"/>
              <a:t>LAr</a:t>
            </a:r>
            <a:r>
              <a:rPr lang="en-US" dirty="0" smtClean="0"/>
              <a:t> forever… (</a:t>
            </a:r>
            <a:r>
              <a:rPr lang="en-US" b="1" dirty="0" smtClean="0">
                <a:solidFill>
                  <a:srgbClr val="FF0000"/>
                </a:solidFill>
              </a:rPr>
              <a:t>SPF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implest possible system concept… (Einstein)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ower dissipation must be ‘low’… (</a:t>
            </a:r>
            <a:r>
              <a:rPr lang="en-US" dirty="0" err="1" smtClean="0"/>
              <a:t>LAr</a:t>
            </a:r>
            <a:r>
              <a:rPr lang="en-US" dirty="0" smtClean="0"/>
              <a:t> heating)</a:t>
            </a:r>
          </a:p>
          <a:p>
            <a:pPr lvl="1"/>
            <a:r>
              <a:rPr lang="en-US" dirty="0" smtClean="0"/>
              <a:t>Data quality must be ‘high’ … (must be </a:t>
            </a:r>
            <a:r>
              <a:rPr lang="en-US" b="1" i="1" u="sng" dirty="0" smtClean="0">
                <a:solidFill>
                  <a:srgbClr val="0000FF"/>
                </a:solidFill>
              </a:rPr>
              <a:t>Better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follow the electronic principle of “least action”</a:t>
            </a:r>
          </a:p>
          <a:p>
            <a:pPr lvl="1"/>
            <a:r>
              <a:rPr lang="en-US" dirty="0" smtClean="0"/>
              <a:t>System concept may be unconventional</a:t>
            </a:r>
          </a:p>
          <a:p>
            <a:pPr lvl="1"/>
            <a:r>
              <a:rPr lang="en-US" dirty="0" smtClean="0"/>
              <a:t>Take advantage of intrinsic resource: </a:t>
            </a:r>
            <a:r>
              <a:rPr lang="en-US" baseline="30000" dirty="0" smtClean="0"/>
              <a:t>39</a:t>
            </a:r>
            <a:r>
              <a:rPr lang="en-US" dirty="0" smtClean="0"/>
              <a:t>Ar decays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4</a:t>
            </a:fld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212407" y="3670543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917765" y="1733176"/>
            <a:ext cx="657411" cy="25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52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The Charge </a:t>
            </a:r>
            <a:r>
              <a:rPr lang="en-US" dirty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ntegrate-Reset (CIR)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5" name="Picture 4" descr="Charge-pump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866900"/>
            <a:ext cx="5166360" cy="31181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1001" y="5237089"/>
            <a:ext cx="3403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charge-sensitive amplifier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978757" y="4688293"/>
            <a:ext cx="188132" cy="5487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40151" y="5237089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Schmitt trigger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440152" y="4468774"/>
            <a:ext cx="721172" cy="7683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81200" y="1636067"/>
            <a:ext cx="1757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Reset switch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39782" y="2097732"/>
            <a:ext cx="752528" cy="5521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81544" y="3776276"/>
            <a:ext cx="850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630005" y="4007108"/>
            <a:ext cx="1035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‘Reset’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8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Classical C-I-R Behavior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arriving at input is integrated on C</a:t>
            </a:r>
          </a:p>
          <a:p>
            <a:r>
              <a:rPr lang="en-US" dirty="0" smtClean="0"/>
              <a:t>After integrating charge </a:t>
            </a:r>
            <a:r>
              <a:rPr lang="en-US" dirty="0" err="1" smtClean="0"/>
              <a:t>δQ</a:t>
            </a:r>
            <a:r>
              <a:rPr lang="en-US" dirty="0" smtClean="0"/>
              <a:t> on C,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en-US" dirty="0" smtClean="0"/>
              <a:t> is met</a:t>
            </a:r>
          </a:p>
          <a:p>
            <a:r>
              <a:rPr lang="en-US" dirty="0"/>
              <a:t>C</a:t>
            </a:r>
            <a:r>
              <a:rPr lang="en-US" dirty="0" smtClean="0"/>
              <a:t>omparator triggers, closing switch</a:t>
            </a:r>
          </a:p>
          <a:p>
            <a:r>
              <a:rPr lang="en-US" dirty="0" smtClean="0"/>
              <a:t>Capacitor C is discharged, returned to baseline</a:t>
            </a:r>
          </a:p>
          <a:p>
            <a:r>
              <a:rPr lang="en-US" dirty="0" smtClean="0"/>
              <a:t>Cycle begins again, </a:t>
            </a:r>
            <a:r>
              <a:rPr lang="en-US" i="1" dirty="0" smtClean="0"/>
              <a:t>ad infinitum</a:t>
            </a:r>
          </a:p>
          <a:p>
            <a:r>
              <a:rPr lang="en-US" dirty="0" smtClean="0"/>
              <a:t>Classically, trigger augments a counter by one.</a:t>
            </a:r>
          </a:p>
          <a:p>
            <a:r>
              <a:rPr lang="en-US" dirty="0"/>
              <a:t>N</a:t>
            </a:r>
            <a:r>
              <a:rPr lang="en-US" dirty="0" smtClean="0"/>
              <a:t>umber of counts is proportional to total Q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53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The Advanced CIR Block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5" name="Picture 4" descr="Charge-pump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866900"/>
            <a:ext cx="5166360" cy="31181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1001" y="5237089"/>
            <a:ext cx="3403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charge-sensitive amplifier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978757" y="4688293"/>
            <a:ext cx="188132" cy="5487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40151" y="5237089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Schmitt trigger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440152" y="4468774"/>
            <a:ext cx="721172" cy="7683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81200" y="1636067"/>
            <a:ext cx="1757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Reset switch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39782" y="2097732"/>
            <a:ext cx="752528" cy="5521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81544" y="3776276"/>
            <a:ext cx="850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630005" y="4007108"/>
            <a:ext cx="1035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‘Reset’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73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903739" y="3241271"/>
            <a:ext cx="3323666" cy="379474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 something different</a:t>
            </a:r>
            <a:endParaRPr lang="en-US" dirty="0"/>
          </a:p>
        </p:txBody>
      </p:sp>
      <p:pic>
        <p:nvPicPr>
          <p:cNvPr id="4" name="Picture 3" descr="Charge-pump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94" y="2595521"/>
            <a:ext cx="3198245" cy="18805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03739" y="4491798"/>
            <a:ext cx="3323666" cy="391998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17294" y="3220634"/>
            <a:ext cx="2804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38-bit Gray-code counter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828722" y="4476119"/>
            <a:ext cx="1371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38-bit latch</a:t>
            </a:r>
            <a:endParaRPr lang="en-US" sz="2000" dirty="0"/>
          </a:p>
        </p:txBody>
      </p:sp>
      <p:sp>
        <p:nvSpPr>
          <p:cNvPr id="11" name="Down Arrow 10"/>
          <p:cNvSpPr/>
          <p:nvPr/>
        </p:nvSpPr>
        <p:spPr>
          <a:xfrm>
            <a:off x="5149831" y="3794537"/>
            <a:ext cx="462774" cy="5550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480442" y="3982697"/>
            <a:ext cx="1669389" cy="156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616225" y="1593253"/>
            <a:ext cx="1560211" cy="914400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679354" y="1819620"/>
            <a:ext cx="1370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Oscillator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stCxn id="15" idx="4"/>
          </p:cNvCxnSpPr>
          <p:nvPr/>
        </p:nvCxnSpPr>
        <p:spPr>
          <a:xfrm>
            <a:off x="5396331" y="2507653"/>
            <a:ext cx="0" cy="7129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97134" y="5221410"/>
            <a:ext cx="6249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Reset trigger latches the contents of counter– </a:t>
            </a:r>
          </a:p>
          <a:p>
            <a:r>
              <a:rPr lang="en-US" sz="2400" dirty="0" smtClean="0"/>
              <a:t>this action captures </a:t>
            </a:r>
            <a:r>
              <a:rPr lang="en-US" sz="2400" b="1" dirty="0" smtClean="0">
                <a:solidFill>
                  <a:srgbClr val="0000FF"/>
                </a:solidFill>
              </a:rPr>
              <a:t>local time </a:t>
            </a:r>
            <a:r>
              <a:rPr lang="en-US" sz="2400" dirty="0" smtClean="0"/>
              <a:t>at instant of reset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407521" y="1791002"/>
            <a:ext cx="2124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100 MHz Ring ?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12470" y="1726461"/>
            <a:ext cx="1818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“Local Clock”</a:t>
            </a:r>
          </a:p>
          <a:p>
            <a:r>
              <a:rPr lang="en-US" sz="2400" dirty="0" smtClean="0"/>
              <a:t>   runs free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7174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Now what ?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the </a:t>
            </a:r>
            <a:r>
              <a:rPr lang="en-US" u="sng" dirty="0" smtClean="0"/>
              <a:t>difference</a:t>
            </a:r>
            <a:r>
              <a:rPr lang="en-US" dirty="0" smtClean="0"/>
              <a:t> between </a:t>
            </a:r>
            <a:r>
              <a:rPr lang="en-US" u="sng" dirty="0" smtClean="0"/>
              <a:t>sequential</a:t>
            </a:r>
            <a:r>
              <a:rPr lang="en-US" dirty="0" smtClean="0"/>
              <a:t> resets</a:t>
            </a:r>
          </a:p>
          <a:p>
            <a:pPr marL="0" indent="0" algn="ctr">
              <a:buNone/>
            </a:pPr>
            <a:r>
              <a:rPr lang="en-US" sz="3000" dirty="0" smtClean="0"/>
              <a:t>This is the </a:t>
            </a:r>
            <a:r>
              <a:rPr lang="en-US" sz="3000" b="1" dirty="0">
                <a:solidFill>
                  <a:srgbClr val="0000FF"/>
                </a:solidFill>
              </a:rPr>
              <a:t>R</a:t>
            </a:r>
            <a:r>
              <a:rPr lang="en-US" sz="3000" b="1" dirty="0" smtClean="0">
                <a:solidFill>
                  <a:srgbClr val="0000FF"/>
                </a:solidFill>
              </a:rPr>
              <a:t>eset </a:t>
            </a:r>
            <a:r>
              <a:rPr lang="en-US" sz="3000" b="1" dirty="0">
                <a:solidFill>
                  <a:srgbClr val="0000FF"/>
                </a:solidFill>
              </a:rPr>
              <a:t>T</a:t>
            </a:r>
            <a:r>
              <a:rPr lang="en-US" sz="3000" b="1" dirty="0" smtClean="0">
                <a:solidFill>
                  <a:srgbClr val="0000FF"/>
                </a:solidFill>
              </a:rPr>
              <a:t>ime </a:t>
            </a:r>
            <a:r>
              <a:rPr lang="en-US" sz="3000" b="1" dirty="0">
                <a:solidFill>
                  <a:srgbClr val="0000FF"/>
                </a:solidFill>
              </a:rPr>
              <a:t>D</a:t>
            </a:r>
            <a:r>
              <a:rPr lang="en-US" sz="3000" b="1" dirty="0" smtClean="0">
                <a:solidFill>
                  <a:srgbClr val="0000FF"/>
                </a:solidFill>
              </a:rPr>
              <a:t>ifference = RTD</a:t>
            </a:r>
          </a:p>
          <a:p>
            <a:pPr marL="0" indent="0" algn="ctr">
              <a:buNone/>
            </a:pPr>
            <a:r>
              <a:rPr lang="en-US" dirty="0" smtClean="0"/>
              <a:t>Total charge for any </a:t>
            </a:r>
            <a:r>
              <a:rPr lang="en-US" b="1" dirty="0" smtClean="0">
                <a:solidFill>
                  <a:srgbClr val="0000FF"/>
                </a:solidFill>
              </a:rPr>
              <a:t>RTD = </a:t>
            </a:r>
            <a:r>
              <a:rPr lang="en-US" b="1" dirty="0" err="1" smtClean="0">
                <a:solidFill>
                  <a:srgbClr val="0000FF"/>
                </a:solidFill>
              </a:rPr>
              <a:t>δQ</a:t>
            </a:r>
            <a:endParaRPr lang="en-US" b="1" dirty="0" smtClean="0">
              <a:solidFill>
                <a:srgbClr val="0000FF"/>
              </a:solidFill>
            </a:endParaRP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RTDs</a:t>
            </a:r>
            <a:r>
              <a:rPr lang="en-US" dirty="0"/>
              <a:t> are not generated at ASIC level!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RTDs </a:t>
            </a:r>
            <a:r>
              <a:rPr lang="en-US" dirty="0" smtClean="0"/>
              <a:t>are computed by off-detector GPU…</a:t>
            </a:r>
          </a:p>
          <a:p>
            <a:pPr lvl="1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10/13/17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56BF-BC72-7B49-AE01-0944634C0D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90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3447</TotalTime>
  <Words>2016</Words>
  <Application>Microsoft Macintosh PowerPoint</Application>
  <PresentationFormat>On-screen Show (4:3)</PresentationFormat>
  <Paragraphs>382</Paragraphs>
  <Slides>38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Unorthodox Musings toward Pixel–based 3-D Readout  for a Multi-kton LAr TPC</vt:lpstr>
      <vt:lpstr>Far Detector Perspective - official</vt:lpstr>
      <vt:lpstr>Far Detector Perspective – nonofficial</vt:lpstr>
      <vt:lpstr>Axiomatic Starting points</vt:lpstr>
      <vt:lpstr>The Charge Integrate-Reset (CIR)</vt:lpstr>
      <vt:lpstr>Classical C-I-R Behavior</vt:lpstr>
      <vt:lpstr>The Advanced CIR Block</vt:lpstr>
      <vt:lpstr>We do something different</vt:lpstr>
      <vt:lpstr>Now what ?</vt:lpstr>
      <vt:lpstr>Now what ?</vt:lpstr>
      <vt:lpstr>The RTD patterns</vt:lpstr>
      <vt:lpstr>Leakage current </vt:lpstr>
      <vt:lpstr>Signal Characteristics</vt:lpstr>
      <vt:lpstr>In other words…</vt:lpstr>
      <vt:lpstr>Precision</vt:lpstr>
      <vt:lpstr>Waveforms </vt:lpstr>
      <vt:lpstr>PowerPoint Presentation</vt:lpstr>
      <vt:lpstr>PowerPoint Presentation</vt:lpstr>
      <vt:lpstr>Time-stamping Waveforms</vt:lpstr>
      <vt:lpstr>Time-stamping ?</vt:lpstr>
      <vt:lpstr>IceCube: Digital Optical Module Block Diagram</vt:lpstr>
      <vt:lpstr>Clocks…</vt:lpstr>
      <vt:lpstr>ASIC  </vt:lpstr>
      <vt:lpstr>Pixel Array ?</vt:lpstr>
      <vt:lpstr>PowerPoint Presentation</vt:lpstr>
      <vt:lpstr>PowerPoint Presentation</vt:lpstr>
      <vt:lpstr>PowerPoint Presentation</vt:lpstr>
      <vt:lpstr>The pixel “button”</vt:lpstr>
      <vt:lpstr>The 64-bit datum</vt:lpstr>
      <vt:lpstr>Data Flow</vt:lpstr>
      <vt:lpstr>No single-point failure ?</vt:lpstr>
      <vt:lpstr>Three Central Technical Issues</vt:lpstr>
      <vt:lpstr>Perspective </vt:lpstr>
      <vt:lpstr>Summary</vt:lpstr>
      <vt:lpstr>Summary</vt:lpstr>
      <vt:lpstr>Summary</vt:lpstr>
      <vt:lpstr>Summary</vt:lpstr>
      <vt:lpstr>Summary</vt:lpstr>
    </vt:vector>
  </TitlesOfParts>
  <Company>University of Texas at Arlington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Unorthodox Musings toward True 3-D Readout  for a Multi-kton LAr TPC</dc:title>
  <dc:creator>David Nygren</dc:creator>
  <cp:lastModifiedBy>David Nygren</cp:lastModifiedBy>
  <cp:revision>125</cp:revision>
  <dcterms:created xsi:type="dcterms:W3CDTF">2017-10-11T18:52:28Z</dcterms:created>
  <dcterms:modified xsi:type="dcterms:W3CDTF">2018-03-05T19:19:26Z</dcterms:modified>
</cp:coreProperties>
</file>