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5"/>
  </p:sldMasterIdLst>
  <p:notesMasterIdLst>
    <p:notesMasterId r:id="rId10"/>
  </p:notesMasterIdLst>
  <p:handoutMasterIdLst>
    <p:handoutMasterId r:id="rId11"/>
  </p:handoutMasterIdLst>
  <p:sldIdLst>
    <p:sldId id="294" r:id="rId6"/>
    <p:sldId id="307" r:id="rId7"/>
    <p:sldId id="308" r:id="rId8"/>
    <p:sldId id="306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660"/>
  </p:normalViewPr>
  <p:slideViewPr>
    <p:cSldViewPr snapToGrid="0" snapToObjects="1" showGuides="1">
      <p:cViewPr varScale="1">
        <p:scale>
          <a:sx n="92" d="100"/>
          <a:sy n="92" d="100"/>
        </p:scale>
        <p:origin x="1008" y="8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400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8/28/2017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David Harding | Lab Status Meeting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8/28/2017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David Harding | Lab Status Meeting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8/28/2017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David Harding | Lab Status Meeting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8/28/2017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David Harding | Lab Status Meeting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8/28/2017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David Harding | Lab Status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8/28/2017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David Harding | Lab Status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8/28/2017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David Harding | Lab Status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205FA-A580-4FB2-8E99-244EC8430E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68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8/28/2017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David Harding | Lab Status Meeting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Vyacheslav Yakovlev</a:t>
            </a:r>
          </a:p>
          <a:p>
            <a:r>
              <a:rPr lang="en-US" dirty="0"/>
              <a:t>All Experimenters and Laboratory Status Meeting</a:t>
            </a:r>
          </a:p>
          <a:p>
            <a:r>
              <a:rPr lang="en-US" dirty="0"/>
              <a:t>March 5, 2018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TD Operations Status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34217" y="-13443"/>
            <a:ext cx="8686800" cy="6429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SRF Sector Update 2018-02-26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0" y="629494"/>
            <a:ext cx="9132765" cy="568415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altLang="en-US" sz="1200" b="1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R&amp;D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Quantum computing measurement continues.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High Q</a:t>
            </a:r>
            <a:r>
              <a:rPr lang="en-US" altLang="en-US" sz="1200" baseline="-250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0</a:t>
            </a:r>
            <a:r>
              <a:rPr lang="en-US" altLang="en-US" sz="12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 high gradient: Nitrogen infusion program continues.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Nb3Sn continues cavity preparation and coating. One cavity had a very nice coating appearance. It is being prepared to be tested.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Plasma processing </a:t>
            </a:r>
            <a:r>
              <a:rPr lang="en-US" altLang="en-US" sz="120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continues. </a:t>
            </a:r>
            <a:endParaRPr lang="en-US" altLang="en-US" sz="1200" dirty="0">
              <a:solidFill>
                <a:schemeClr val="tx1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Nb/Cu vacuum chamber installation is in progress.</a:t>
            </a:r>
          </a:p>
          <a:p>
            <a:pPr marL="0" indent="0" eaLnBrk="1" hangingPunct="1">
              <a:buNone/>
            </a:pPr>
            <a:r>
              <a:rPr lang="en-US" altLang="en-US" sz="1200" b="1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LCLS-II </a:t>
            </a:r>
            <a:r>
              <a:rPr lang="en-US" altLang="en-US" sz="12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: With BPM studies showing good results, LCLS-II cryomodules assembly has started briefly, only stopped again by</a:t>
            </a:r>
          </a:p>
          <a:p>
            <a:pPr marL="0" indent="0" eaLnBrk="1" hangingPunct="1">
              <a:buNone/>
            </a:pPr>
            <a:r>
              <a:rPr lang="en-US" altLang="en-US" sz="12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                 the Project Director. A Quality Assurance Audit is mandated in the week of 3/5.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200" u="sng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For as built cryomodules, we plan to in-situ replace Grade2 Titanium bolt with grade 5 titanium stud. A BPM is being prepared to test this procedure to improve statistics.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CM03 repair: dis-assembly was completed. Rebuilt started and will be a long process since it is a filler job between cryomodules.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CM02, CM04 pending final modification (cryo-valve gas guard, CAV1 support and BPM) before shipping to SLAC.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CM05 warm end couplers were dis-assembled. Beamline was back filled to Nitrogen at 796 torr. It is ready for cold mass extraction from vacuum vessel.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CM06 is still at SLAC due to BPM leak. A dummy cryomodule will be shipped to get vibration data before CM06 comes back.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CM07 is still at CMTF. It needs to be moved to ICB to fix BPM. Pending shipping instrument (Demagnetized geophone)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CM08 Helium circuit leak check was completed. BPM fix is planned pending SLAC approval.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CM09 is ahead of CM08 at CMTF test cave. Installation completed. Cool down has started.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CM10 is in WS3. BPM fix is on hold before thermal shield weldment.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CM11 WS1 resumed as BPM solution is finalized. Yet it was stopped due to stop work order from the Project Director.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CM12 WS0 completed. </a:t>
            </a:r>
          </a:p>
          <a:p>
            <a:pPr marL="0" indent="0">
              <a:buNone/>
            </a:pPr>
            <a:r>
              <a:rPr lang="en-US" altLang="en-US" sz="1200" b="1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PIP-II</a:t>
            </a:r>
            <a:r>
              <a:rPr lang="en-US" sz="1200" b="1" dirty="0">
                <a:solidFill>
                  <a:schemeClr val="tx1"/>
                </a:solidFill>
              </a:rPr>
              <a:t>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Spoke Cavity S110 is now assembled with a unity coupler and is being installed at STC.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Spoke Cavity S112 is being processed for qualification test.</a:t>
            </a:r>
          </a:p>
          <a:p>
            <a:pPr lvl="2"/>
            <a:endParaRPr lang="en-US" sz="1100" dirty="0"/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3/5/2018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204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356" y="-85321"/>
            <a:ext cx="8686800" cy="641739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Magnet Sector </a:t>
            </a:r>
            <a:endParaRPr lang="en-US" sz="1400" b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6544" y="146531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901758"/>
            <a:ext cx="9053513" cy="510993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28600" y="901758"/>
            <a:ext cx="8672513" cy="584892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4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1814" y="569323"/>
            <a:ext cx="8992185" cy="541943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HL- LHC, AUP </a:t>
            </a:r>
          </a:p>
          <a:p>
            <a:pPr marL="460375" indent="282575"/>
            <a:r>
              <a:rPr lang="en-US" sz="1200" dirty="0">
                <a:solidFill>
                  <a:schemeClr val="tx1"/>
                </a:solidFill>
                <a:ea typeface="ＭＳ Ｐゴシック" charset="0"/>
                <a:cs typeface="Helvetica"/>
              </a:rPr>
              <a:t>Coil fabrication in progress. Coil QXFA107 is in final cleaning process after impregnation. </a:t>
            </a:r>
          </a:p>
          <a:p>
            <a:pPr marL="460375" indent="282575"/>
            <a:r>
              <a:rPr lang="en-US" sz="1200" dirty="0">
                <a:solidFill>
                  <a:schemeClr val="tx1"/>
                </a:solidFill>
                <a:ea typeface="ＭＳ Ｐゴシック" charset="0"/>
                <a:cs typeface="Helvetica"/>
              </a:rPr>
              <a:t>Coils QXFA107-109 are in different production stage.  </a:t>
            </a:r>
          </a:p>
          <a:p>
            <a:pPr marL="460375" indent="282575"/>
            <a:r>
              <a:rPr lang="en-US" sz="1200" dirty="0">
                <a:solidFill>
                  <a:schemeClr val="tx1"/>
                </a:solidFill>
                <a:ea typeface="ＭＳ Ｐゴシック" charset="0"/>
                <a:cs typeface="Helvetica"/>
              </a:rPr>
              <a:t>Short model MQXFS1d shell is in IB1 for test preparation. </a:t>
            </a:r>
          </a:p>
          <a:p>
            <a:pPr marL="0" lvl="1" indent="0">
              <a:buNone/>
            </a:pPr>
            <a:r>
              <a:rPr lang="en-US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LCLS II </a:t>
            </a:r>
            <a:r>
              <a:rPr lang="en-US" sz="1200" dirty="0">
                <a:solidFill>
                  <a:schemeClr val="tx1"/>
                </a:solidFill>
                <a:cs typeface="Helvetica"/>
              </a:rPr>
              <a:t> </a:t>
            </a:r>
          </a:p>
          <a:p>
            <a:pPr lvl="1" indent="-28257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cs typeface="Helvetica"/>
              </a:rPr>
              <a:t>Test and qualification of the  quadrupoles continues, </a:t>
            </a:r>
          </a:p>
          <a:p>
            <a:pPr lvl="1" indent="-28257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cs typeface="Helvetica"/>
              </a:rPr>
              <a:t>SPQA125-126 </a:t>
            </a:r>
            <a:r>
              <a:rPr lang="en-US" sz="1200" dirty="0">
                <a:solidFill>
                  <a:schemeClr val="tx1"/>
                </a:solidFill>
                <a:ea typeface="Times New Roman" panose="02020603050405020304" pitchFamily="18" charset="0"/>
                <a:cs typeface="Helvetica"/>
              </a:rPr>
              <a:t>has returned from cold testing and is being processed for stretched-wire and survey. </a:t>
            </a:r>
          </a:p>
          <a:p>
            <a:pPr lvl="1" indent="-28257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SPQA127 is cold tested.   </a:t>
            </a:r>
          </a:p>
          <a:p>
            <a:pPr marL="0" lvl="1" indent="0">
              <a:buNone/>
            </a:pPr>
            <a:r>
              <a:rPr lang="en-US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Mu2e </a:t>
            </a:r>
            <a:endParaRPr lang="en-US" sz="12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cs typeface="Helvetica"/>
              </a:rPr>
              <a:t>First Transport Solenoid production module fabrication is completed.  It has been crated and waiting for shipment paperwork and customs clearance.  Unit will be air shipped to the U.S.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cs typeface="Helvetica"/>
              </a:rPr>
              <a:t>Work continues on the second test “dish-head” at HAB. The second dish-head will be commissioned with leads shorted together with a superconducting cable ~ mid March.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cs typeface="Helvetica"/>
              </a:rPr>
              <a:t>Potting of the faux Detector solenoid (DS2) coil (for the long insertion test) was successfully completed at General Atomic in Tupelo.</a:t>
            </a:r>
          </a:p>
          <a:p>
            <a:pPr marL="0" lvl="1" indent="0">
              <a:buNone/>
            </a:pPr>
            <a:r>
              <a:rPr lang="en-US" altLang="en-US" sz="1200" b="1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Accelerator Support  </a:t>
            </a:r>
          </a:p>
          <a:p>
            <a:pPr lvl="1" indent="-282575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ea typeface="Times New Roman" panose="02020603050405020304" pitchFamily="18" charset="0"/>
                <a:cs typeface="Helvetica"/>
              </a:rPr>
              <a:t>Disassembly </a:t>
            </a:r>
            <a:r>
              <a:rPr lang="en-US" sz="1200" dirty="0">
                <a:solidFill>
                  <a:schemeClr val="tx1"/>
                </a:solidFill>
                <a:ea typeface="Times New Roman" panose="02020603050405020304" pitchFamily="18" charset="0"/>
                <a:cs typeface="Helvetica"/>
              </a:rPr>
              <a:t>of IQB310 and IQB169 for MI is complete. </a:t>
            </a:r>
          </a:p>
          <a:p>
            <a:pPr lvl="1" indent="-28257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ea typeface="Times New Roman" panose="02020603050405020304" pitchFamily="18" charset="0"/>
                <a:cs typeface="Helvetica"/>
              </a:rPr>
              <a:t>Parts for the Booster biased cavity solenoid are available.  </a:t>
            </a:r>
          </a:p>
          <a:p>
            <a:pPr lvl="1" indent="-28257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ea typeface="Times New Roman" panose="02020603050405020304" pitchFamily="18" charset="0"/>
                <a:cs typeface="Helvetica"/>
              </a:rPr>
              <a:t>Stacking and bonding the rectangular lamination blocks is complete. </a:t>
            </a:r>
          </a:p>
          <a:p>
            <a:pPr lvl="1" indent="-282575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Preparing to measure </a:t>
            </a:r>
            <a:r>
              <a:rPr lang="en-US" altLang="en-US" sz="1200" dirty="0" err="1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sextupole</a:t>
            </a:r>
            <a:r>
              <a:rPr lang="en-US" altLang="en-US" sz="12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 MSD184,  and MI quadrupole 7346</a:t>
            </a:r>
            <a:endParaRPr lang="en-US" sz="1200" dirty="0">
              <a:solidFill>
                <a:schemeClr val="tx1"/>
              </a:solidFill>
              <a:ea typeface="Times New Roman" panose="02020603050405020304" pitchFamily="18" charset="0"/>
              <a:cs typeface="Helvetica"/>
            </a:endParaRPr>
          </a:p>
          <a:p>
            <a:pPr marL="0" indent="0">
              <a:buNone/>
            </a:pPr>
            <a:r>
              <a:rPr lang="en-US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G-2 </a:t>
            </a:r>
          </a:p>
          <a:p>
            <a:pPr marL="742950" indent="-282575"/>
            <a:r>
              <a:rPr lang="en-US" sz="1200" dirty="0">
                <a:solidFill>
                  <a:schemeClr val="tx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Winding of the inner coil of for the new g-2 inflector is complete.   </a:t>
            </a:r>
          </a:p>
          <a:p>
            <a:pPr marL="742950" indent="-282575"/>
            <a:r>
              <a:rPr lang="en-US" sz="1200" dirty="0">
                <a:solidFill>
                  <a:schemeClr val="tx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Outer coil parts are being modified in the machine shop.</a:t>
            </a:r>
            <a:endParaRPr lang="en-US" sz="1200" dirty="0">
              <a:solidFill>
                <a:schemeClr val="tx1"/>
              </a:solidFill>
              <a:latin typeface="Helvetica" panose="020B0604020202020204" pitchFamily="34" charset="0"/>
              <a:ea typeface="ＭＳ Ｐゴシック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1200" b="1" dirty="0">
                <a:solidFill>
                  <a:schemeClr val="tx1"/>
                </a:solidFill>
              </a:rPr>
              <a:t>MDP 15-17 T  dipole  R&amp;D  </a:t>
            </a:r>
          </a:p>
          <a:p>
            <a:pPr lvl="1" eaLnBrk="0" hangingPunct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cs typeface="Helvetica"/>
              </a:rPr>
              <a:t>Coil fabrication for 15 T dipole continues. Outer coil HFD-CL-004 is in preparation for impregnation </a:t>
            </a:r>
          </a:p>
          <a:p>
            <a:pPr lvl="1" eaLnBrk="0" hangingPunct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cs typeface="Helvetica"/>
              </a:rPr>
              <a:t>Winding and curing of layer 1 in HFD_CL1_004 coil is complete, preparation to L2 winding has started. </a:t>
            </a:r>
            <a:endParaRPr lang="en-US" sz="1200" b="1" dirty="0">
              <a:solidFill>
                <a:schemeClr val="tx1"/>
              </a:solidFill>
              <a:cs typeface="Helvetica"/>
            </a:endParaRPr>
          </a:p>
          <a:p>
            <a:endParaRPr lang="en-US" sz="14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sz="12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87746" y="6515100"/>
            <a:ext cx="5192392" cy="2413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TD Summary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AB3F-FACA-4A47-BA3E-111C11C54DCF}" type="datetime1">
              <a:rPr lang="en-US" altLang="en-US" smtClean="0"/>
              <a:t>3/5/2018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05FA-A580-4FB2-8E99-244EC8430E3C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732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156" y="-112889"/>
            <a:ext cx="8686800" cy="641739"/>
          </a:xfrm>
        </p:spPr>
        <p:txBody>
          <a:bodyPr/>
          <a:lstStyle/>
          <a:p>
            <a:r>
              <a:rPr lang="en-US" sz="2400" dirty="0"/>
              <a:t>Cryogenic Sector – Engineering Department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-7815" y="624647"/>
            <a:ext cx="9144000" cy="558858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rgbClr val="004C97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275" b="1">
                <a:solidFill>
                  <a:srgbClr val="074184"/>
                </a:solidFill>
                <a:latin typeface="Helvetica" charset="0"/>
                <a:ea typeface="MS PGothic" panose="020B0600070205080204" pitchFamily="34" charset="-128"/>
                <a:cs typeface="ＭＳ Ｐゴシック" charset="0"/>
              </a:defRPr>
            </a:lvl2pPr>
            <a:lvl3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275" b="1">
                <a:solidFill>
                  <a:srgbClr val="074184"/>
                </a:solidFill>
                <a:latin typeface="Helvetica" charset="0"/>
                <a:ea typeface="MS PGothic" panose="020B0600070205080204" pitchFamily="34" charset="-128"/>
                <a:cs typeface="ＭＳ Ｐゴシック" charset="0"/>
              </a:defRPr>
            </a:lvl3pPr>
            <a:lvl4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275" b="1">
                <a:solidFill>
                  <a:srgbClr val="074184"/>
                </a:solidFill>
                <a:latin typeface="Helvetica" charset="0"/>
                <a:ea typeface="MS PGothic" panose="020B0600070205080204" pitchFamily="34" charset="-128"/>
                <a:cs typeface="ＭＳ Ｐゴシック" charset="0"/>
              </a:defRPr>
            </a:lvl4pPr>
            <a:lvl5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275" b="1">
                <a:solidFill>
                  <a:srgbClr val="074184"/>
                </a:solidFill>
                <a:latin typeface="Helvetica" charset="0"/>
                <a:ea typeface="MS PGothic" panose="020B0600070205080204" pitchFamily="34" charset="-128"/>
                <a:cs typeface="ＭＳ Ｐゴシック" charset="0"/>
              </a:defRPr>
            </a:lvl5pPr>
            <a:lvl6pPr marL="3429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lvl="1"/>
            <a:r>
              <a:rPr lang="en-US" sz="1200" dirty="0">
                <a:solidFill>
                  <a:schemeClr val="tx1"/>
                </a:solidFill>
              </a:rPr>
              <a:t>LCLS-II Procurements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</a:rPr>
              <a:t>Distribution Boxes – Fabrication in progress, delivery expected in July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</a:rPr>
              <a:t>Surface Transfer Line Procurement – Fabrication in progress, delivery expected in May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</a:rPr>
              <a:t>Providing SLAC with guidance on installation activities for tunnel components, tunnel components are being installed with a 3</a:t>
            </a:r>
            <a:r>
              <a:rPr lang="en-US" sz="1200" b="0" baseline="30000" dirty="0">
                <a:solidFill>
                  <a:schemeClr val="tx1"/>
                </a:solidFill>
              </a:rPr>
              <a:t>rd</a:t>
            </a:r>
            <a:r>
              <a:rPr lang="en-US" sz="1200" b="0" dirty="0">
                <a:solidFill>
                  <a:schemeClr val="tx1"/>
                </a:solidFill>
              </a:rPr>
              <a:t> party contractor</a:t>
            </a:r>
          </a:p>
          <a:p>
            <a:pPr lvl="1"/>
            <a:r>
              <a:rPr lang="en-US" sz="1200" dirty="0">
                <a:solidFill>
                  <a:schemeClr val="tx1"/>
                </a:solidFill>
              </a:rPr>
              <a:t>Mu2e Procurement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</a:rPr>
              <a:t>Distribution Box – Fabrication in progress, delivery expected in early May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</a:rPr>
              <a:t>Feed Boxes – Currently evaluating technical proposals (5 bids were received)</a:t>
            </a:r>
          </a:p>
          <a:p>
            <a:pPr lvl="1"/>
            <a:r>
              <a:rPr lang="en-US" sz="1200" dirty="0">
                <a:solidFill>
                  <a:schemeClr val="tx1"/>
                </a:solidFill>
              </a:rPr>
              <a:t>HL-LHC AUP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</a:rPr>
              <a:t>L4 manager created to manage all cryo-mechanical tasks, working with project to determine details and scope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</a:rPr>
              <a:t>Generating resource loaded schedule (project to begin practice EVMS reporting in April)</a:t>
            </a:r>
          </a:p>
          <a:p>
            <a:pPr lvl="1"/>
            <a:r>
              <a:rPr lang="en-US" sz="1200" dirty="0">
                <a:solidFill>
                  <a:schemeClr val="tx1"/>
                </a:solidFill>
              </a:rPr>
              <a:t>Meson Controls Upgrade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</a:rPr>
              <a:t>Project is underway – control cabinet construction, networking and initial programming, preparing for system shutdown in June for to switch system over to new control system</a:t>
            </a:r>
          </a:p>
          <a:p>
            <a:pPr lvl="1"/>
            <a:r>
              <a:rPr lang="en-US" sz="1200" dirty="0">
                <a:solidFill>
                  <a:schemeClr val="tx1"/>
                </a:solidFill>
              </a:rPr>
              <a:t>PIP-II Activities and Procurement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</a:rPr>
              <a:t>External Cave Transfer Line fabrication in progress (in-house), completion expected in March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</a:rPr>
              <a:t>PIP-II Cave Transfer Line procurement, delivery expected in May/June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</a:rPr>
              <a:t>Installation to begin in March with external cave TL segments and supports followed by cave TL</a:t>
            </a:r>
          </a:p>
          <a:p>
            <a:pPr lvl="1"/>
            <a:r>
              <a:rPr lang="en-US" sz="1200" dirty="0">
                <a:solidFill>
                  <a:schemeClr val="tx1"/>
                </a:solidFill>
              </a:rPr>
              <a:t>Sub-Kelvin Cryogenics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b="0" dirty="0" err="1">
                <a:solidFill>
                  <a:schemeClr val="tx1"/>
                </a:solidFill>
              </a:rPr>
              <a:t>SuperCDMS</a:t>
            </a:r>
            <a:r>
              <a:rPr lang="en-US" sz="1200" b="0" dirty="0">
                <a:solidFill>
                  <a:schemeClr val="tx1"/>
                </a:solidFill>
              </a:rPr>
              <a:t> </a:t>
            </a:r>
            <a:r>
              <a:rPr lang="en-US" sz="1200" b="0" dirty="0" err="1">
                <a:solidFill>
                  <a:schemeClr val="tx1"/>
                </a:solidFill>
              </a:rPr>
              <a:t>Snolab</a:t>
            </a:r>
            <a:r>
              <a:rPr lang="en-US" sz="1200" b="0" dirty="0">
                <a:solidFill>
                  <a:schemeClr val="tx1"/>
                </a:solidFill>
              </a:rPr>
              <a:t> – CD2/3 review held in January. Awaiting formal sign-off and ESAAB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</a:rPr>
              <a:t>ADMX (5K systems) – providing technical assistance on plant and recovery system through May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</a:rPr>
              <a:t>Nexus – Refrigerator delivery later in April, </a:t>
            </a:r>
            <a:r>
              <a:rPr lang="en-US" sz="1200" b="0" dirty="0" err="1">
                <a:solidFill>
                  <a:schemeClr val="tx1"/>
                </a:solidFill>
              </a:rPr>
              <a:t>NuMI</a:t>
            </a:r>
            <a:r>
              <a:rPr lang="en-US" sz="1200" b="0" dirty="0">
                <a:solidFill>
                  <a:schemeClr val="tx1"/>
                </a:solidFill>
              </a:rPr>
              <a:t> hall preparations proceeding well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</a:rPr>
              <a:t>Quantum Lab – Final ORC cryogenic approval given</a:t>
            </a:r>
          </a:p>
          <a:p>
            <a:pPr lvl="2" indent="-454025"/>
            <a:r>
              <a:rPr lang="en-US" sz="1200" dirty="0">
                <a:solidFill>
                  <a:schemeClr val="tx1"/>
                </a:solidFill>
              </a:rPr>
              <a:t>Facilities:</a:t>
            </a:r>
          </a:p>
          <a:p>
            <a:pPr marL="1203325" indent="-288925">
              <a:buFont typeface="Arial" panose="020B0604020202020204" pitchFamily="34" charset="0"/>
              <a:buChar char="•"/>
            </a:pPr>
            <a:r>
              <a:rPr lang="en-US" altLang="en-US" sz="1200" b="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Fermilab Accelerator Science and Technology (FAST): System at 300K for IOTA completion and maintenance</a:t>
            </a:r>
          </a:p>
          <a:p>
            <a:pPr marL="1203325" indent="-288925">
              <a:buFont typeface="Arial" panose="020B0604020202020204" pitchFamily="34" charset="0"/>
              <a:buChar char="•"/>
            </a:pPr>
            <a:r>
              <a:rPr lang="en-US" altLang="en-US" sz="1200" b="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Meson Detector Building: System at 4 K, No testing last week, Spoke cavity testing this week</a:t>
            </a:r>
          </a:p>
          <a:p>
            <a:pPr marL="1203325" indent="-288925">
              <a:buFont typeface="Arial" panose="020B0604020202020204" pitchFamily="34" charset="0"/>
              <a:buChar char="•"/>
            </a:pPr>
            <a:r>
              <a:rPr lang="en-US" altLang="en-US" sz="1200" b="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Cryomodule Test Facility: LCLS-II F1.3-09 CM delivered February 21, installed, cool down this week</a:t>
            </a:r>
          </a:p>
          <a:p>
            <a:pPr marL="1203325" indent="-288925">
              <a:buFont typeface="Arial" panose="020B0604020202020204" pitchFamily="34" charset="0"/>
              <a:buChar char="•"/>
            </a:pPr>
            <a:r>
              <a:rPr lang="en-US" altLang="en-US" sz="1200" b="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Industrial Building 1: Stand 3: One LCLS-II magnet test; </a:t>
            </a:r>
          </a:p>
          <a:p>
            <a:pPr marL="1203325" indent="-288925">
              <a:buFont typeface="Arial" panose="020B0604020202020204" pitchFamily="34" charset="0"/>
              <a:buChar char="•"/>
            </a:pPr>
            <a:r>
              <a:rPr lang="en-US" altLang="en-US" sz="1200" b="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VTS stands: Four R&amp;D and six LCLS-II cavities tested</a:t>
            </a:r>
          </a:p>
          <a:p>
            <a:pPr marL="1203325" indent="-288925">
              <a:buFont typeface="Arial" panose="020B0604020202020204" pitchFamily="34" charset="0"/>
              <a:buChar char="•"/>
            </a:pPr>
            <a:r>
              <a:rPr lang="en-US" altLang="en-US" sz="1200" b="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Muon Campus: Supporting g-2 operation, replaced G2 dry expander</a:t>
            </a:r>
          </a:p>
          <a:p>
            <a:pPr marL="1203325" indent="-288925">
              <a:buFont typeface="Arial" panose="020B0604020202020204" pitchFamily="34" charset="0"/>
              <a:buChar char="•"/>
            </a:pPr>
            <a:r>
              <a:rPr lang="en-US" altLang="en-US" sz="1200" b="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Heavy Assembly Building: Plant cool down expected next week for testing of the second cryostat head</a:t>
            </a:r>
          </a:p>
          <a:p>
            <a:pPr lvl="2"/>
            <a:endParaRPr lang="en-US" sz="1200" b="0" dirty="0">
              <a:solidFill>
                <a:schemeClr val="tx1"/>
              </a:solidFill>
            </a:endParaRPr>
          </a:p>
          <a:p>
            <a:pPr lvl="2"/>
            <a:endParaRPr lang="en-US" sz="1800" b="0" dirty="0">
              <a:solidFill>
                <a:schemeClr val="tx1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800" b="0" dirty="0">
              <a:solidFill>
                <a:srgbClr val="FF000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FF0000"/>
              </a:solidFill>
            </a:endParaRPr>
          </a:p>
          <a:p>
            <a:pPr lvl="2"/>
            <a:endParaRPr lang="en-US" sz="1800" dirty="0">
              <a:solidFill>
                <a:schemeClr val="tx1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733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lab Presentation template.potx" id="{A2D25FEF-5416-4B89-9200-0D39A9A3F4BB}" vid="{8F27CC46-3CE2-45EC-8026-2A6AFF0030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_x0020_of_x0020_Presentation xmlns="47fc7b7d-f1f2-468e-9654-a86f226c5a41">TD Operations Status 2016-05-03</Description_x0020_of_x0020_Presentation>
    <Organization xmlns="47fc7b7d-f1f2-468e-9654-a86f226c5a41">TD</Organization>
    <PublishingExpirationDate xmlns="http://schemas.microsoft.com/sharepoint/v3" xsi:nil="true"/>
    <PublishingStartDate xmlns="http://schemas.microsoft.com/sharepoint/v3" xsi:nil="true"/>
    <Meeting_x0020_date xmlns="47fc7b7d-f1f2-468e-9654-a86f226c5a41">2016-05-03T05:00:00+00:00</Meeting_x0020_date>
    <_dlc_DocId xmlns="45260a83-08c0-4921-92a3-cd56dcdbef58">-1779-150</_dlc_DocId>
    <_dlc_DocIdUrl xmlns="45260a83-08c0-4921-92a3-cd56dcdbef58">
      <Url>https://fermipoint.fnal.gov/organization/ood/lsm/_layouts/15/DocIdRedir.aspx?ID=-1779-150</Url>
      <Description>-1779-150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CB9366D95A474190AE7710F7025554" ma:contentTypeVersion="4" ma:contentTypeDescription="Create a new document." ma:contentTypeScope="" ma:versionID="a516abd108609f3c30b8159ab3cffdd9">
  <xsd:schema xmlns:xsd="http://www.w3.org/2001/XMLSchema" xmlns:xs="http://www.w3.org/2001/XMLSchema" xmlns:p="http://schemas.microsoft.com/office/2006/metadata/properties" xmlns:ns1="http://schemas.microsoft.com/sharepoint/v3" xmlns:ns2="45260a83-08c0-4921-92a3-cd56dcdbef58" xmlns:ns3="47fc7b7d-f1f2-468e-9654-a86f226c5a41" targetNamespace="http://schemas.microsoft.com/office/2006/metadata/properties" ma:root="true" ma:fieldsID="99348dd27377a714101ff65f154f9693" ns1:_="" ns2:_="" ns3:_="">
    <xsd:import namespace="http://schemas.microsoft.com/sharepoint/v3"/>
    <xsd:import namespace="45260a83-08c0-4921-92a3-cd56dcdbef58"/>
    <xsd:import namespace="47fc7b7d-f1f2-468e-9654-a86f226c5a4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3:Meeting_x0020_date" minOccurs="0"/>
                <xsd:element ref="ns3:Organization" minOccurs="0"/>
                <xsd:element ref="ns3:Description_x0020_of_x0020_Present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260a83-08c0-4921-92a3-cd56dcdbef5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fc7b7d-f1f2-468e-9654-a86f226c5a41" elementFormDefault="qualified">
    <xsd:import namespace="http://schemas.microsoft.com/office/2006/documentManagement/types"/>
    <xsd:import namespace="http://schemas.microsoft.com/office/infopath/2007/PartnerControls"/>
    <xsd:element name="Meeting_x0020_date" ma:index="13" nillable="true" ma:displayName="Meeting date" ma:format="DateOnly" ma:internalName="Meeting_x0020_date">
      <xsd:simpleType>
        <xsd:restriction base="dms:DateTime"/>
      </xsd:simpleType>
    </xsd:element>
    <xsd:element name="Organization" ma:index="14" nillable="true" ma:displayName="Organization" ma:format="Dropdown" ma:internalName="Organization">
      <xsd:simpleType>
        <xsd:union memberTypes="dms:Text">
          <xsd:simpleType>
            <xsd:restriction base="dms:Choice">
              <xsd:enumeration value="AD"/>
              <xsd:enumeration value="TD"/>
              <xsd:enumeration value="APC"/>
              <xsd:enumeration value="PPD"/>
              <xsd:enumeration value="FCPA"/>
              <xsd:enumeration value="CMS"/>
              <xsd:enumeration value="SCD"/>
              <xsd:enumeration value="CCD"/>
              <xsd:enumeration value="OCIO"/>
              <xsd:enumeration value="FI"/>
              <xsd:enumeration value="ESH&amp;Q"/>
              <xsd:enumeration value="Directors Office"/>
              <xsd:enumeration value="BSS"/>
              <xsd:enumeration value="FESS"/>
              <xsd:enumeration value="WDRS"/>
            </xsd:restriction>
          </xsd:simpleType>
        </xsd:union>
      </xsd:simpleType>
    </xsd:element>
    <xsd:element name="Description_x0020_of_x0020_Presentation" ma:index="15" nillable="true" ma:displayName="Description of Presentation" ma:internalName="Description_x0020_of_x0020_Presentation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E5B7C2-EC0F-44AE-8D06-DC1C8ECB7AEB}">
  <ds:schemaRefs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45260a83-08c0-4921-92a3-cd56dcdbef58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47fc7b7d-f1f2-468e-9654-a86f226c5a4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EEA049B-CA7A-423D-8CB3-61851FB59D6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CEC69B34-2309-4DFB-B663-DB4AC1FD6D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5260a83-08c0-4921-92a3-cd56dcdbef58"/>
    <ds:schemaRef ds:uri="47fc7b7d-f1f2-468e-9654-a86f226c5a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9884FC48-EE63-4B8C-9BD9-19FA2FB3DB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4987</TotalTime>
  <Words>889</Words>
  <Application>Microsoft Office PowerPoint</Application>
  <PresentationFormat>On-screen Show (4:3)</PresentationFormat>
  <Paragraphs>91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MS PGothic</vt:lpstr>
      <vt:lpstr>MS PGothic</vt:lpstr>
      <vt:lpstr>Arial</vt:lpstr>
      <vt:lpstr>Calibri</vt:lpstr>
      <vt:lpstr>Geneva</vt:lpstr>
      <vt:lpstr>Helvetica</vt:lpstr>
      <vt:lpstr>Times New Roman</vt:lpstr>
      <vt:lpstr>Fermilab_PPT_090815</vt:lpstr>
      <vt:lpstr>PowerPoint Presentation</vt:lpstr>
      <vt:lpstr>SRF Sector Update 2018-02-26</vt:lpstr>
      <vt:lpstr> Magnet Sector </vt:lpstr>
      <vt:lpstr>Cryogenic Sector – Engineering Department</vt:lpstr>
    </vt:vector>
  </TitlesOfParts>
  <Company>Fermilab Technical Division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TD Operations Status 2016-05-03</dc:title>
  <dc:subject>TD Operations Status 2016-05-03</dc:subject>
  <dc:creator>David Harding</dc:creator>
  <cp:lastModifiedBy>Kayla Decker x 34402N</cp:lastModifiedBy>
  <cp:revision>114</cp:revision>
  <cp:lastPrinted>2014-01-20T19:40:21Z</cp:lastPrinted>
  <dcterms:created xsi:type="dcterms:W3CDTF">2016-03-21T21:02:23Z</dcterms:created>
  <dcterms:modified xsi:type="dcterms:W3CDTF">2018-03-05T18:22:22Z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0x010100AECB9366D95A474190AE7710F7025554</vt:lpwstr>
  </property>
  <property fmtid="{D5CDD505-2E9C-101B-9397-08002B2CF9AE}" pid="3" name="_dlc_DocIdItemGuid">
    <vt:lpwstr>1f4a757f-71de-493e-8321-ce61266f155e</vt:lpwstr>
  </property>
</Properties>
</file>