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11" r:id="rId3"/>
    <p:sldMasterId id="2147483724" r:id="rId4"/>
    <p:sldMasterId id="2147483742" r:id="rId5"/>
    <p:sldMasterId id="2147483760" r:id="rId6"/>
    <p:sldMasterId id="2147483773" r:id="rId7"/>
    <p:sldMasterId id="2147483791" r:id="rId8"/>
    <p:sldMasterId id="2147483803" r:id="rId9"/>
    <p:sldMasterId id="2147483815" r:id="rId10"/>
    <p:sldMasterId id="2147483830" r:id="rId11"/>
    <p:sldMasterId id="2147483842" r:id="rId12"/>
    <p:sldMasterId id="2147483854" r:id="rId13"/>
    <p:sldMasterId id="2147483869" r:id="rId14"/>
    <p:sldMasterId id="2147483884" r:id="rId15"/>
    <p:sldMasterId id="2147483896" r:id="rId16"/>
  </p:sldMasterIdLst>
  <p:notesMasterIdLst>
    <p:notesMasterId r:id="rId84"/>
  </p:notesMasterIdLst>
  <p:sldIdLst>
    <p:sldId id="257" r:id="rId17"/>
    <p:sldId id="352" r:id="rId18"/>
    <p:sldId id="353" r:id="rId19"/>
    <p:sldId id="354" r:id="rId20"/>
    <p:sldId id="355" r:id="rId21"/>
    <p:sldId id="356" r:id="rId22"/>
    <p:sldId id="357" r:id="rId23"/>
    <p:sldId id="358" r:id="rId24"/>
    <p:sldId id="359" r:id="rId25"/>
    <p:sldId id="360" r:id="rId26"/>
    <p:sldId id="361" r:id="rId27"/>
    <p:sldId id="375" r:id="rId28"/>
    <p:sldId id="328" r:id="rId29"/>
    <p:sldId id="362" r:id="rId30"/>
    <p:sldId id="363" r:id="rId31"/>
    <p:sldId id="364" r:id="rId32"/>
    <p:sldId id="365" r:id="rId33"/>
    <p:sldId id="366" r:id="rId34"/>
    <p:sldId id="367" r:id="rId35"/>
    <p:sldId id="350" r:id="rId36"/>
    <p:sldId id="369" r:id="rId37"/>
    <p:sldId id="309" r:id="rId38"/>
    <p:sldId id="323" r:id="rId39"/>
    <p:sldId id="324" r:id="rId40"/>
    <p:sldId id="327" r:id="rId41"/>
    <p:sldId id="325" r:id="rId42"/>
    <p:sldId id="371" r:id="rId43"/>
    <p:sldId id="372" r:id="rId44"/>
    <p:sldId id="273" r:id="rId45"/>
    <p:sldId id="329" r:id="rId46"/>
    <p:sldId id="330" r:id="rId47"/>
    <p:sldId id="331" r:id="rId48"/>
    <p:sldId id="332" r:id="rId49"/>
    <p:sldId id="256" r:id="rId50"/>
    <p:sldId id="258" r:id="rId51"/>
    <p:sldId id="259" r:id="rId52"/>
    <p:sldId id="373" r:id="rId53"/>
    <p:sldId id="260" r:id="rId54"/>
    <p:sldId id="261" r:id="rId55"/>
    <p:sldId id="262" r:id="rId56"/>
    <p:sldId id="265" r:id="rId57"/>
    <p:sldId id="263" r:id="rId58"/>
    <p:sldId id="284" r:id="rId59"/>
    <p:sldId id="333" r:id="rId60"/>
    <p:sldId id="285" r:id="rId61"/>
    <p:sldId id="279" r:id="rId62"/>
    <p:sldId id="374" r:id="rId63"/>
    <p:sldId id="282" r:id="rId64"/>
    <p:sldId id="287" r:id="rId65"/>
    <p:sldId id="336" r:id="rId66"/>
    <p:sldId id="286" r:id="rId67"/>
    <p:sldId id="335" r:id="rId68"/>
    <p:sldId id="288" r:id="rId69"/>
    <p:sldId id="280" r:id="rId70"/>
    <p:sldId id="337" r:id="rId71"/>
    <p:sldId id="340" r:id="rId72"/>
    <p:sldId id="338" r:id="rId73"/>
    <p:sldId id="343" r:id="rId74"/>
    <p:sldId id="344" r:id="rId75"/>
    <p:sldId id="290" r:id="rId76"/>
    <p:sldId id="291" r:id="rId77"/>
    <p:sldId id="347" r:id="rId78"/>
    <p:sldId id="348" r:id="rId79"/>
    <p:sldId id="349" r:id="rId80"/>
    <p:sldId id="293" r:id="rId81"/>
    <p:sldId id="370" r:id="rId82"/>
    <p:sldId id="299" r:id="rId83"/>
  </p:sldIdLst>
  <p:sldSz cx="9144000" cy="5143500" type="screen16x9"/>
  <p:notesSz cx="6858000" cy="9144000"/>
  <p:defaultText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p:restoredTop sz="99810" autoAdjust="0"/>
  </p:normalViewPr>
  <p:slideViewPr>
    <p:cSldViewPr snapToObjects="1">
      <p:cViewPr>
        <p:scale>
          <a:sx n="125" d="100"/>
          <a:sy n="125" d="100"/>
        </p:scale>
        <p:origin x="752" y="976"/>
      </p:cViewPr>
      <p:guideLst>
        <p:guide orient="horz" pos="3239"/>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notesMaster" Target="notesMasters/notesMaster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0310F-FCAE-8445-AD68-D77084A1A543}" type="datetimeFigureOut">
              <a:rPr lang="en-US" smtClean="0"/>
              <a:t>3/6/18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AF6B8-1508-5B4B-BE24-BD8857282D60}" type="slidenum">
              <a:rPr lang="en-GB" smtClean="0"/>
              <a:t>‹#›</a:t>
            </a:fld>
            <a:endParaRPr lang="en-GB"/>
          </a:p>
        </p:txBody>
      </p:sp>
    </p:spTree>
    <p:extLst>
      <p:ext uri="{BB962C8B-B14F-4D97-AF65-F5344CB8AC3E}">
        <p14:creationId xmlns:p14="http://schemas.microsoft.com/office/powerpoint/2010/main" val="2405832274"/>
      </p:ext>
    </p:extLst>
  </p:cSld>
  <p:clrMap bg1="lt1" tx1="dk1" bg2="lt2" tx2="dk2" accent1="accent1" accent2="accent2" accent3="accent3" accent4="accent4" accent5="accent5" accent6="accent6" hlink="hlink" folHlink="folHlink"/>
  <p:notesStyle>
    <a:lvl1pPr marL="0" algn="l" defTabSz="456530" rtl="0" eaLnBrk="1" latinLnBrk="0" hangingPunct="1">
      <a:defRPr sz="1200" kern="1200">
        <a:solidFill>
          <a:schemeClr val="tx1"/>
        </a:solidFill>
        <a:latin typeface="+mn-lt"/>
        <a:ea typeface="+mn-ea"/>
        <a:cs typeface="+mn-cs"/>
      </a:defRPr>
    </a:lvl1pPr>
    <a:lvl2pPr marL="456530" algn="l" defTabSz="456530" rtl="0" eaLnBrk="1" latinLnBrk="0" hangingPunct="1">
      <a:defRPr sz="1200" kern="1200">
        <a:solidFill>
          <a:schemeClr val="tx1"/>
        </a:solidFill>
        <a:latin typeface="+mn-lt"/>
        <a:ea typeface="+mn-ea"/>
        <a:cs typeface="+mn-cs"/>
      </a:defRPr>
    </a:lvl2pPr>
    <a:lvl3pPr marL="913140" algn="l" defTabSz="456530" rtl="0" eaLnBrk="1" latinLnBrk="0" hangingPunct="1">
      <a:defRPr sz="1200" kern="1200">
        <a:solidFill>
          <a:schemeClr val="tx1"/>
        </a:solidFill>
        <a:latin typeface="+mn-lt"/>
        <a:ea typeface="+mn-ea"/>
        <a:cs typeface="+mn-cs"/>
      </a:defRPr>
    </a:lvl3pPr>
    <a:lvl4pPr marL="1369696" algn="l" defTabSz="456530" rtl="0" eaLnBrk="1" latinLnBrk="0" hangingPunct="1">
      <a:defRPr sz="1200" kern="1200">
        <a:solidFill>
          <a:schemeClr val="tx1"/>
        </a:solidFill>
        <a:latin typeface="+mn-lt"/>
        <a:ea typeface="+mn-ea"/>
        <a:cs typeface="+mn-cs"/>
      </a:defRPr>
    </a:lvl4pPr>
    <a:lvl5pPr marL="1826279" algn="l" defTabSz="456530" rtl="0" eaLnBrk="1" latinLnBrk="0" hangingPunct="1">
      <a:defRPr sz="1200" kern="1200">
        <a:solidFill>
          <a:schemeClr val="tx1"/>
        </a:solidFill>
        <a:latin typeface="+mn-lt"/>
        <a:ea typeface="+mn-ea"/>
        <a:cs typeface="+mn-cs"/>
      </a:defRPr>
    </a:lvl5pPr>
    <a:lvl6pPr marL="2282808" algn="l" defTabSz="456530" rtl="0" eaLnBrk="1" latinLnBrk="0" hangingPunct="1">
      <a:defRPr sz="1200" kern="1200">
        <a:solidFill>
          <a:schemeClr val="tx1"/>
        </a:solidFill>
        <a:latin typeface="+mn-lt"/>
        <a:ea typeface="+mn-ea"/>
        <a:cs typeface="+mn-cs"/>
      </a:defRPr>
    </a:lvl6pPr>
    <a:lvl7pPr marL="2739338" algn="l" defTabSz="456530" rtl="0" eaLnBrk="1" latinLnBrk="0" hangingPunct="1">
      <a:defRPr sz="1200" kern="1200">
        <a:solidFill>
          <a:schemeClr val="tx1"/>
        </a:solidFill>
        <a:latin typeface="+mn-lt"/>
        <a:ea typeface="+mn-ea"/>
        <a:cs typeface="+mn-cs"/>
      </a:defRPr>
    </a:lvl7pPr>
    <a:lvl8pPr marL="3195920" algn="l" defTabSz="456530" rtl="0" eaLnBrk="1" latinLnBrk="0" hangingPunct="1">
      <a:defRPr sz="1200" kern="1200">
        <a:solidFill>
          <a:schemeClr val="tx1"/>
        </a:solidFill>
        <a:latin typeface="+mn-lt"/>
        <a:ea typeface="+mn-ea"/>
        <a:cs typeface="+mn-cs"/>
      </a:defRPr>
    </a:lvl8pPr>
    <a:lvl9pPr marL="3652490" algn="l" defTabSz="4565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97060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1634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96232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957210-7F66-4993-86DA-C4808AC66EF9}"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2523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897301">
              <a:defRPr/>
            </a:pPr>
            <a:fld id="{05604DCD-C511-4B12-9DBB-AC80DD19A492}" type="slidenum">
              <a:rPr lang="en-GB">
                <a:solidFill>
                  <a:prstClr val="black"/>
                </a:solidFill>
                <a:latin typeface="Calibri" panose="020F0502020204030204"/>
              </a:rPr>
              <a:pPr defTabSz="897301">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244464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0501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22</a:t>
            </a:fld>
            <a:endParaRPr lang="en-GB">
              <a:solidFill>
                <a:prstClr val="black"/>
              </a:solidFill>
              <a:latin typeface="Calibri"/>
            </a:endParaRPr>
          </a:p>
        </p:txBody>
      </p:sp>
    </p:spTree>
    <p:extLst>
      <p:ext uri="{BB962C8B-B14F-4D97-AF65-F5344CB8AC3E}">
        <p14:creationId xmlns:p14="http://schemas.microsoft.com/office/powerpoint/2010/main" val="2060156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06421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7496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748711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smtClean="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685800"/>
            <a:ext cx="4229100" cy="4033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0575882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t>3/6/18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6654505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p:spPr>
        <p:txBody>
          <a:bodyPr/>
          <a:lstStyle/>
          <a:p>
            <a:r>
              <a:rPr lang="en-GB" smtClean="0"/>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74996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smtClean="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685801"/>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1"/>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275987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75987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6740718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685800"/>
            <a:ext cx="4229100" cy="4033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1"/>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75987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71151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smtClean="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685800"/>
            <a:ext cx="4229100" cy="4033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685800"/>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759869"/>
            <a:ext cx="4229100" cy="1959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42107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7C33CB2-E533-8D48-97F0-BDD2A52DE515}"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70ED64C-6604-CE49-B66D-0042A4491404}"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13A0610-3E7F-5549-9D13-5F24DDAAC9B5}"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1B217ED-02CF-7144-A878-BD1658C598B4}"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Text Placeholder 4"/>
          <p:cNvSpPr>
            <a:spLocks noGrp="1"/>
          </p:cNvSpPr>
          <p:nvPr>
            <p:ph type="body" sz="quarter" idx="3"/>
          </p:nvPr>
        </p:nvSpPr>
        <p:spPr>
          <a:xfrm>
            <a:off x="464508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8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7" name="Date Placeholder 6"/>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50757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9F9BAC7-7F0F-0C44-A91E-81382ED38BCE}" type="datetime1">
              <a:rPr lang="en-GB" smtClean="0">
                <a:solidFill>
                  <a:prstClr val="black">
                    <a:tint val="75000"/>
                  </a:prstClr>
                </a:solidFill>
              </a:rPr>
              <a:pPr/>
              <a:t>06/03/2018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B9A99BA-5332-5F43-9737-A4A0F793BD01}" type="datetime1">
              <a:rPr lang="en-GB" smtClean="0">
                <a:solidFill>
                  <a:prstClr val="black">
                    <a:tint val="75000"/>
                  </a:prstClr>
                </a:solidFill>
              </a:rPr>
              <a:pPr/>
              <a:t>06/03/2018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7E83C-C8C4-9E4C-B5B4-775F50F43E16}" type="datetime1">
              <a:rPr lang="en-GB" smtClean="0">
                <a:solidFill>
                  <a:prstClr val="black">
                    <a:tint val="75000"/>
                  </a:prstClr>
                </a:solidFill>
              </a:rPr>
              <a:pPr/>
              <a:t>06/03/2018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510149B-950C-A64D-BC1A-211D2A94169F}"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F937BAB-D91F-E745-80C4-9AA08E453EB0}"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AB86DAE-37EF-5147-99AA-3133BA23499A}"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DC3BE2B-0AFF-E94B-ADF4-D17048FF9F4D}"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Date Placeholder 2"/>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22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24649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957707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GB" smtClean="0"/>
              <a:t>Click to edit Master title style</a:t>
            </a:r>
            <a:endParaRPr lang="de-DE"/>
          </a:p>
        </p:txBody>
      </p:sp>
      <p:sp>
        <p:nvSpPr>
          <p:cNvPr id="3" name="Content Placeholder 2"/>
          <p:cNvSpPr>
            <a:spLocks noGrp="1"/>
          </p:cNvSpPr>
          <p:nvPr>
            <p:ph idx="1"/>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396241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de-DE"/>
          </a:p>
        </p:txBody>
      </p:sp>
      <p:sp>
        <p:nvSpPr>
          <p:cNvPr id="4" name="Text Placeholder 3"/>
          <p:cNvSpPr>
            <a:spLocks noGrp="1"/>
          </p:cNvSpPr>
          <p:nvPr>
            <p:ph type="body" sz="half" idx="2"/>
          </p:nvPr>
        </p:nvSpPr>
        <p:spPr>
          <a:xfrm>
            <a:off x="1792288" y="4025566"/>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328009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24549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17601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81899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30042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75227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53382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1074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6119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612259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7623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502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66577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45876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28640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099486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2941122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8478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40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83" y="1815728"/>
            <a:ext cx="1172455" cy="1100281"/>
          </a:xfrm>
          <a:prstGeom prst="rect">
            <a:avLst/>
          </a:prstGeom>
        </p:spPr>
      </p:pic>
    </p:spTree>
    <p:extLst>
      <p:ext uri="{BB962C8B-B14F-4D97-AF65-F5344CB8AC3E}">
        <p14:creationId xmlns:p14="http://schemas.microsoft.com/office/powerpoint/2010/main" val="3530537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7518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416" indent="0" algn="ctr">
              <a:buNone/>
              <a:defRPr/>
            </a:lvl2pPr>
            <a:lvl3pPr marL="684882" indent="0" algn="ctr">
              <a:buNone/>
              <a:defRPr/>
            </a:lvl3pPr>
            <a:lvl4pPr marL="1027323" indent="0" algn="ctr">
              <a:buNone/>
              <a:defRPr/>
            </a:lvl4pPr>
            <a:lvl5pPr marL="1369764" indent="0" algn="ctr">
              <a:buNone/>
              <a:defRPr/>
            </a:lvl5pPr>
            <a:lvl6pPr marL="1712231" indent="0" algn="ctr">
              <a:buNone/>
              <a:defRPr/>
            </a:lvl6pPr>
            <a:lvl7pPr marL="2054645" indent="0" algn="ctr">
              <a:buNone/>
              <a:defRPr/>
            </a:lvl7pPr>
            <a:lvl8pPr marL="2397060" indent="0" algn="ctr">
              <a:buNone/>
              <a:defRPr/>
            </a:lvl8pPr>
            <a:lvl9pPr marL="273947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975028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7817455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4257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303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77" y="1815710"/>
            <a:ext cx="1172455" cy="1100281"/>
          </a:xfrm>
          <a:prstGeom prst="rect">
            <a:avLst/>
          </a:prstGeom>
        </p:spPr>
      </p:pic>
    </p:spTree>
    <p:extLst>
      <p:ext uri="{BB962C8B-B14F-4D97-AF65-F5344CB8AC3E}">
        <p14:creationId xmlns:p14="http://schemas.microsoft.com/office/powerpoint/2010/main" val="3500025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4"/>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578" indent="0" algn="ctr">
              <a:buNone/>
              <a:defRPr/>
            </a:lvl2pPr>
            <a:lvl3pPr marL="685188" indent="0" algn="ctr">
              <a:buNone/>
              <a:defRPr/>
            </a:lvl3pPr>
            <a:lvl4pPr marL="1027782" indent="0" algn="ctr">
              <a:buNone/>
              <a:defRPr/>
            </a:lvl4pPr>
            <a:lvl5pPr marL="1370376" indent="0" algn="ctr">
              <a:buNone/>
              <a:defRPr/>
            </a:lvl5pPr>
            <a:lvl6pPr marL="1712987" indent="0" algn="ctr">
              <a:buNone/>
              <a:defRPr/>
            </a:lvl6pPr>
            <a:lvl7pPr marL="2055563" indent="0" algn="ctr">
              <a:buNone/>
              <a:defRPr/>
            </a:lvl7pPr>
            <a:lvl8pPr marL="2398140" indent="0" algn="ctr">
              <a:buNone/>
              <a:defRPr/>
            </a:lvl8pPr>
            <a:lvl9pPr marL="274071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282145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95" indent="0" algn="ctr">
              <a:buNone/>
              <a:defRPr>
                <a:solidFill>
                  <a:schemeClr val="tx1">
                    <a:tint val="75000"/>
                  </a:schemeClr>
                </a:solidFill>
              </a:defRPr>
            </a:lvl3pPr>
            <a:lvl4pPr marL="1370988" indent="0" algn="ctr">
              <a:buNone/>
              <a:defRPr>
                <a:solidFill>
                  <a:schemeClr val="tx1">
                    <a:tint val="75000"/>
                  </a:schemeClr>
                </a:solidFill>
              </a:defRPr>
            </a:lvl4pPr>
            <a:lvl5pPr marL="1827989" indent="0" algn="ctr">
              <a:buNone/>
              <a:defRPr>
                <a:solidFill>
                  <a:schemeClr val="tx1">
                    <a:tint val="75000"/>
                  </a:schemeClr>
                </a:solidFill>
              </a:defRPr>
            </a:lvl5pPr>
            <a:lvl6pPr marL="2284974" indent="0" algn="ctr">
              <a:buNone/>
              <a:defRPr>
                <a:solidFill>
                  <a:schemeClr val="tx1">
                    <a:tint val="75000"/>
                  </a:schemeClr>
                </a:solidFill>
              </a:defRPr>
            </a:lvl6pPr>
            <a:lvl7pPr marL="2741960" indent="0" algn="ctr">
              <a:buNone/>
              <a:defRPr>
                <a:solidFill>
                  <a:schemeClr val="tx1">
                    <a:tint val="75000"/>
                  </a:schemeClr>
                </a:solidFill>
              </a:defRPr>
            </a:lvl7pPr>
            <a:lvl8pPr marL="3198960" indent="0" algn="ctr">
              <a:buNone/>
              <a:defRPr>
                <a:solidFill>
                  <a:schemeClr val="tx1">
                    <a:tint val="75000"/>
                  </a:schemeClr>
                </a:solidFill>
              </a:defRPr>
            </a:lvl8pPr>
            <a:lvl9pPr marL="3655954"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53913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16044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95" indent="0">
              <a:buNone/>
              <a:defRPr sz="1600">
                <a:solidFill>
                  <a:schemeClr val="tx1">
                    <a:tint val="75000"/>
                  </a:schemeClr>
                </a:solidFill>
              </a:defRPr>
            </a:lvl3pPr>
            <a:lvl4pPr marL="1370988" indent="0">
              <a:buNone/>
              <a:defRPr sz="1400">
                <a:solidFill>
                  <a:schemeClr val="tx1">
                    <a:tint val="75000"/>
                  </a:schemeClr>
                </a:solidFill>
              </a:defRPr>
            </a:lvl4pPr>
            <a:lvl5pPr marL="1827989" indent="0">
              <a:buNone/>
              <a:defRPr sz="1400">
                <a:solidFill>
                  <a:schemeClr val="tx1">
                    <a:tint val="75000"/>
                  </a:schemeClr>
                </a:solidFill>
              </a:defRPr>
            </a:lvl5pPr>
            <a:lvl6pPr marL="2284974" indent="0">
              <a:buNone/>
              <a:defRPr sz="1400">
                <a:solidFill>
                  <a:schemeClr val="tx1">
                    <a:tint val="75000"/>
                  </a:schemeClr>
                </a:solidFill>
              </a:defRPr>
            </a:lvl6pPr>
            <a:lvl7pPr marL="2741960" indent="0">
              <a:buNone/>
              <a:defRPr sz="1400">
                <a:solidFill>
                  <a:schemeClr val="tx1">
                    <a:tint val="75000"/>
                  </a:schemeClr>
                </a:solidFill>
              </a:defRPr>
            </a:lvl7pPr>
            <a:lvl8pPr marL="3198960" indent="0">
              <a:buNone/>
              <a:defRPr sz="1400">
                <a:solidFill>
                  <a:schemeClr val="tx1">
                    <a:tint val="75000"/>
                  </a:schemeClr>
                </a:solidFill>
              </a:defRPr>
            </a:lvl8pPr>
            <a:lvl9pPr marL="3655954"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86797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4620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t>3/6/18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428846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67" y="1151335"/>
            <a:ext cx="4041775"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6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30209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1739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02491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16793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86" indent="0">
              <a:buNone/>
              <a:defRPr sz="2800"/>
            </a:lvl2pPr>
            <a:lvl3pPr marL="913995" indent="0">
              <a:buNone/>
              <a:defRPr sz="2400"/>
            </a:lvl3pPr>
            <a:lvl4pPr marL="1370988" indent="0">
              <a:buNone/>
              <a:defRPr sz="2000"/>
            </a:lvl4pPr>
            <a:lvl5pPr marL="1827989" indent="0">
              <a:buNone/>
              <a:defRPr sz="2000"/>
            </a:lvl5pPr>
            <a:lvl6pPr marL="2284974" indent="0">
              <a:buNone/>
              <a:defRPr sz="2000"/>
            </a:lvl6pPr>
            <a:lvl7pPr marL="2741960" indent="0">
              <a:buNone/>
              <a:defRPr sz="2000"/>
            </a:lvl7pPr>
            <a:lvl8pPr marL="3198960" indent="0">
              <a:buNone/>
              <a:defRPr sz="2000"/>
            </a:lvl8pPr>
            <a:lvl9pPr marL="3655954" indent="0">
              <a:buNone/>
              <a:defRPr sz="2000"/>
            </a:lvl9pPr>
          </a:lstStyle>
          <a:p>
            <a:endParaRPr lang="en-GB"/>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58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27942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9213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4730400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GB" smtClean="0"/>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GB" smtClean="0"/>
              <a:t>Click to edit Master subtitle style</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762504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739137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t>3/6/18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798661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3514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728577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7" name="Date Placeholder 6"/>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653568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Date Placeholder 2"/>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121431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55269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smtClean="0"/>
              <a:t>Click to edit Master title style</a:t>
            </a:r>
            <a:endParaRPr lang="de-DE"/>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641247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de-DE"/>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36176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97795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869373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05906A-9243-4538-BEF3-AA51EF2FDE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t>3/6/18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703186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F143A5-5512-4C27-AE1C-B765E7C118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30F4BB-CED7-4C6D-8564-9A909A5C96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58F54E-EB0B-4DDF-A57B-69C7DA4005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677AE-8E54-445C-B876-E89968E0F29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20CAF-E041-4FE7-A448-0DF7EE2247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4D9B02-301E-44E5-B255-823F0B0684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1C5181-1F53-4334-BCE8-9BFAE4DB81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4C6948-59DF-4FD5-9A56-DD7399DF14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982B7D-1983-47FE-9F4A-534289020B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0752-EA91-4F72-8229-A0F318536CF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815604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8"/>
            <a:ext cx="7772400" cy="1021556"/>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862965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1"/>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81"/>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11 Oct 2017</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Academic Training</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1.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2.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slideLayout" Target="../slideLayouts/slideLayout140.xml"/><Relationship Id="rId15" Type="http://schemas.openxmlformats.org/officeDocument/2006/relationships/theme" Target="../theme/theme13.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slideLayout" Target="../slideLayouts/slideLayout154.xml"/><Relationship Id="rId15" Type="http://schemas.openxmlformats.org/officeDocument/2006/relationships/theme" Target="../theme/theme14.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theme" Target="../theme/theme4.xml"/><Relationship Id="rId7" Type="http://schemas.openxmlformats.org/officeDocument/2006/relationships/image" Target="../media/image1.emf"/><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theme" Target="../theme/theme5.xml"/><Relationship Id="rId7" Type="http://schemas.openxmlformats.org/officeDocument/2006/relationships/image" Target="../media/image1.emf"/><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9.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t>3/6/18</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t>‹#›</a:t>
            </a:fld>
            <a:endParaRPr lang="en-GB"/>
          </a:p>
        </p:txBody>
      </p:sp>
    </p:spTree>
    <p:extLst>
      <p:ext uri="{BB962C8B-B14F-4D97-AF65-F5344CB8AC3E}">
        <p14:creationId xmlns:p14="http://schemas.microsoft.com/office/powerpoint/2010/main" val="509446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521075" y="4918473"/>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11 Oct 2017</a:t>
            </a:r>
            <a:endParaRPr kumimoji="1" lang="en-US" altLang="en-US">
              <a:solidFill>
                <a:srgbClr val="000000"/>
              </a:solidFill>
              <a:latin typeface="Arial" charset="0"/>
            </a:endParaRP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Academic Training</a:t>
            </a:r>
            <a:endParaRPr kumimoji="1" lang="en-US" altLang="en-US">
              <a:solidFill>
                <a:srgbClr val="000000"/>
              </a:solidFill>
              <a:latin typeface="Arial" charset="0"/>
            </a:endParaRP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smtClean="0">
                <a:solidFill>
                  <a:srgbClr val="000000"/>
                </a:solidFill>
                <a:latin typeface="Arial" charset="0"/>
              </a:rPr>
              <a:t>/27</a:t>
            </a:r>
            <a:endParaRPr kumimoji="1" lang="en-US" altLang="en-US">
              <a:solidFill>
                <a:srgbClr val="000000"/>
              </a:solidFill>
              <a:latin typeface="Arial" charset="0"/>
            </a:endParaRP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28447095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7209158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83631055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521075" y="4918474"/>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11 Oct 2017</a:t>
            </a:r>
            <a:endParaRPr kumimoji="1" lang="en-US" altLang="en-US">
              <a:solidFill>
                <a:srgbClr val="000000"/>
              </a:solidFill>
              <a:latin typeface="Arial" charset="0"/>
            </a:endParaRP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Academic Training</a:t>
            </a:r>
            <a:endParaRPr kumimoji="1" lang="en-US" altLang="en-US">
              <a:solidFill>
                <a:srgbClr val="000000"/>
              </a:solidFill>
              <a:latin typeface="Arial" charset="0"/>
            </a:endParaRP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smtClean="0">
                <a:solidFill>
                  <a:srgbClr val="000000"/>
                </a:solidFill>
                <a:latin typeface="Arial" charset="0"/>
              </a:rPr>
              <a:t>/27</a:t>
            </a:r>
            <a:endParaRPr kumimoji="1" lang="en-US" altLang="en-US">
              <a:solidFill>
                <a:srgbClr val="000000"/>
              </a:solidFill>
              <a:latin typeface="Arial" charset="0"/>
            </a:endParaRP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181359771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521075" y="4918473"/>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11 Oct 2017</a:t>
            </a:r>
            <a:endParaRPr kumimoji="1" lang="en-US" altLang="en-US">
              <a:solidFill>
                <a:srgbClr val="000000"/>
              </a:solidFill>
              <a:latin typeface="Arial" charset="0"/>
            </a:endParaRP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smtClean="0">
                <a:solidFill>
                  <a:srgbClr val="000000"/>
                </a:solidFill>
                <a:latin typeface="Arial" charset="0"/>
              </a:rPr>
              <a:t>Academic Training</a:t>
            </a:r>
            <a:endParaRPr kumimoji="1" lang="en-US" altLang="en-US">
              <a:solidFill>
                <a:srgbClr val="000000"/>
              </a:solidFill>
              <a:latin typeface="Arial" charset="0"/>
            </a:endParaRP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smtClean="0">
                <a:solidFill>
                  <a:srgbClr val="000000"/>
                </a:solidFill>
                <a:latin typeface="Arial" charset="0"/>
              </a:rPr>
              <a:t>/27</a:t>
            </a:r>
            <a:endParaRPr kumimoji="1" lang="en-US" altLang="en-US">
              <a:solidFill>
                <a:srgbClr val="000000"/>
              </a:solidFill>
              <a:latin typeface="Arial" charset="0"/>
            </a:endParaRP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56594870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94730621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3F49E1F6-8C62-C640-92A2-1D3B57BDFA45}" type="datetime1">
              <a:rPr lang="en-GB" smtClean="0">
                <a:solidFill>
                  <a:prstClr val="black">
                    <a:tint val="75000"/>
                  </a:prstClr>
                </a:solidFill>
              </a:rPr>
              <a:pPr defTabSz="342900"/>
              <a:t>06/03/2018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751FCF7-BE60-0742-9A6C-7C546CEF75BD}"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525498733"/>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2424667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415962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95"/>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499" tIns="34289" rIns="68499"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499" tIns="34289" rIns="68499" bIns="34289"/>
          <a:lstStyle>
            <a:lvl1pPr>
              <a:defRPr sz="1100">
                <a:solidFill>
                  <a:schemeClr val="bg1"/>
                </a:solidFill>
              </a:defRPr>
            </a:lvl1pPr>
          </a:lstStyle>
          <a:p>
            <a:pPr defTabSz="684882"/>
            <a:fld id="{6501926D-BD55-4F99-B46D-3C231A52E354}" type="slidenum">
              <a:rPr lang="en-GB" smtClean="0">
                <a:solidFill>
                  <a:srgbClr val="FFFFFF"/>
                </a:solidFill>
                <a:latin typeface="Arial"/>
              </a:rPr>
              <a:pPr defTabSz="684882"/>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499" tIns="34289" rIns="68499" bIns="34289"/>
          <a:lstStyle>
            <a:lvl1pPr>
              <a:defRPr>
                <a:solidFill>
                  <a:schemeClr val="bg1"/>
                </a:solidFill>
              </a:defRPr>
            </a:lvl1pPr>
          </a:lstStyle>
          <a:p>
            <a:pPr defTabSz="684882"/>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95"/>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499" tIns="34289" rIns="68499"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499" tIns="34289" rIns="68499" bIns="34289" rtlCol="0">
            <a:spAutoFit/>
          </a:bodyPr>
          <a:lstStyle/>
          <a:p>
            <a:pPr defTabSz="684882"/>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4882">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24685949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69846" indent="-342416"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024" indent="-342416"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399" indent="-256850"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7583" indent="-256850"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195" indent="-256850"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3877" indent="-136997"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236" indent="-136997"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2612"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6441"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416" algn="l" rtl="0" eaLnBrk="1" latinLnBrk="0" hangingPunct="1">
        <a:defRPr kumimoji="0" kern="1200">
          <a:solidFill>
            <a:schemeClr val="tx1"/>
          </a:solidFill>
          <a:latin typeface="+mn-lt"/>
          <a:ea typeface="+mn-ea"/>
          <a:cs typeface="+mn-cs"/>
        </a:defRPr>
      </a:lvl2pPr>
      <a:lvl3pPr marL="684882" algn="l" rtl="0" eaLnBrk="1" latinLnBrk="0" hangingPunct="1">
        <a:defRPr kumimoji="0" kern="1200">
          <a:solidFill>
            <a:schemeClr val="tx1"/>
          </a:solidFill>
          <a:latin typeface="+mn-lt"/>
          <a:ea typeface="+mn-ea"/>
          <a:cs typeface="+mn-cs"/>
        </a:defRPr>
      </a:lvl3pPr>
      <a:lvl4pPr marL="1027323" algn="l" rtl="0" eaLnBrk="1" latinLnBrk="0" hangingPunct="1">
        <a:defRPr kumimoji="0" kern="1200">
          <a:solidFill>
            <a:schemeClr val="tx1"/>
          </a:solidFill>
          <a:latin typeface="+mn-lt"/>
          <a:ea typeface="+mn-ea"/>
          <a:cs typeface="+mn-cs"/>
        </a:defRPr>
      </a:lvl4pPr>
      <a:lvl5pPr marL="1369764" algn="l" rtl="0" eaLnBrk="1" latinLnBrk="0" hangingPunct="1">
        <a:defRPr kumimoji="0" kern="1200">
          <a:solidFill>
            <a:schemeClr val="tx1"/>
          </a:solidFill>
          <a:latin typeface="+mn-lt"/>
          <a:ea typeface="+mn-ea"/>
          <a:cs typeface="+mn-cs"/>
        </a:defRPr>
      </a:lvl5pPr>
      <a:lvl6pPr marL="1712231" algn="l" rtl="0" eaLnBrk="1" latinLnBrk="0" hangingPunct="1">
        <a:defRPr kumimoji="0" kern="1200">
          <a:solidFill>
            <a:schemeClr val="tx1"/>
          </a:solidFill>
          <a:latin typeface="+mn-lt"/>
          <a:ea typeface="+mn-ea"/>
          <a:cs typeface="+mn-cs"/>
        </a:defRPr>
      </a:lvl6pPr>
      <a:lvl7pPr marL="2054645" algn="l" rtl="0" eaLnBrk="1" latinLnBrk="0" hangingPunct="1">
        <a:defRPr kumimoji="0" kern="1200">
          <a:solidFill>
            <a:schemeClr val="tx1"/>
          </a:solidFill>
          <a:latin typeface="+mn-lt"/>
          <a:ea typeface="+mn-ea"/>
          <a:cs typeface="+mn-cs"/>
        </a:defRPr>
      </a:lvl7pPr>
      <a:lvl8pPr marL="2397060" algn="l" rtl="0" eaLnBrk="1" latinLnBrk="0" hangingPunct="1">
        <a:defRPr kumimoji="0" kern="1200">
          <a:solidFill>
            <a:schemeClr val="tx1"/>
          </a:solidFill>
          <a:latin typeface="+mn-lt"/>
          <a:ea typeface="+mn-ea"/>
          <a:cs typeface="+mn-cs"/>
        </a:defRPr>
      </a:lvl8pPr>
      <a:lvl9pPr marL="273947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77"/>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526" tIns="34289" rIns="68526"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526" tIns="34289" rIns="68526" bIns="34289"/>
          <a:lstStyle>
            <a:lvl1pPr>
              <a:defRPr sz="1100">
                <a:solidFill>
                  <a:schemeClr val="bg1"/>
                </a:solidFill>
              </a:defRPr>
            </a:lvl1pPr>
          </a:lstStyle>
          <a:p>
            <a:pPr defTabSz="685188"/>
            <a:fld id="{6501926D-BD55-4F99-B46D-3C231A52E354}" type="slidenum">
              <a:rPr lang="en-GB" smtClean="0">
                <a:solidFill>
                  <a:srgbClr val="FFFFFF"/>
                </a:solidFill>
                <a:latin typeface="Arial"/>
              </a:rPr>
              <a:pPr defTabSz="685188"/>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26" tIns="34289" rIns="68526" bIns="34289"/>
          <a:lstStyle>
            <a:lvl1pPr>
              <a:defRPr>
                <a:solidFill>
                  <a:schemeClr val="bg1"/>
                </a:solidFill>
              </a:defRPr>
            </a:lvl1pPr>
          </a:lstStyle>
          <a:p>
            <a:pPr defTabSz="685188"/>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77"/>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26" tIns="34289" rIns="68526"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526" tIns="34289" rIns="68526" bIns="34289" rtlCol="0">
            <a:spAutoFit/>
          </a:bodyPr>
          <a:lstStyle/>
          <a:p>
            <a:pPr defTabSz="685188"/>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5188">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15869429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70008" indent="-342578"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330" indent="-342578"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777" indent="-256958"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8051" indent="-256958"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753" indent="-256958"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4444" indent="-137051"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884" indent="-137051"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3332"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7224"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578" algn="l" rtl="0" eaLnBrk="1" latinLnBrk="0" hangingPunct="1">
        <a:defRPr kumimoji="0" kern="1200">
          <a:solidFill>
            <a:schemeClr val="tx1"/>
          </a:solidFill>
          <a:latin typeface="+mn-lt"/>
          <a:ea typeface="+mn-ea"/>
          <a:cs typeface="+mn-cs"/>
        </a:defRPr>
      </a:lvl2pPr>
      <a:lvl3pPr marL="685188" algn="l" rtl="0" eaLnBrk="1" latinLnBrk="0" hangingPunct="1">
        <a:defRPr kumimoji="0" kern="1200">
          <a:solidFill>
            <a:schemeClr val="tx1"/>
          </a:solidFill>
          <a:latin typeface="+mn-lt"/>
          <a:ea typeface="+mn-ea"/>
          <a:cs typeface="+mn-cs"/>
        </a:defRPr>
      </a:lvl3pPr>
      <a:lvl4pPr marL="1027782" algn="l" rtl="0" eaLnBrk="1" latinLnBrk="0" hangingPunct="1">
        <a:defRPr kumimoji="0" kern="1200">
          <a:solidFill>
            <a:schemeClr val="tx1"/>
          </a:solidFill>
          <a:latin typeface="+mn-lt"/>
          <a:ea typeface="+mn-ea"/>
          <a:cs typeface="+mn-cs"/>
        </a:defRPr>
      </a:lvl4pPr>
      <a:lvl5pPr marL="1370376" algn="l" rtl="0" eaLnBrk="1" latinLnBrk="0" hangingPunct="1">
        <a:defRPr kumimoji="0" kern="1200">
          <a:solidFill>
            <a:schemeClr val="tx1"/>
          </a:solidFill>
          <a:latin typeface="+mn-lt"/>
          <a:ea typeface="+mn-ea"/>
          <a:cs typeface="+mn-cs"/>
        </a:defRPr>
      </a:lvl5pPr>
      <a:lvl6pPr marL="1712987" algn="l" rtl="0" eaLnBrk="1" latinLnBrk="0" hangingPunct="1">
        <a:defRPr kumimoji="0" kern="1200">
          <a:solidFill>
            <a:schemeClr val="tx1"/>
          </a:solidFill>
          <a:latin typeface="+mn-lt"/>
          <a:ea typeface="+mn-ea"/>
          <a:cs typeface="+mn-cs"/>
        </a:defRPr>
      </a:lvl6pPr>
      <a:lvl7pPr marL="2055563" algn="l" rtl="0" eaLnBrk="1" latinLnBrk="0" hangingPunct="1">
        <a:defRPr kumimoji="0" kern="1200">
          <a:solidFill>
            <a:schemeClr val="tx1"/>
          </a:solidFill>
          <a:latin typeface="+mn-lt"/>
          <a:ea typeface="+mn-ea"/>
          <a:cs typeface="+mn-cs"/>
        </a:defRPr>
      </a:lvl7pPr>
      <a:lvl8pPr marL="2398140" algn="l" rtl="0" eaLnBrk="1" latinLnBrk="0" hangingPunct="1">
        <a:defRPr kumimoji="0" kern="1200">
          <a:solidFill>
            <a:schemeClr val="tx1"/>
          </a:solidFill>
          <a:latin typeface="+mn-lt"/>
          <a:ea typeface="+mn-ea"/>
          <a:cs typeface="+mn-cs"/>
        </a:defRPr>
      </a:lvl8pPr>
      <a:lvl9pPr marL="274071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4" tIns="45702" rIns="91404" bIns="45702"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04" tIns="45702" rIns="91404" bIns="45702"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04" tIns="45702" rIns="91404" bIns="45702" rtlCol="0" anchor="ctr"/>
          <a:lstStyle>
            <a:lvl1pPr algn="l">
              <a:defRPr sz="1200">
                <a:solidFill>
                  <a:schemeClr val="tx1">
                    <a:tint val="75000"/>
                  </a:schemeClr>
                </a:solidFill>
              </a:defRPr>
            </a:lvl1pPr>
          </a:lstStyle>
          <a:p>
            <a:pPr defTabSz="456986"/>
            <a:fld id="{D210D15C-7CB2-DE4C-B812-C8D7CD2B73C8}" type="datetimeFigureOut">
              <a:rPr lang="en-US" smtClean="0">
                <a:solidFill>
                  <a:prstClr val="black">
                    <a:tint val="75000"/>
                  </a:prstClr>
                </a:solidFill>
                <a:latin typeface="Calibri"/>
              </a:rPr>
              <a:pPr defTabSz="456986"/>
              <a:t>3/6/18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4" tIns="45702" rIns="91404" bIns="45702" rtlCol="0" anchor="ctr"/>
          <a:lstStyle>
            <a:lvl1pPr algn="ctr">
              <a:defRPr sz="1200">
                <a:solidFill>
                  <a:schemeClr val="tx1">
                    <a:tint val="75000"/>
                  </a:schemeClr>
                </a:solidFill>
              </a:defRPr>
            </a:lvl1pPr>
          </a:lstStyle>
          <a:p>
            <a:pPr defTabSz="456986"/>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4" tIns="45702" rIns="91404" bIns="45702" rtlCol="0" anchor="ctr"/>
          <a:lstStyle>
            <a:lvl1pPr algn="r">
              <a:defRPr sz="1200">
                <a:solidFill>
                  <a:schemeClr val="tx1">
                    <a:tint val="75000"/>
                  </a:schemeClr>
                </a:solidFill>
              </a:defRPr>
            </a:lvl1pPr>
          </a:lstStyle>
          <a:p>
            <a:pPr defTabSz="456986"/>
            <a:fld id="{92BD3C18-E509-6E45-AAA5-EF10E7E23A79}" type="slidenum">
              <a:rPr lang="en-GB" smtClean="0">
                <a:solidFill>
                  <a:prstClr val="black">
                    <a:tint val="75000"/>
                  </a:prstClr>
                </a:solidFill>
                <a:latin typeface="Calibri"/>
              </a:rPr>
              <a:pPr defTabSz="456986"/>
              <a:t>‹#›</a:t>
            </a:fld>
            <a:endParaRPr lang="en-GB">
              <a:solidFill>
                <a:prstClr val="black">
                  <a:tint val="75000"/>
                </a:prstClr>
              </a:solidFill>
              <a:latin typeface="Calibri"/>
            </a:endParaRPr>
          </a:p>
        </p:txBody>
      </p:sp>
    </p:spTree>
    <p:extLst>
      <p:ext uri="{BB962C8B-B14F-4D97-AF65-F5344CB8AC3E}">
        <p14:creationId xmlns:p14="http://schemas.microsoft.com/office/powerpoint/2010/main" val="374256935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456986" rtl="0" eaLnBrk="1" latinLnBrk="0" hangingPunct="1">
        <a:spcBef>
          <a:spcPct val="0"/>
        </a:spcBef>
        <a:buNone/>
        <a:defRPr sz="4400" kern="1200">
          <a:solidFill>
            <a:schemeClr val="tx1"/>
          </a:solidFill>
          <a:latin typeface="+mj-lt"/>
          <a:ea typeface="+mj-ea"/>
          <a:cs typeface="+mj-cs"/>
        </a:defRPr>
      </a:lvl1pPr>
    </p:titleStyle>
    <p:bodyStyle>
      <a:lvl1pPr marL="342740" indent="-342740" algn="l" defTabSz="456986" rtl="0" eaLnBrk="1" latinLnBrk="0" hangingPunct="1">
        <a:spcBef>
          <a:spcPct val="20000"/>
        </a:spcBef>
        <a:buFont typeface="Arial"/>
        <a:buChar char="•"/>
        <a:defRPr sz="3200" kern="1200">
          <a:solidFill>
            <a:schemeClr val="tx1"/>
          </a:solidFill>
          <a:latin typeface="+mn-lt"/>
          <a:ea typeface="+mn-ea"/>
          <a:cs typeface="+mn-cs"/>
        </a:defRPr>
      </a:lvl1pPr>
      <a:lvl2pPr marL="742625" indent="-285624" algn="l" defTabSz="456986" rtl="0" eaLnBrk="1" latinLnBrk="0" hangingPunct="1">
        <a:spcBef>
          <a:spcPct val="20000"/>
        </a:spcBef>
        <a:buFont typeface="Arial"/>
        <a:buChar char="–"/>
        <a:defRPr sz="2800" kern="1200">
          <a:solidFill>
            <a:schemeClr val="tx1"/>
          </a:solidFill>
          <a:latin typeface="+mn-lt"/>
          <a:ea typeface="+mn-ea"/>
          <a:cs typeface="+mn-cs"/>
        </a:defRPr>
      </a:lvl2pPr>
      <a:lvl3pPr marL="1142488" indent="-228492" algn="l" defTabSz="456986" rtl="0" eaLnBrk="1" latinLnBrk="0" hangingPunct="1">
        <a:spcBef>
          <a:spcPct val="20000"/>
        </a:spcBef>
        <a:buFont typeface="Arial"/>
        <a:buChar char="•"/>
        <a:defRPr sz="2400" kern="1200">
          <a:solidFill>
            <a:schemeClr val="tx1"/>
          </a:solidFill>
          <a:latin typeface="+mn-lt"/>
          <a:ea typeface="+mn-ea"/>
          <a:cs typeface="+mn-cs"/>
        </a:defRPr>
      </a:lvl3pPr>
      <a:lvl4pPr marL="1599480" indent="-228492" algn="l" defTabSz="456986" rtl="0" eaLnBrk="1" latinLnBrk="0" hangingPunct="1">
        <a:spcBef>
          <a:spcPct val="20000"/>
        </a:spcBef>
        <a:buFont typeface="Arial"/>
        <a:buChar char="–"/>
        <a:defRPr sz="2000" kern="1200">
          <a:solidFill>
            <a:schemeClr val="tx1"/>
          </a:solidFill>
          <a:latin typeface="+mn-lt"/>
          <a:ea typeface="+mn-ea"/>
          <a:cs typeface="+mn-cs"/>
        </a:defRPr>
      </a:lvl4pPr>
      <a:lvl5pPr marL="2056481" indent="-228492" algn="l" defTabSz="456986" rtl="0" eaLnBrk="1" latinLnBrk="0" hangingPunct="1">
        <a:spcBef>
          <a:spcPct val="20000"/>
        </a:spcBef>
        <a:buFont typeface="Arial"/>
        <a:buChar char="»"/>
        <a:defRPr sz="2000" kern="1200">
          <a:solidFill>
            <a:schemeClr val="tx1"/>
          </a:solidFill>
          <a:latin typeface="+mn-lt"/>
          <a:ea typeface="+mn-ea"/>
          <a:cs typeface="+mn-cs"/>
        </a:defRPr>
      </a:lvl5pPr>
      <a:lvl6pPr marL="2513466"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68"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461"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454"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95" algn="l" defTabSz="456986" rtl="0" eaLnBrk="1" latinLnBrk="0" hangingPunct="1">
        <a:defRPr sz="1800" kern="1200">
          <a:solidFill>
            <a:schemeClr val="tx1"/>
          </a:solidFill>
          <a:latin typeface="+mn-lt"/>
          <a:ea typeface="+mn-ea"/>
          <a:cs typeface="+mn-cs"/>
        </a:defRPr>
      </a:lvl3pPr>
      <a:lvl4pPr marL="1370988" algn="l" defTabSz="456986" rtl="0" eaLnBrk="1" latinLnBrk="0" hangingPunct="1">
        <a:defRPr sz="1800" kern="1200">
          <a:solidFill>
            <a:schemeClr val="tx1"/>
          </a:solidFill>
          <a:latin typeface="+mn-lt"/>
          <a:ea typeface="+mn-ea"/>
          <a:cs typeface="+mn-cs"/>
        </a:defRPr>
      </a:lvl4pPr>
      <a:lvl5pPr marL="1827989" algn="l" defTabSz="456986" rtl="0" eaLnBrk="1" latinLnBrk="0" hangingPunct="1">
        <a:defRPr sz="1800" kern="1200">
          <a:solidFill>
            <a:schemeClr val="tx1"/>
          </a:solidFill>
          <a:latin typeface="+mn-lt"/>
          <a:ea typeface="+mn-ea"/>
          <a:cs typeface="+mn-cs"/>
        </a:defRPr>
      </a:lvl5pPr>
      <a:lvl6pPr marL="2284974" algn="l" defTabSz="456986" rtl="0" eaLnBrk="1" latinLnBrk="0" hangingPunct="1">
        <a:defRPr sz="1800" kern="1200">
          <a:solidFill>
            <a:schemeClr val="tx1"/>
          </a:solidFill>
          <a:latin typeface="+mn-lt"/>
          <a:ea typeface="+mn-ea"/>
          <a:cs typeface="+mn-cs"/>
        </a:defRPr>
      </a:lvl6pPr>
      <a:lvl7pPr marL="2741960" algn="l" defTabSz="456986" rtl="0" eaLnBrk="1" latinLnBrk="0" hangingPunct="1">
        <a:defRPr sz="1800" kern="1200">
          <a:solidFill>
            <a:schemeClr val="tx1"/>
          </a:solidFill>
          <a:latin typeface="+mn-lt"/>
          <a:ea typeface="+mn-ea"/>
          <a:cs typeface="+mn-cs"/>
        </a:defRPr>
      </a:lvl7pPr>
      <a:lvl8pPr marL="3198960" algn="l" defTabSz="456986" rtl="0" eaLnBrk="1" latinLnBrk="0" hangingPunct="1">
        <a:defRPr sz="1800" kern="1200">
          <a:solidFill>
            <a:schemeClr val="tx1"/>
          </a:solidFill>
          <a:latin typeface="+mn-lt"/>
          <a:ea typeface="+mn-ea"/>
          <a:cs typeface="+mn-cs"/>
        </a:defRPr>
      </a:lvl8pPr>
      <a:lvl9pPr marL="3655954" algn="l" defTabSz="4569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GB" smtClean="0"/>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456998"/>
            <a:fld id="{5C5A89F3-EB8F-F148-B512-D7D835963C87}" type="datetimeFigureOut">
              <a:rPr lang="en-US" smtClean="0">
                <a:solidFill>
                  <a:prstClr val="black">
                    <a:tint val="75000"/>
                  </a:prstClr>
                </a:solidFill>
                <a:latin typeface="Calibri"/>
              </a:rPr>
              <a:pPr defTabSz="456998"/>
              <a:t>3/6/18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456998"/>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456998"/>
            <a:fld id="{0B205956-378B-0340-9ADD-B3A00001ABA7}" type="slidenum">
              <a:rPr lang="de-DE" smtClean="0">
                <a:solidFill>
                  <a:prstClr val="black">
                    <a:tint val="75000"/>
                  </a:prstClr>
                </a:solidFill>
                <a:latin typeface="Calibri"/>
              </a:rPr>
              <a:pPr defTabSz="456998"/>
              <a:t>‹#›</a:t>
            </a:fld>
            <a:endParaRPr lang="de-DE">
              <a:solidFill>
                <a:prstClr val="black">
                  <a:tint val="75000"/>
                </a:prstClr>
              </a:solidFill>
              <a:latin typeface="Calibri"/>
            </a:endParaRPr>
          </a:p>
        </p:txBody>
      </p:sp>
    </p:spTree>
    <p:extLst>
      <p:ext uri="{BB962C8B-B14F-4D97-AF65-F5344CB8AC3E}">
        <p14:creationId xmlns:p14="http://schemas.microsoft.com/office/powerpoint/2010/main" val="34105968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699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456998" rtl="0" eaLnBrk="1" latinLnBrk="0" hangingPunct="1">
        <a:spcBef>
          <a:spcPct val="20000"/>
        </a:spcBef>
        <a:buFont typeface="Arial"/>
        <a:buChar char="•"/>
        <a:defRPr sz="3200" kern="1200">
          <a:solidFill>
            <a:schemeClr val="tx1"/>
          </a:solidFill>
          <a:latin typeface="+mn-lt"/>
          <a:ea typeface="+mn-ea"/>
          <a:cs typeface="+mn-cs"/>
        </a:defRPr>
      </a:lvl1pPr>
      <a:lvl2pPr marL="742643" indent="-285631" algn="l" defTabSz="456998" rtl="0" eaLnBrk="1" latinLnBrk="0" hangingPunct="1">
        <a:spcBef>
          <a:spcPct val="20000"/>
        </a:spcBef>
        <a:buFont typeface="Arial"/>
        <a:buChar char="–"/>
        <a:defRPr sz="2800" kern="1200">
          <a:solidFill>
            <a:schemeClr val="tx1"/>
          </a:solidFill>
          <a:latin typeface="+mn-lt"/>
          <a:ea typeface="+mn-ea"/>
          <a:cs typeface="+mn-cs"/>
        </a:defRPr>
      </a:lvl2pPr>
      <a:lvl3pPr marL="1142516" indent="-228498" algn="l" defTabSz="456998" rtl="0" eaLnBrk="1" latinLnBrk="0" hangingPunct="1">
        <a:spcBef>
          <a:spcPct val="20000"/>
        </a:spcBef>
        <a:buFont typeface="Arial"/>
        <a:buChar char="•"/>
        <a:defRPr sz="2400" kern="1200">
          <a:solidFill>
            <a:schemeClr val="tx1"/>
          </a:solidFill>
          <a:latin typeface="+mn-lt"/>
          <a:ea typeface="+mn-ea"/>
          <a:cs typeface="+mn-cs"/>
        </a:defRPr>
      </a:lvl3pPr>
      <a:lvl4pPr marL="1599520" indent="-228498" algn="l" defTabSz="456998" rtl="0" eaLnBrk="1" latinLnBrk="0" hangingPunct="1">
        <a:spcBef>
          <a:spcPct val="20000"/>
        </a:spcBef>
        <a:buFont typeface="Arial"/>
        <a:buChar char="–"/>
        <a:defRPr sz="2000" kern="1200">
          <a:solidFill>
            <a:schemeClr val="tx1"/>
          </a:solidFill>
          <a:latin typeface="+mn-lt"/>
          <a:ea typeface="+mn-ea"/>
          <a:cs typeface="+mn-cs"/>
        </a:defRPr>
      </a:lvl4pPr>
      <a:lvl5pPr marL="2056532" indent="-228498" algn="l" defTabSz="456998" rtl="0" eaLnBrk="1" latinLnBrk="0" hangingPunct="1">
        <a:spcBef>
          <a:spcPct val="20000"/>
        </a:spcBef>
        <a:buFont typeface="Arial"/>
        <a:buChar char="»"/>
        <a:defRPr sz="2000" kern="1200">
          <a:solidFill>
            <a:schemeClr val="tx1"/>
          </a:solidFill>
          <a:latin typeface="+mn-lt"/>
          <a:ea typeface="+mn-ea"/>
          <a:cs typeface="+mn-cs"/>
        </a:defRPr>
      </a:lvl5pPr>
      <a:lvl6pPr marL="2513529" indent="-228498" algn="l" defTabSz="456998" rtl="0" eaLnBrk="1" latinLnBrk="0" hangingPunct="1">
        <a:spcBef>
          <a:spcPct val="20000"/>
        </a:spcBef>
        <a:buFont typeface="Arial"/>
        <a:buChar char="•"/>
        <a:defRPr sz="2000" kern="1200">
          <a:solidFill>
            <a:schemeClr val="tx1"/>
          </a:solidFill>
          <a:latin typeface="+mn-lt"/>
          <a:ea typeface="+mn-ea"/>
          <a:cs typeface="+mn-cs"/>
        </a:defRPr>
      </a:lvl6pPr>
      <a:lvl7pPr marL="2970542" indent="-228498" algn="l" defTabSz="456998" rtl="0" eaLnBrk="1" latinLnBrk="0" hangingPunct="1">
        <a:spcBef>
          <a:spcPct val="20000"/>
        </a:spcBef>
        <a:buFont typeface="Arial"/>
        <a:buChar char="•"/>
        <a:defRPr sz="2000" kern="1200">
          <a:solidFill>
            <a:schemeClr val="tx1"/>
          </a:solidFill>
          <a:latin typeface="+mn-lt"/>
          <a:ea typeface="+mn-ea"/>
          <a:cs typeface="+mn-cs"/>
        </a:defRPr>
      </a:lvl7pPr>
      <a:lvl8pPr marL="3427547" indent="-228498" algn="l" defTabSz="456998" rtl="0" eaLnBrk="1" latinLnBrk="0" hangingPunct="1">
        <a:spcBef>
          <a:spcPct val="20000"/>
        </a:spcBef>
        <a:buFont typeface="Arial"/>
        <a:buChar char="•"/>
        <a:defRPr sz="2000" kern="1200">
          <a:solidFill>
            <a:schemeClr val="tx1"/>
          </a:solidFill>
          <a:latin typeface="+mn-lt"/>
          <a:ea typeface="+mn-ea"/>
          <a:cs typeface="+mn-cs"/>
        </a:defRPr>
      </a:lvl8pPr>
      <a:lvl9pPr marL="3884551" indent="-228498" algn="l" defTabSz="4569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98" rtl="0" eaLnBrk="1" latinLnBrk="0" hangingPunct="1">
        <a:defRPr sz="1800" kern="1200">
          <a:solidFill>
            <a:schemeClr val="tx1"/>
          </a:solidFill>
          <a:latin typeface="+mn-lt"/>
          <a:ea typeface="+mn-ea"/>
          <a:cs typeface="+mn-cs"/>
        </a:defRPr>
      </a:lvl1pPr>
      <a:lvl2pPr marL="456998" algn="l" defTabSz="456998" rtl="0" eaLnBrk="1" latinLnBrk="0" hangingPunct="1">
        <a:defRPr sz="1800" kern="1200">
          <a:solidFill>
            <a:schemeClr val="tx1"/>
          </a:solidFill>
          <a:latin typeface="+mn-lt"/>
          <a:ea typeface="+mn-ea"/>
          <a:cs typeface="+mn-cs"/>
        </a:defRPr>
      </a:lvl2pPr>
      <a:lvl3pPr marL="914018" algn="l" defTabSz="456998" rtl="0" eaLnBrk="1" latinLnBrk="0" hangingPunct="1">
        <a:defRPr sz="1800" kern="1200">
          <a:solidFill>
            <a:schemeClr val="tx1"/>
          </a:solidFill>
          <a:latin typeface="+mn-lt"/>
          <a:ea typeface="+mn-ea"/>
          <a:cs typeface="+mn-cs"/>
        </a:defRPr>
      </a:lvl3pPr>
      <a:lvl4pPr marL="1371022" algn="l" defTabSz="456998" rtl="0" eaLnBrk="1" latinLnBrk="0" hangingPunct="1">
        <a:defRPr sz="1800" kern="1200">
          <a:solidFill>
            <a:schemeClr val="tx1"/>
          </a:solidFill>
          <a:latin typeface="+mn-lt"/>
          <a:ea typeface="+mn-ea"/>
          <a:cs typeface="+mn-cs"/>
        </a:defRPr>
      </a:lvl4pPr>
      <a:lvl5pPr marL="1828034" algn="l" defTabSz="456998" rtl="0" eaLnBrk="1" latinLnBrk="0" hangingPunct="1">
        <a:defRPr sz="1800" kern="1200">
          <a:solidFill>
            <a:schemeClr val="tx1"/>
          </a:solidFill>
          <a:latin typeface="+mn-lt"/>
          <a:ea typeface="+mn-ea"/>
          <a:cs typeface="+mn-cs"/>
        </a:defRPr>
      </a:lvl5pPr>
      <a:lvl6pPr marL="2285031" algn="l" defTabSz="456998" rtl="0" eaLnBrk="1" latinLnBrk="0" hangingPunct="1">
        <a:defRPr sz="1800" kern="1200">
          <a:solidFill>
            <a:schemeClr val="tx1"/>
          </a:solidFill>
          <a:latin typeface="+mn-lt"/>
          <a:ea typeface="+mn-ea"/>
          <a:cs typeface="+mn-cs"/>
        </a:defRPr>
      </a:lvl6pPr>
      <a:lvl7pPr marL="2742029" algn="l" defTabSz="456998" rtl="0" eaLnBrk="1" latinLnBrk="0" hangingPunct="1">
        <a:defRPr sz="1800" kern="1200">
          <a:solidFill>
            <a:schemeClr val="tx1"/>
          </a:solidFill>
          <a:latin typeface="+mn-lt"/>
          <a:ea typeface="+mn-ea"/>
          <a:cs typeface="+mn-cs"/>
        </a:defRPr>
      </a:lvl7pPr>
      <a:lvl8pPr marL="3199040" algn="l" defTabSz="456998" rtl="0" eaLnBrk="1" latinLnBrk="0" hangingPunct="1">
        <a:defRPr sz="1800" kern="1200">
          <a:solidFill>
            <a:schemeClr val="tx1"/>
          </a:solidFill>
          <a:latin typeface="+mn-lt"/>
          <a:ea typeface="+mn-ea"/>
          <a:cs typeface="+mn-cs"/>
        </a:defRPr>
      </a:lvl8pPr>
      <a:lvl9pPr marL="3656045" algn="l" defTabSz="4569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smtClean="0"/>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smtClean="0"/>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smtClean="0"/>
            </a:lvl1pPr>
          </a:lstStyle>
          <a:p>
            <a:pPr defTabSz="685800" fontAlgn="base">
              <a:spcBef>
                <a:spcPct val="0"/>
              </a:spcBef>
              <a:spcAft>
                <a:spcPct val="0"/>
              </a:spcAft>
              <a:defRPr/>
            </a:pPr>
            <a:fld id="{BFD3F11B-208D-4F2F-B4F9-F25F4B071841}" type="slidenum">
              <a:rPr lang="en-US">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6811646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007CC2EE-A8A6-4123-B753-604A696CD3C9}" type="datetimeFigureOut">
              <a:rPr lang="ru-RU" smtClean="0">
                <a:solidFill>
                  <a:prstClr val="black">
                    <a:tint val="75000"/>
                  </a:prstClr>
                </a:solidFill>
              </a:rPr>
              <a:pPr defTabSz="342900"/>
              <a:t>06.03.18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ru-RU">
              <a:solidFill>
                <a:prstClr val="black">
                  <a:tint val="75000"/>
                </a:prstClr>
              </a:solidFill>
            </a:endParaRPr>
          </a:p>
        </p:txBody>
      </p:sp>
      <p:sp>
        <p:nvSpPr>
          <p:cNvPr id="6" name="Номер слайда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333BE96E-3109-43B0-870C-8916D1D475F9}" type="slidenum">
              <a:rPr lang="ru-RU" smtClean="0">
                <a:solidFill>
                  <a:prstClr val="black">
                    <a:tint val="75000"/>
                  </a:prstClr>
                </a:solidFill>
              </a:rPr>
              <a:pPr defTabSz="342900"/>
              <a:t>‹#›</a:t>
            </a:fld>
            <a:endParaRPr lang="ru-RU">
              <a:solidFill>
                <a:prstClr val="black">
                  <a:tint val="75000"/>
                </a:prstClr>
              </a:solidFill>
            </a:endParaRPr>
          </a:p>
        </p:txBody>
      </p:sp>
    </p:spTree>
    <p:extLst>
      <p:ext uri="{BB962C8B-B14F-4D97-AF65-F5344CB8AC3E}">
        <p14:creationId xmlns:p14="http://schemas.microsoft.com/office/powerpoint/2010/main" val="87453884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5.png"/><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92.xml"/><Relationship Id="rId2"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11.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3.emf"/><Relationship Id="rId1" Type="http://schemas.openxmlformats.org/officeDocument/2006/relationships/slideLayout" Target="../slideLayouts/slideLayout12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128.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8.png"/><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JPG"/><Relationship Id="rId10" Type="http://schemas.openxmlformats.org/officeDocument/2006/relationships/image" Target="../media/image45.emf"/><Relationship Id="rId11" Type="http://schemas.openxmlformats.org/officeDocument/2006/relationships/image" Target="../media/image46.png"/><Relationship Id="rId1" Type="http://schemas.openxmlformats.org/officeDocument/2006/relationships/slideLayout" Target="../slideLayouts/slideLayout16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38.png"/><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75.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30.xml"/><Relationship Id="rId2"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105.png"/><Relationship Id="rId3"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52.xml"/><Relationship Id="rId2"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30.jpeg"/><Relationship Id="rId3" Type="http://schemas.openxmlformats.org/officeDocument/2006/relationships/image" Target="../media/image1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32.tiff"/><Relationship Id="rId3" Type="http://schemas.openxmlformats.org/officeDocument/2006/relationships/image" Target="../media/image1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7"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1095696"/>
            <a:ext cx="9137087" cy="2400544"/>
          </a:xfrm>
          <a:prstGeom prst="rect">
            <a:avLst/>
          </a:prstGeom>
          <a:noFill/>
        </p:spPr>
        <p:txBody>
          <a:bodyPr wrap="square" lIns="91328" tIns="45664" rIns="91328" bIns="45664" rtlCol="0">
            <a:spAutoFit/>
          </a:bodyPr>
          <a:lstStyle/>
          <a:p>
            <a:pPr algn="ctr"/>
            <a:r>
              <a:rPr lang="en-GB" sz="3200" b="1" dirty="0" smtClean="0">
                <a:solidFill>
                  <a:srgbClr val="FF0000"/>
                </a:solidFill>
              </a:rPr>
              <a:t>Challenges for Particle Detectors at Future Circular Colliders</a:t>
            </a:r>
            <a:endParaRPr lang="en-GB" sz="3200" b="1" dirty="0">
              <a:solidFill>
                <a:srgbClr val="FF0000"/>
              </a:solidFill>
            </a:endParaRPr>
          </a:p>
          <a:p>
            <a:pPr algn="ctr"/>
            <a:endParaRPr lang="en-GB" sz="1000" b="1" dirty="0">
              <a:solidFill>
                <a:srgbClr val="FF0000"/>
              </a:solidFill>
            </a:endParaRPr>
          </a:p>
          <a:p>
            <a:pPr algn="ctr"/>
            <a:r>
              <a:rPr lang="en-GB" sz="2000" b="1" dirty="0" smtClean="0">
                <a:solidFill>
                  <a:srgbClr val="000090"/>
                </a:solidFill>
              </a:rPr>
              <a:t>EDIT</a:t>
            </a:r>
            <a:r>
              <a:rPr lang="en-GB" sz="2000" b="1" dirty="0" smtClean="0">
                <a:solidFill>
                  <a:srgbClr val="000090"/>
                </a:solidFill>
              </a:rPr>
              <a:t>, </a:t>
            </a:r>
            <a:r>
              <a:rPr lang="en-GB" sz="2000" b="1" dirty="0" err="1" smtClean="0">
                <a:solidFill>
                  <a:srgbClr val="000090"/>
                </a:solidFill>
              </a:rPr>
              <a:t>Fermilab</a:t>
            </a:r>
            <a:r>
              <a:rPr lang="en-GB" sz="2000" b="1" dirty="0" smtClean="0">
                <a:solidFill>
                  <a:srgbClr val="000090"/>
                </a:solidFill>
              </a:rPr>
              <a:t>, Mar. 6</a:t>
            </a:r>
            <a:r>
              <a:rPr lang="en-GB" sz="2000" b="1" baseline="30000" dirty="0" smtClean="0">
                <a:solidFill>
                  <a:srgbClr val="000090"/>
                </a:solidFill>
              </a:rPr>
              <a:t>th</a:t>
            </a:r>
            <a:r>
              <a:rPr lang="en-GB" sz="2000" b="1" dirty="0">
                <a:solidFill>
                  <a:srgbClr val="000090"/>
                </a:solidFill>
              </a:rPr>
              <a:t>, </a:t>
            </a:r>
            <a:r>
              <a:rPr lang="en-GB" sz="2000" b="1" dirty="0" smtClean="0">
                <a:solidFill>
                  <a:srgbClr val="000090"/>
                </a:solidFill>
              </a:rPr>
              <a:t>2018 </a:t>
            </a:r>
            <a:endParaRPr lang="en-GB" sz="2000" b="1" dirty="0">
              <a:solidFill>
                <a:srgbClr val="000090"/>
              </a:solidFill>
            </a:endParaRPr>
          </a:p>
          <a:p>
            <a:pPr algn="ctr"/>
            <a:endParaRPr lang="en-GB" sz="2000" b="1" dirty="0">
              <a:solidFill>
                <a:srgbClr val="000090"/>
              </a:solidFill>
            </a:endParaRPr>
          </a:p>
          <a:p>
            <a:pPr algn="ctr"/>
            <a:r>
              <a:rPr lang="en-GB" sz="1600" b="1" dirty="0"/>
              <a:t>W. </a:t>
            </a:r>
            <a:r>
              <a:rPr lang="en-GB" sz="1600" b="1" dirty="0" err="1" smtClean="0"/>
              <a:t>Riegler</a:t>
            </a:r>
            <a:r>
              <a:rPr lang="en-GB" sz="1600" b="1" dirty="0" smtClean="0"/>
              <a:t>, CERN</a:t>
            </a:r>
            <a:endParaRPr lang="en-GB" sz="1600" b="1" dirty="0"/>
          </a:p>
          <a:p>
            <a:pPr algn="ctr"/>
            <a:r>
              <a:rPr lang="en-GB" sz="2000" b="1" dirty="0">
                <a:solidFill>
                  <a:srgbClr val="000000"/>
                </a:solidFill>
              </a:rPr>
              <a:t> </a:t>
            </a:r>
            <a:endParaRPr lang="en-GB" sz="1600" b="1" dirty="0">
              <a:solidFill>
                <a:srgbClr val="000000"/>
              </a:solidFill>
            </a:endParaRPr>
          </a:p>
        </p:txBody>
      </p:sp>
    </p:spTree>
    <p:extLst>
      <p:ext uri="{BB962C8B-B14F-4D97-AF65-F5344CB8AC3E}">
        <p14:creationId xmlns:p14="http://schemas.microsoft.com/office/powerpoint/2010/main" val="2650155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2067694"/>
            <a:ext cx="2502736" cy="646331"/>
          </a:xfrm>
          <a:prstGeom prst="rect">
            <a:avLst/>
          </a:prstGeom>
          <a:noFill/>
        </p:spPr>
        <p:txBody>
          <a:bodyPr wrap="none" rtlCol="0">
            <a:spAutoFit/>
          </a:bodyPr>
          <a:lstStyle/>
          <a:p>
            <a:r>
              <a:rPr lang="en-US" sz="3600" b="1" dirty="0" smtClean="0">
                <a:solidFill>
                  <a:srgbClr val="002060"/>
                </a:solidFill>
              </a:rPr>
              <a:t>What next ?</a:t>
            </a:r>
            <a:endParaRPr lang="en-US" sz="3600" b="1" dirty="0">
              <a:solidFill>
                <a:srgbClr val="002060"/>
              </a:solidFill>
            </a:endParaRPr>
          </a:p>
        </p:txBody>
      </p:sp>
    </p:spTree>
    <p:extLst>
      <p:ext uri="{BB962C8B-B14F-4D97-AF65-F5344CB8AC3E}">
        <p14:creationId xmlns:p14="http://schemas.microsoft.com/office/powerpoint/2010/main" val="502394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45" r="1218"/>
          <a:stretch/>
        </p:blipFill>
        <p:spPr>
          <a:xfrm>
            <a:off x="3664" y="741146"/>
            <a:ext cx="3483000" cy="3888744"/>
          </a:xfrm>
          <a:prstGeom prst="rect">
            <a:avLst/>
          </a:prstGeom>
        </p:spPr>
      </p:pic>
      <p:sp>
        <p:nvSpPr>
          <p:cNvPr id="100" name="Title 1"/>
          <p:cNvSpPr txBox="1">
            <a:spLocks/>
          </p:cNvSpPr>
          <p:nvPr/>
        </p:nvSpPr>
        <p:spPr>
          <a:xfrm>
            <a:off x="0" y="-909"/>
            <a:ext cx="9144000" cy="756084"/>
          </a:xfrm>
          <a:prstGeom prst="rect">
            <a:avLst/>
          </a:prstGeom>
          <a:solidFill>
            <a:srgbClr val="0C377B"/>
          </a:solidFill>
        </p:spPr>
        <p:txBody>
          <a:bodyPr lIns="68498" tIns="0" rIns="68498"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4865">
              <a:defRPr/>
            </a:pPr>
            <a:r>
              <a:rPr lang="en-US" kern="0" dirty="0" smtClean="0"/>
              <a:t>         Future Circular Collider Study</a:t>
            </a:r>
            <a:endParaRPr lang="en-US" sz="1200" kern="0" dirty="0"/>
          </a:p>
        </p:txBody>
      </p:sp>
      <p:pic>
        <p:nvPicPr>
          <p:cNvPr id="101"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27" y="70379"/>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504038" y="789594"/>
            <a:ext cx="5638389" cy="3654845"/>
          </a:xfrm>
          <a:prstGeom prst="rect">
            <a:avLst/>
          </a:prstGeom>
          <a:noFill/>
        </p:spPr>
        <p:txBody>
          <a:bodyPr wrap="square" lIns="68498" tIns="34289" rIns="68498" bIns="34289">
            <a:spAutoFit/>
          </a:bodyPr>
          <a:lstStyle/>
          <a:p>
            <a:pPr defTabSz="684865">
              <a:spcBef>
                <a:spcPts val="450"/>
              </a:spcBef>
              <a:defRPr/>
            </a:pPr>
            <a:r>
              <a:rPr lang="en-US" sz="1400" b="1" kern="0" dirty="0">
                <a:solidFill>
                  <a:srgbClr val="0C377B"/>
                </a:solidFill>
                <a:cs typeface="Calibri" pitchFamily="34" charset="0"/>
              </a:rPr>
              <a:t>International FCC collaboration (CERN as host lab) to study: </a:t>
            </a:r>
          </a:p>
          <a:p>
            <a:pPr defTabSz="684865">
              <a:spcBef>
                <a:spcPts val="450"/>
              </a:spcBef>
              <a:defRPr/>
            </a:pPr>
            <a:endParaRPr lang="en-US" sz="1400" b="1"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a:solidFill>
                  <a:srgbClr val="0C377B"/>
                </a:solidFill>
                <a:cs typeface="Calibri" pitchFamily="34" charset="0"/>
              </a:rPr>
              <a:t>pp</a:t>
            </a:r>
            <a:r>
              <a:rPr lang="en-US" sz="1400" b="1" kern="0" dirty="0">
                <a:solidFill>
                  <a:srgbClr val="0C377B"/>
                </a:solidFill>
                <a:cs typeface="Calibri" pitchFamily="34" charset="0"/>
              </a:rPr>
              <a:t>-collider (</a:t>
            </a:r>
            <a:r>
              <a:rPr lang="en-US" sz="1400" b="1" i="1" kern="0" dirty="0">
                <a:solidFill>
                  <a:srgbClr val="0C377B"/>
                </a:solidFill>
                <a:cs typeface="Calibri" pitchFamily="34" charset="0"/>
              </a:rPr>
              <a:t>FCC-</a:t>
            </a:r>
            <a:r>
              <a:rPr lang="en-US" sz="1400" b="1" i="1" kern="0" dirty="0" err="1">
                <a:solidFill>
                  <a:srgbClr val="0C377B"/>
                </a:solidFill>
                <a:cs typeface="Calibri" pitchFamily="34" charset="0"/>
              </a:rPr>
              <a:t>hh</a:t>
            </a:r>
            <a:r>
              <a:rPr lang="en-US" sz="1400" b="1" kern="0" dirty="0">
                <a:solidFill>
                  <a:srgbClr val="0C377B"/>
                </a:solidFill>
                <a:cs typeface="Calibri" pitchFamily="34" charset="0"/>
              </a:rPr>
              <a:t>)                      </a:t>
            </a:r>
            <a:endParaRPr lang="en-US" sz="1400" b="1" kern="0" dirty="0" smtClean="0">
              <a:solidFill>
                <a:srgbClr val="0C377B"/>
              </a:solidFill>
              <a:cs typeface="Calibri" pitchFamily="34" charset="0"/>
            </a:endParaRPr>
          </a:p>
          <a:p>
            <a:pPr marL="713374" lvl="1" indent="-256844" defTabSz="684865">
              <a:spcBef>
                <a:spcPts val="450"/>
              </a:spcBef>
              <a:buFont typeface="Arial" panose="020B0604020202020204" pitchFamily="34" charset="0"/>
              <a:buChar char="•"/>
              <a:defRPr/>
            </a:pPr>
            <a:r>
              <a:rPr lang="en-US" sz="1400" kern="0" dirty="0" smtClean="0">
                <a:solidFill>
                  <a:srgbClr val="0C377B"/>
                </a:solidFill>
                <a:cs typeface="Calibri" pitchFamily="34" charset="0"/>
                <a:sym typeface="Wingdings" panose="05000000000000000000" pitchFamily="2" charset="2"/>
              </a:rPr>
              <a:t>main </a:t>
            </a:r>
            <a:r>
              <a:rPr lang="en-US" sz="1400" kern="0" dirty="0">
                <a:solidFill>
                  <a:srgbClr val="0C377B"/>
                </a:solidFill>
                <a:cs typeface="Calibri" pitchFamily="34" charset="0"/>
                <a:sym typeface="Wingdings" panose="05000000000000000000" pitchFamily="2" charset="2"/>
              </a:rPr>
              <a:t>emphasis, </a:t>
            </a:r>
            <a:r>
              <a:rPr lang="en-US" sz="1400" kern="0" dirty="0" smtClean="0">
                <a:solidFill>
                  <a:srgbClr val="0C377B"/>
                </a:solidFill>
                <a:cs typeface="Calibri" pitchFamily="34" charset="0"/>
              </a:rPr>
              <a:t>defining infrastructure requirement </a:t>
            </a:r>
          </a:p>
          <a:p>
            <a:pPr marL="713374" lvl="1" indent="-256844" defTabSz="684865">
              <a:spcBef>
                <a:spcPts val="450"/>
              </a:spcBef>
              <a:buFont typeface="Arial" panose="020B0604020202020204" pitchFamily="34" charset="0"/>
              <a:buChar char="•"/>
              <a:defRPr/>
            </a:pPr>
            <a:r>
              <a:rPr lang="fr-CH" sz="1400" b="1" kern="0" dirty="0" smtClean="0">
                <a:solidFill>
                  <a:srgbClr val="FF0000"/>
                </a:solidFill>
              </a:rPr>
              <a:t>~</a:t>
            </a:r>
            <a:r>
              <a:rPr lang="fr-CH" sz="1400" b="1" kern="0" dirty="0">
                <a:solidFill>
                  <a:srgbClr val="FF0000"/>
                </a:solidFill>
              </a:rPr>
              <a:t>16 T </a:t>
            </a:r>
            <a:r>
              <a:rPr lang="fr-CH" sz="1400" b="1" kern="0" dirty="0">
                <a:solidFill>
                  <a:srgbClr val="FF0000"/>
                </a:solidFill>
                <a:sym typeface="Symbol"/>
              </a:rPr>
              <a:t> 100 TeV </a:t>
            </a:r>
            <a:r>
              <a:rPr lang="fr-CH" sz="1400" b="1" i="1" kern="0" dirty="0">
                <a:solidFill>
                  <a:srgbClr val="FF0000"/>
                </a:solidFill>
                <a:sym typeface="Symbol"/>
              </a:rPr>
              <a:t>pp</a:t>
            </a:r>
            <a:r>
              <a:rPr lang="fr-CH" sz="1400" b="1" kern="0" dirty="0">
                <a:solidFill>
                  <a:srgbClr val="FF0000"/>
                </a:solidFill>
                <a:sym typeface="Symbol"/>
              </a:rPr>
              <a:t> in 100 </a:t>
            </a:r>
            <a:r>
              <a:rPr lang="fr-CH" sz="1400" b="1" kern="0" dirty="0" smtClean="0">
                <a:solidFill>
                  <a:srgbClr val="FF0000"/>
                </a:solidFill>
                <a:sym typeface="Symbol"/>
              </a:rPr>
              <a:t>k</a:t>
            </a:r>
          </a:p>
          <a:p>
            <a:pPr marL="713374" lvl="1" indent="-256844" defTabSz="684865">
              <a:spcBef>
                <a:spcPts val="450"/>
              </a:spcBef>
              <a:buFont typeface="Arial" panose="020B0604020202020204" pitchFamily="34" charset="0"/>
              <a:buChar char="•"/>
              <a:defRPr/>
            </a:pPr>
            <a:r>
              <a:rPr lang="en-US" sz="1400" b="1" kern="0" dirty="0" smtClean="0">
                <a:solidFill>
                  <a:srgbClr val="0C377B"/>
                </a:solidFill>
                <a:cs typeface="Calibri" pitchFamily="34" charset="0"/>
              </a:rPr>
              <a:t>~</a:t>
            </a:r>
            <a:r>
              <a:rPr lang="en-US" sz="1400" b="1" kern="0" dirty="0">
                <a:solidFill>
                  <a:srgbClr val="0C377B"/>
                </a:solidFill>
                <a:cs typeface="Calibri" pitchFamily="34" charset="0"/>
              </a:rPr>
              <a:t>100 km tunnel infrastructure </a:t>
            </a:r>
            <a:r>
              <a:rPr lang="en-US" sz="1400" kern="0" dirty="0">
                <a:solidFill>
                  <a:srgbClr val="0C377B"/>
                </a:solidFill>
                <a:cs typeface="Calibri" pitchFamily="34" charset="0"/>
              </a:rPr>
              <a:t>in Geneva </a:t>
            </a:r>
            <a:r>
              <a:rPr lang="en-US" sz="1400" kern="0" dirty="0" smtClean="0">
                <a:solidFill>
                  <a:srgbClr val="0C377B"/>
                </a:solidFill>
                <a:cs typeface="Calibri" pitchFamily="34" charset="0"/>
              </a:rPr>
              <a:t>area, site specific</a:t>
            </a:r>
          </a:p>
          <a:p>
            <a:pPr marL="256844" indent="-256844" defTabSz="684865">
              <a:spcBef>
                <a:spcPts val="450"/>
              </a:spcBef>
              <a:buFont typeface="Arial" panose="020B0604020202020204" pitchFamily="34" charset="0"/>
              <a:buChar char="•"/>
              <a:defRPr/>
            </a:pPr>
            <a:endParaRPr lang="en-US" sz="1500" kern="0" dirty="0" smtClean="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err="1" smtClean="0">
                <a:solidFill>
                  <a:srgbClr val="0C377B"/>
                </a:solidFill>
                <a:cs typeface="Calibri" pitchFamily="34" charset="0"/>
              </a:rPr>
              <a:t>e</a:t>
            </a:r>
            <a:r>
              <a:rPr lang="en-US" sz="1400" b="1" kern="0" baseline="30000" dirty="0" err="1" smtClean="0">
                <a:solidFill>
                  <a:srgbClr val="0C377B"/>
                </a:solidFill>
                <a:cs typeface="Calibri" pitchFamily="34" charset="0"/>
              </a:rPr>
              <a:t>+</a:t>
            </a:r>
            <a:r>
              <a:rPr lang="en-US" sz="1400" b="1" i="1" kern="0" dirty="0" err="1" smtClean="0">
                <a:solidFill>
                  <a:srgbClr val="0C377B"/>
                </a:solidFill>
                <a:cs typeface="Calibri" pitchFamily="34" charset="0"/>
              </a:rPr>
              <a:t>e</a:t>
            </a:r>
            <a:r>
              <a:rPr lang="en-US" sz="1400" b="1" kern="0" baseline="30000" dirty="0" smtClean="0">
                <a:solidFill>
                  <a:srgbClr val="0C377B"/>
                </a:solidFill>
                <a:cs typeface="Calibri" pitchFamily="34" charset="0"/>
              </a:rPr>
              <a:t>-</a:t>
            </a:r>
            <a:r>
              <a:rPr lang="en-US" sz="1400" b="1" kern="0" dirty="0" smtClean="0">
                <a:solidFill>
                  <a:srgbClr val="0C377B"/>
                </a:solidFill>
                <a:cs typeface="Calibri" pitchFamily="34" charset="0"/>
              </a:rPr>
              <a:t> </a:t>
            </a:r>
            <a:r>
              <a:rPr lang="en-US" sz="1400" b="1" kern="0" dirty="0">
                <a:solidFill>
                  <a:srgbClr val="0C377B"/>
                </a:solidFill>
                <a:cs typeface="Calibri" pitchFamily="34" charset="0"/>
              </a:rPr>
              <a:t>collider (</a:t>
            </a:r>
            <a:r>
              <a:rPr lang="en-US" sz="1400" b="1" i="1" kern="0" dirty="0">
                <a:solidFill>
                  <a:srgbClr val="0C377B"/>
                </a:solidFill>
                <a:cs typeface="Calibri" pitchFamily="34" charset="0"/>
              </a:rPr>
              <a:t>FCC-</a:t>
            </a:r>
            <a:r>
              <a:rPr lang="en-US" sz="1400" b="1" i="1" kern="0" dirty="0" err="1">
                <a:solidFill>
                  <a:srgbClr val="0C377B"/>
                </a:solidFill>
                <a:cs typeface="Calibri" pitchFamily="34" charset="0"/>
              </a:rPr>
              <a:t>ee</a:t>
            </a:r>
            <a:r>
              <a:rPr lang="en-US" sz="1400" b="1" kern="0" dirty="0">
                <a:solidFill>
                  <a:srgbClr val="0C377B"/>
                </a:solidFill>
                <a:cs typeface="Calibri" pitchFamily="34" charset="0"/>
              </a:rPr>
              <a:t>) </a:t>
            </a:r>
            <a:r>
              <a:rPr lang="en-US" sz="1400" kern="0" dirty="0">
                <a:solidFill>
                  <a:srgbClr val="0C377B"/>
                </a:solidFill>
                <a:cs typeface="Calibri" pitchFamily="34" charset="0"/>
              </a:rPr>
              <a:t>as potential first </a:t>
            </a:r>
            <a:r>
              <a:rPr lang="en-US" sz="1400" kern="0" dirty="0" smtClean="0">
                <a:solidFill>
                  <a:srgbClr val="0C377B"/>
                </a:solidFill>
                <a:cs typeface="Calibri" pitchFamily="34" charset="0"/>
              </a:rPr>
              <a:t>step</a:t>
            </a:r>
          </a:p>
          <a:p>
            <a:pPr marL="256844" indent="-256844" defTabSz="684865">
              <a:spcBef>
                <a:spcPts val="450"/>
              </a:spcBef>
              <a:buFont typeface="Arial" panose="020B0604020202020204" pitchFamily="34" charset="0"/>
              <a:buChar char="•"/>
              <a:defRPr/>
            </a:pPr>
            <a:endParaRPr lang="en-US" sz="1400"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a:solidFill>
                  <a:srgbClr val="0C377B"/>
                </a:solidFill>
                <a:cs typeface="Calibri" pitchFamily="34" charset="0"/>
              </a:rPr>
              <a:t>p-e</a:t>
            </a:r>
            <a:r>
              <a:rPr lang="en-US" sz="1400" b="1" kern="0" dirty="0">
                <a:solidFill>
                  <a:srgbClr val="0C377B"/>
                </a:solidFill>
                <a:cs typeface="Calibri" pitchFamily="34" charset="0"/>
              </a:rPr>
              <a:t> (</a:t>
            </a:r>
            <a:r>
              <a:rPr lang="en-US" sz="1400" b="1" i="1" kern="0" dirty="0">
                <a:solidFill>
                  <a:srgbClr val="0C377B"/>
                </a:solidFill>
                <a:cs typeface="Calibri" pitchFamily="34" charset="0"/>
              </a:rPr>
              <a:t>FCC-he</a:t>
            </a:r>
            <a:r>
              <a:rPr lang="en-US" sz="1400" b="1" kern="0" dirty="0">
                <a:solidFill>
                  <a:srgbClr val="0C377B"/>
                </a:solidFill>
                <a:cs typeface="Calibri" pitchFamily="34" charset="0"/>
              </a:rPr>
              <a:t>) option,  </a:t>
            </a:r>
            <a:r>
              <a:rPr lang="en-US" sz="1400" kern="0" dirty="0">
                <a:solidFill>
                  <a:srgbClr val="0C377B"/>
                </a:solidFill>
                <a:cs typeface="Calibri" pitchFamily="34" charset="0"/>
              </a:rPr>
              <a:t>integration one IP, e from ERL</a:t>
            </a:r>
          </a:p>
          <a:p>
            <a:pPr marL="256844" indent="-256844" defTabSz="684865">
              <a:spcBef>
                <a:spcPts val="450"/>
              </a:spcBef>
              <a:buFont typeface="Arial" panose="020B0604020202020204" pitchFamily="34" charset="0"/>
              <a:buChar char="•"/>
              <a:defRPr/>
            </a:pPr>
            <a:endParaRPr lang="en-US" sz="1400" b="1"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kern="0" dirty="0" smtClean="0">
                <a:solidFill>
                  <a:srgbClr val="0C377B"/>
                </a:solidFill>
                <a:cs typeface="Calibri" pitchFamily="34" charset="0"/>
              </a:rPr>
              <a:t>High Energy LHC (HE-LHC)</a:t>
            </a:r>
            <a:r>
              <a:rPr lang="en-US" sz="1400" kern="0" dirty="0" smtClean="0">
                <a:solidFill>
                  <a:srgbClr val="0C377B"/>
                </a:solidFill>
                <a:cs typeface="Calibri" pitchFamily="34" charset="0"/>
              </a:rPr>
              <a:t> </a:t>
            </a:r>
            <a:r>
              <a:rPr lang="en-US" sz="1400" kern="0" dirty="0">
                <a:solidFill>
                  <a:srgbClr val="0C377B"/>
                </a:solidFill>
                <a:cs typeface="Calibri" pitchFamily="34" charset="0"/>
              </a:rPr>
              <a:t>with </a:t>
            </a:r>
            <a:r>
              <a:rPr lang="en-US" sz="1400" i="1" kern="0" dirty="0">
                <a:solidFill>
                  <a:srgbClr val="0C377B"/>
                </a:solidFill>
                <a:cs typeface="Calibri" pitchFamily="34" charset="0"/>
              </a:rPr>
              <a:t>FCC-</a:t>
            </a:r>
            <a:r>
              <a:rPr lang="en-US" sz="1400" i="1" kern="0" dirty="0" err="1">
                <a:solidFill>
                  <a:srgbClr val="0C377B"/>
                </a:solidFill>
                <a:cs typeface="Calibri" pitchFamily="34" charset="0"/>
              </a:rPr>
              <a:t>hh</a:t>
            </a:r>
            <a:r>
              <a:rPr lang="en-US" sz="1400" i="1" kern="0" dirty="0">
                <a:solidFill>
                  <a:srgbClr val="0C377B"/>
                </a:solidFill>
                <a:cs typeface="Calibri" pitchFamily="34" charset="0"/>
              </a:rPr>
              <a:t> </a:t>
            </a:r>
            <a:r>
              <a:rPr lang="en-US" sz="1400" kern="0" dirty="0">
                <a:solidFill>
                  <a:srgbClr val="0C377B"/>
                </a:solidFill>
                <a:cs typeface="Calibri" pitchFamily="34" charset="0"/>
              </a:rPr>
              <a:t>technology </a:t>
            </a:r>
            <a:endParaRPr lang="en-US" sz="1400" kern="0" dirty="0" smtClean="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kern="0" dirty="0" smtClean="0">
                <a:solidFill>
                  <a:srgbClr val="0C377B"/>
                </a:solidFill>
                <a:cs typeface="Calibri" pitchFamily="34" charset="0"/>
              </a:rPr>
              <a:t>(</a:t>
            </a:r>
            <a:r>
              <a:rPr lang="en-US" sz="1400" kern="0" dirty="0">
                <a:solidFill>
                  <a:srgbClr val="0C377B"/>
                </a:solidFill>
                <a:cs typeface="Calibri" pitchFamily="34" charset="0"/>
              </a:rPr>
              <a:t>LHC Ring  8</a:t>
            </a:r>
            <a:r>
              <a:rPr lang="en-US" sz="1400" kern="0" dirty="0">
                <a:solidFill>
                  <a:srgbClr val="0C377B"/>
                </a:solidFill>
                <a:cs typeface="Calibri" pitchFamily="34" charset="0"/>
                <a:sym typeface="Wingdings"/>
              </a:rPr>
              <a:t></a:t>
            </a:r>
            <a:r>
              <a:rPr lang="en-US" sz="1400" kern="0" dirty="0">
                <a:solidFill>
                  <a:srgbClr val="0C377B"/>
                </a:solidFill>
                <a:cs typeface="Calibri" pitchFamily="34" charset="0"/>
              </a:rPr>
              <a:t>16T, 14</a:t>
            </a:r>
            <a:r>
              <a:rPr lang="en-US" sz="1400" kern="0" dirty="0">
                <a:solidFill>
                  <a:srgbClr val="0C377B"/>
                </a:solidFill>
                <a:cs typeface="Calibri" pitchFamily="34" charset="0"/>
                <a:sym typeface="Wingdings"/>
              </a:rPr>
              <a:t></a:t>
            </a:r>
            <a:r>
              <a:rPr lang="en-US" sz="1400" kern="0" dirty="0">
                <a:solidFill>
                  <a:srgbClr val="0C377B"/>
                </a:solidFill>
                <a:cs typeface="Calibri" pitchFamily="34" charset="0"/>
              </a:rPr>
              <a:t>28TeV</a:t>
            </a:r>
            <a:r>
              <a:rPr lang="en-US" sz="1400" kern="0" dirty="0" smtClean="0">
                <a:solidFill>
                  <a:srgbClr val="0C377B"/>
                </a:solidFill>
                <a:cs typeface="Calibri" pitchFamily="34" charset="0"/>
              </a:rPr>
              <a:t>)</a:t>
            </a:r>
            <a:endParaRPr lang="en-US" sz="1400" kern="0" dirty="0">
              <a:solidFill>
                <a:srgbClr val="0C377B"/>
              </a:solidFill>
              <a:cs typeface="Calibri" pitchFamily="34" charset="0"/>
            </a:endParaRPr>
          </a:p>
        </p:txBody>
      </p:sp>
    </p:spTree>
    <p:extLst>
      <p:ext uri="{BB962C8B-B14F-4D97-AF65-F5344CB8AC3E}">
        <p14:creationId xmlns:p14="http://schemas.microsoft.com/office/powerpoint/2010/main" val="72760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538"/>
            <a:ext cx="9143257" cy="5143500"/>
          </a:xfrm>
          <a:prstGeom prst="rect">
            <a:avLst/>
          </a:prstGeom>
        </p:spPr>
      </p:pic>
      <p:sp>
        <p:nvSpPr>
          <p:cNvPr id="4" name="TextBox 3"/>
          <p:cNvSpPr txBox="1"/>
          <p:nvPr/>
        </p:nvSpPr>
        <p:spPr>
          <a:xfrm>
            <a:off x="7452320" y="4876006"/>
            <a:ext cx="1658724" cy="276999"/>
          </a:xfrm>
          <a:prstGeom prst="rect">
            <a:avLst/>
          </a:prstGeom>
          <a:noFill/>
        </p:spPr>
        <p:txBody>
          <a:bodyPr wrap="none" rtlCol="0">
            <a:spAutoFit/>
          </a:bodyPr>
          <a:lstStyle/>
          <a:p>
            <a:r>
              <a:rPr lang="en-US" sz="1200" dirty="0" smtClean="0">
                <a:solidFill>
                  <a:prstClr val="black"/>
                </a:solidFill>
              </a:rPr>
              <a:t>M. </a:t>
            </a:r>
            <a:r>
              <a:rPr lang="en-US" sz="1200" dirty="0" err="1" smtClean="0">
                <a:solidFill>
                  <a:prstClr val="black"/>
                </a:solidFill>
              </a:rPr>
              <a:t>Mangano</a:t>
            </a:r>
            <a:r>
              <a:rPr lang="en-US" sz="1200" dirty="0" smtClean="0">
                <a:solidFill>
                  <a:prstClr val="black"/>
                </a:solidFill>
              </a:rPr>
              <a:t>, Oct. 2017</a:t>
            </a:r>
            <a:endParaRPr lang="en-US" sz="1200" dirty="0">
              <a:solidFill>
                <a:prstClr val="black"/>
              </a:solidFill>
            </a:endParaRPr>
          </a:p>
        </p:txBody>
      </p:sp>
    </p:spTree>
    <p:extLst>
      <p:ext uri="{BB962C8B-B14F-4D97-AF65-F5344CB8AC3E}">
        <p14:creationId xmlns:p14="http://schemas.microsoft.com/office/powerpoint/2010/main" val="793301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6711"/>
            <a:ext cx="9144000" cy="756084"/>
          </a:xfrm>
          <a:prstGeom prst="rect">
            <a:avLst/>
          </a:prstGeom>
          <a:solidFill>
            <a:srgbClr val="0C377B"/>
          </a:solidFill>
        </p:spPr>
        <p:txBody>
          <a:bodyPr lIns="68555" tIns="0" rIns="6855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a:t>           </a:t>
            </a:r>
            <a:r>
              <a:rPr lang="en-US" kern="0" dirty="0" err="1"/>
              <a:t>Conceptual</a:t>
            </a:r>
            <a:r>
              <a:rPr lang="en-US" kern="0" dirty="0"/>
              <a:t> Design Report</a:t>
            </a:r>
            <a:endParaRPr lang="en-US" sz="1200" kern="0" dirty="0">
              <a:latin typeface="Arial"/>
            </a:endParaRPr>
          </a:p>
        </p:txBody>
      </p:sp>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7037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6264240" y="1079623"/>
            <a:ext cx="2898270" cy="3450944"/>
          </a:xfrm>
          <a:prstGeom prst="rect">
            <a:avLst/>
          </a:prstGeom>
          <a:noFill/>
        </p:spPr>
        <p:txBody>
          <a:bodyPr wrap="square" lIns="68555" tIns="34289" rIns="68555" bIns="34289">
            <a:spAutoFit/>
          </a:bodyPr>
          <a:lstStyle/>
          <a:p>
            <a:pPr marL="257072" indent="-257072">
              <a:spcBef>
                <a:spcPts val="900"/>
              </a:spcBef>
              <a:buFont typeface="Arial" panose="020B0604020202020204" pitchFamily="34" charset="0"/>
              <a:buChar char="•"/>
              <a:defRPr/>
            </a:pPr>
            <a:r>
              <a:rPr lang="en-US" sz="1700" b="1" kern="0" dirty="0">
                <a:latin typeface="Arial"/>
                <a:cs typeface="Calibri" pitchFamily="34" charset="0"/>
              </a:rPr>
              <a:t>Required for end 2018, as input for European Strategy Update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Common physics summary volume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detailed volumes </a:t>
            </a:r>
            <a:r>
              <a:rPr lang="en-US" sz="1700" b="1" kern="0" dirty="0" err="1">
                <a:latin typeface="Arial"/>
                <a:cs typeface="Calibri" pitchFamily="34" charset="0"/>
              </a:rPr>
              <a:t>FCChh</a:t>
            </a:r>
            <a:r>
              <a:rPr lang="en-US" sz="1700" b="1" kern="0" dirty="0">
                <a:latin typeface="Arial"/>
                <a:cs typeface="Calibri" pitchFamily="34" charset="0"/>
              </a:rPr>
              <a:t>, </a:t>
            </a:r>
            <a:r>
              <a:rPr lang="en-US" sz="1700" b="1" kern="0" dirty="0" err="1">
                <a:latin typeface="Arial"/>
                <a:cs typeface="Calibri" pitchFamily="34" charset="0"/>
              </a:rPr>
              <a:t>FCCee</a:t>
            </a:r>
            <a:r>
              <a:rPr lang="en-US" sz="1700" b="1" kern="0" dirty="0">
                <a:latin typeface="Arial"/>
                <a:cs typeface="Calibri" pitchFamily="34" charset="0"/>
              </a:rPr>
              <a:t>, HE-LHC </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summary volumes  </a:t>
            </a:r>
            <a:r>
              <a:rPr lang="en-US" sz="1700" b="1" kern="0" dirty="0" err="1">
                <a:cs typeface="Calibri" pitchFamily="34" charset="0"/>
              </a:rPr>
              <a:t>FCChh</a:t>
            </a:r>
            <a:r>
              <a:rPr lang="en-US" sz="1700" b="1" kern="0" dirty="0">
                <a:cs typeface="Calibri" pitchFamily="34" charset="0"/>
              </a:rPr>
              <a:t>, </a:t>
            </a:r>
            <a:r>
              <a:rPr lang="en-US" sz="1700" b="1" kern="0" dirty="0" err="1">
                <a:cs typeface="Calibri" pitchFamily="34" charset="0"/>
              </a:rPr>
              <a:t>FCCee</a:t>
            </a:r>
            <a:r>
              <a:rPr lang="en-US" sz="1700" b="1" kern="0" dirty="0">
                <a:cs typeface="Calibri" pitchFamily="34" charset="0"/>
              </a:rPr>
              <a:t>, HE-LHC </a:t>
            </a:r>
          </a:p>
          <a:p>
            <a:pPr marL="257072" indent="-257072">
              <a:spcBef>
                <a:spcPts val="900"/>
              </a:spcBef>
              <a:buFont typeface="Arial" panose="020B0604020202020204" pitchFamily="34" charset="0"/>
              <a:buChar char="•"/>
              <a:defRPr/>
            </a:pPr>
            <a:endParaRPr lang="en-US" sz="1700" b="1" kern="0" dirty="0">
              <a:latin typeface="Arial"/>
              <a:cs typeface="Calibri" pitchFamily="34" charset="0"/>
            </a:endParaRPr>
          </a:p>
        </p:txBody>
      </p:sp>
      <p:sp>
        <p:nvSpPr>
          <p:cNvPr id="6" name="Rectangle 5"/>
          <p:cNvSpPr/>
          <p:nvPr/>
        </p:nvSpPr>
        <p:spPr>
          <a:xfrm>
            <a:off x="2278021" y="3286558"/>
            <a:ext cx="396819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7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High Energy LHC Comprehensive</a:t>
            </a:r>
          </a:p>
        </p:txBody>
      </p:sp>
      <p:sp>
        <p:nvSpPr>
          <p:cNvPr id="8" name="Rectangle 7"/>
          <p:cNvSpPr/>
          <p:nvPr/>
        </p:nvSpPr>
        <p:spPr>
          <a:xfrm>
            <a:off x="2356096"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9" name="Rectangle 8"/>
          <p:cNvSpPr/>
          <p:nvPr/>
        </p:nvSpPr>
        <p:spPr>
          <a:xfrm>
            <a:off x="3649202"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12" name="Rectangle 11"/>
          <p:cNvSpPr/>
          <p:nvPr/>
        </p:nvSpPr>
        <p:spPr>
          <a:xfrm>
            <a:off x="4942308"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a:latin typeface="Century Gothic" charset="0"/>
                <a:ea typeface="Century Gothic" charset="0"/>
                <a:cs typeface="Century Gothic" charset="0"/>
              </a:rPr>
              <a:t>Infrastructure</a:t>
            </a:r>
            <a:endParaRPr lang="en-US" sz="1200" dirty="0">
              <a:latin typeface="Century Gothic" charset="0"/>
              <a:ea typeface="Century Gothic" charset="0"/>
              <a:cs typeface="Century Gothic" charset="0"/>
            </a:endParaRPr>
          </a:p>
        </p:txBody>
      </p:sp>
      <p:sp>
        <p:nvSpPr>
          <p:cNvPr id="13" name="Rectangle 12"/>
          <p:cNvSpPr/>
          <p:nvPr/>
        </p:nvSpPr>
        <p:spPr>
          <a:xfrm>
            <a:off x="3047086" y="3928897"/>
            <a:ext cx="2502722" cy="265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i="1" dirty="0">
                <a:latin typeface="Century Gothic" charset="0"/>
                <a:ea typeface="Century Gothic" charset="0"/>
                <a:cs typeface="Century Gothic" charset="0"/>
              </a:rPr>
              <a:t>Refs to FCC-</a:t>
            </a:r>
            <a:r>
              <a:rPr lang="en-US" sz="1200" i="1" dirty="0" err="1">
                <a:latin typeface="Century Gothic" charset="0"/>
                <a:ea typeface="Century Gothic" charset="0"/>
                <a:cs typeface="Century Gothic" charset="0"/>
              </a:rPr>
              <a:t>hh</a:t>
            </a:r>
            <a:r>
              <a:rPr lang="en-US" sz="1200" i="1" dirty="0">
                <a:latin typeface="Century Gothic" charset="0"/>
                <a:ea typeface="Century Gothic" charset="0"/>
                <a:cs typeface="Century Gothic" charset="0"/>
              </a:rPr>
              <a:t>, HL-LHC, </a:t>
            </a:r>
            <a:r>
              <a:rPr lang="en-US" sz="1200" i="1" dirty="0" err="1">
                <a:latin typeface="Century Gothic" charset="0"/>
                <a:ea typeface="Century Gothic" charset="0"/>
                <a:cs typeface="Century Gothic" charset="0"/>
              </a:rPr>
              <a:t>LHeC</a:t>
            </a:r>
            <a:endParaRPr lang="en-US" sz="1200" i="1" dirty="0">
              <a:latin typeface="Century Gothic" charset="0"/>
              <a:ea typeface="Century Gothic" charset="0"/>
              <a:cs typeface="Century Gothic" charset="0"/>
            </a:endParaRPr>
          </a:p>
        </p:txBody>
      </p:sp>
      <p:sp>
        <p:nvSpPr>
          <p:cNvPr id="14" name="Rectangle 13"/>
          <p:cNvSpPr/>
          <p:nvPr/>
        </p:nvSpPr>
        <p:spPr>
          <a:xfrm>
            <a:off x="1237268" y="3286558"/>
            <a:ext cx="83615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6</a:t>
            </a:r>
          </a:p>
          <a:p>
            <a:pPr algn="ctr"/>
            <a:r>
              <a:rPr lang="en-US" sz="1100" b="1" dirty="0">
                <a:latin typeface="Century Gothic" charset="0"/>
                <a:ea typeface="Century Gothic" charset="0"/>
                <a:cs typeface="Century Gothic" charset="0"/>
              </a:rPr>
              <a:t>High Energy LHC</a:t>
            </a:r>
          </a:p>
          <a:p>
            <a:pPr algn="ctr"/>
            <a:r>
              <a:rPr lang="en-US" sz="1100" b="1" dirty="0">
                <a:latin typeface="Century Gothic" charset="0"/>
                <a:ea typeface="Century Gothic" charset="0"/>
                <a:cs typeface="Century Gothic" charset="0"/>
              </a:rPr>
              <a:t>Summary</a:t>
            </a:r>
          </a:p>
        </p:txBody>
      </p:sp>
      <p:sp>
        <p:nvSpPr>
          <p:cNvPr id="15" name="Rectangle 14"/>
          <p:cNvSpPr/>
          <p:nvPr/>
        </p:nvSpPr>
        <p:spPr>
          <a:xfrm>
            <a:off x="197537" y="1059582"/>
            <a:ext cx="881839" cy="3240360"/>
          </a:xfrm>
          <a:prstGeom prst="rect">
            <a:avLst/>
          </a:prstGeom>
          <a:solidFill>
            <a:srgbClr val="7F6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900" b="1" dirty="0">
                <a:latin typeface="Century Gothic" charset="0"/>
                <a:ea typeface="Century Gothic" charset="0"/>
                <a:cs typeface="Century Gothic" charset="0"/>
              </a:rPr>
              <a:t>1 – </a:t>
            </a:r>
            <a:r>
              <a:rPr lang="en-US" sz="1100" b="1" dirty="0">
                <a:latin typeface="Century Gothic" charset="0"/>
                <a:ea typeface="Century Gothic" charset="0"/>
                <a:cs typeface="Century Gothic" charset="0"/>
              </a:rPr>
              <a:t>PHYSICS</a:t>
            </a:r>
            <a:endParaRPr lang="en-US" sz="900" b="1" dirty="0">
              <a:latin typeface="Century Gothic" charset="0"/>
              <a:ea typeface="Century Gothic" charset="0"/>
              <a:cs typeface="Century Gothic" charset="0"/>
            </a:endParaRPr>
          </a:p>
        </p:txBody>
      </p:sp>
      <p:sp>
        <p:nvSpPr>
          <p:cNvPr id="16" name="Rectangle 15"/>
          <p:cNvSpPr/>
          <p:nvPr/>
        </p:nvSpPr>
        <p:spPr>
          <a:xfrm>
            <a:off x="247005" y="1307020"/>
            <a:ext cx="792023" cy="293891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9" tIns="34289" rIns="26999" bIns="34289" rtlCol="0" anchor="ctr"/>
          <a:lstStyle/>
          <a:p>
            <a:pPr algn="ctr"/>
            <a:r>
              <a:rPr lang="en-US" sz="900" b="1" dirty="0">
                <a:latin typeface="Century Gothic" charset="0"/>
                <a:ea typeface="Century Gothic" charset="0"/>
                <a:cs typeface="Century Gothic" charset="0"/>
              </a:rPr>
              <a:t>Physics opportunities across all scenarios</a:t>
            </a:r>
          </a:p>
        </p:txBody>
      </p:sp>
      <p:sp>
        <p:nvSpPr>
          <p:cNvPr id="17" name="Rectangle 16"/>
          <p:cNvSpPr/>
          <p:nvPr/>
        </p:nvSpPr>
        <p:spPr>
          <a:xfrm>
            <a:off x="2278021" y="2183317"/>
            <a:ext cx="396819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5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Lepton Collider Comprehensive</a:t>
            </a:r>
          </a:p>
        </p:txBody>
      </p:sp>
      <p:sp>
        <p:nvSpPr>
          <p:cNvPr id="18" name="Rectangle 17"/>
          <p:cNvSpPr/>
          <p:nvPr/>
        </p:nvSpPr>
        <p:spPr>
          <a:xfrm>
            <a:off x="2356096"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19" name="Rectangle 18"/>
          <p:cNvSpPr/>
          <p:nvPr/>
        </p:nvSpPr>
        <p:spPr>
          <a:xfrm>
            <a:off x="3649202"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0" name="Rectangle 19"/>
          <p:cNvSpPr/>
          <p:nvPr/>
        </p:nvSpPr>
        <p:spPr>
          <a:xfrm>
            <a:off x="4942309"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1" name="Rectangle 20"/>
          <p:cNvSpPr/>
          <p:nvPr/>
        </p:nvSpPr>
        <p:spPr>
          <a:xfrm>
            <a:off x="2356096"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22" name="Rectangle 21"/>
          <p:cNvSpPr/>
          <p:nvPr/>
        </p:nvSpPr>
        <p:spPr>
          <a:xfrm>
            <a:off x="3654587"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23" name="Rectangle 22"/>
          <p:cNvSpPr/>
          <p:nvPr/>
        </p:nvSpPr>
        <p:spPr>
          <a:xfrm>
            <a:off x="1237268" y="2183317"/>
            <a:ext cx="83615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4</a:t>
            </a:r>
          </a:p>
          <a:p>
            <a:pPr algn="ctr"/>
            <a:r>
              <a:rPr lang="en-US" sz="1100" b="1" dirty="0">
                <a:latin typeface="Century Gothic" charset="0"/>
                <a:ea typeface="Century Gothic" charset="0"/>
                <a:cs typeface="Century Gothic" charset="0"/>
              </a:rPr>
              <a:t>Lepton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24" name="Rectangle 23"/>
          <p:cNvSpPr/>
          <p:nvPr/>
        </p:nvSpPr>
        <p:spPr>
          <a:xfrm>
            <a:off x="4942309" y="2819872"/>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25" name="Rectangle 24"/>
          <p:cNvSpPr/>
          <p:nvPr/>
        </p:nvSpPr>
        <p:spPr>
          <a:xfrm>
            <a:off x="2278021" y="1059582"/>
            <a:ext cx="396819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3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Hadron Collider Comprehensive</a:t>
            </a:r>
          </a:p>
        </p:txBody>
      </p:sp>
      <p:sp>
        <p:nvSpPr>
          <p:cNvPr id="26" name="Rectangle 25"/>
          <p:cNvSpPr/>
          <p:nvPr/>
        </p:nvSpPr>
        <p:spPr>
          <a:xfrm>
            <a:off x="2356096"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27" name="Rectangle 26"/>
          <p:cNvSpPr/>
          <p:nvPr/>
        </p:nvSpPr>
        <p:spPr>
          <a:xfrm>
            <a:off x="3649204" y="1321973"/>
            <a:ext cx="1220384"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8" name="Rectangle 27"/>
          <p:cNvSpPr/>
          <p:nvPr/>
        </p:nvSpPr>
        <p:spPr>
          <a:xfrm>
            <a:off x="4942309"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9" name="Rectangle 28"/>
          <p:cNvSpPr/>
          <p:nvPr/>
        </p:nvSpPr>
        <p:spPr>
          <a:xfrm>
            <a:off x="2356116" y="1697054"/>
            <a:ext cx="1147919"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30" name="Rectangle 29"/>
          <p:cNvSpPr/>
          <p:nvPr/>
        </p:nvSpPr>
        <p:spPr>
          <a:xfrm>
            <a:off x="3577565" y="1697054"/>
            <a:ext cx="94497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31" name="Rectangle 30"/>
          <p:cNvSpPr/>
          <p:nvPr/>
        </p:nvSpPr>
        <p:spPr>
          <a:xfrm>
            <a:off x="1237268" y="1059582"/>
            <a:ext cx="83615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2</a:t>
            </a:r>
          </a:p>
          <a:p>
            <a:pPr algn="ctr"/>
            <a:r>
              <a:rPr lang="en-US" sz="1100" b="1" dirty="0">
                <a:latin typeface="Century Gothic" charset="0"/>
                <a:ea typeface="Century Gothic" charset="0"/>
                <a:cs typeface="Century Gothic" charset="0"/>
              </a:rPr>
              <a:t>Hadron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32" name="Rectangle 31"/>
          <p:cNvSpPr/>
          <p:nvPr/>
        </p:nvSpPr>
        <p:spPr>
          <a:xfrm>
            <a:off x="4594595" y="1696138"/>
            <a:ext cx="986702"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34" name="Rectangle 33"/>
          <p:cNvSpPr/>
          <p:nvPr/>
        </p:nvSpPr>
        <p:spPr>
          <a:xfrm>
            <a:off x="5665633" y="1696138"/>
            <a:ext cx="491678"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eh</a:t>
            </a:r>
          </a:p>
        </p:txBody>
      </p:sp>
    </p:spTree>
    <p:extLst>
      <p:ext uri="{BB962C8B-B14F-4D97-AF65-F5344CB8AC3E}">
        <p14:creationId xmlns:p14="http://schemas.microsoft.com/office/powerpoint/2010/main" val="87608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1243" t="7984" r="3275" b="99"/>
          <a:stretch/>
        </p:blipFill>
        <p:spPr>
          <a:xfrm>
            <a:off x="16068" y="758836"/>
            <a:ext cx="7047000" cy="4387508"/>
          </a:xfrm>
          <a:prstGeom prst="rect">
            <a:avLst/>
          </a:prstGeom>
        </p:spPr>
      </p:pic>
      <p:sp>
        <p:nvSpPr>
          <p:cNvPr id="9"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2700" kern="0" dirty="0"/>
              <a:t>           </a:t>
            </a:r>
            <a:r>
              <a:rPr lang="en-US" sz="2700" kern="0" dirty="0">
                <a:latin typeface="Arial" panose="020B0604020202020204" pitchFamily="34" charset="0"/>
                <a:cs typeface="Arial" panose="020B0604020202020204" pitchFamily="34" charset="0"/>
              </a:rPr>
              <a:t>CE tunnel implementation study </a:t>
            </a:r>
          </a:p>
        </p:txBody>
      </p:sp>
      <p:pic>
        <p:nvPicPr>
          <p:cNvPr id="10"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063069" y="755574"/>
            <a:ext cx="2080931" cy="4439677"/>
          </a:xfrm>
          <a:prstGeom prst="rect">
            <a:avLst/>
          </a:prstGeom>
          <a:solidFill>
            <a:schemeClr val="bg1"/>
          </a:solidFill>
        </p:spPr>
        <p:txBody>
          <a:bodyPr wrap="square" rtlCol="0">
            <a:spAutoFit/>
          </a:bodyPr>
          <a:lstStyle/>
          <a:p>
            <a:pPr defTabSz="342900"/>
            <a:r>
              <a:rPr lang="de-DE" sz="1500" b="1" dirty="0">
                <a:solidFill>
                  <a:prstClr val="black"/>
                </a:solidFill>
              </a:rPr>
              <a:t>Optimisation criteria:</a:t>
            </a:r>
          </a:p>
          <a:p>
            <a:pPr marL="257175" indent="-257175" defTabSz="342900">
              <a:buFont typeface="Arial" panose="020B0604020202020204" pitchFamily="34" charset="0"/>
              <a:buChar char="•"/>
            </a:pPr>
            <a:r>
              <a:rPr lang="de-DE" sz="1500" dirty="0">
                <a:solidFill>
                  <a:prstClr val="black"/>
                </a:solidFill>
              </a:rPr>
              <a:t>tunneling rock type,      </a:t>
            </a:r>
          </a:p>
          <a:p>
            <a:pPr marL="257175" indent="-257175" defTabSz="342900">
              <a:buFont typeface="Arial" panose="020B0604020202020204" pitchFamily="34" charset="0"/>
              <a:buChar char="•"/>
            </a:pPr>
            <a:r>
              <a:rPr lang="de-DE" sz="1500" dirty="0">
                <a:solidFill>
                  <a:prstClr val="black"/>
                </a:solidFill>
              </a:rPr>
              <a:t>shaft depth accessibility </a:t>
            </a:r>
          </a:p>
          <a:p>
            <a:pPr marL="257175" indent="-257175" defTabSz="342900">
              <a:buFont typeface="Arial" panose="020B0604020202020204" pitchFamily="34" charset="0"/>
              <a:buChar char="•"/>
            </a:pPr>
            <a:r>
              <a:rPr lang="de-DE" sz="1500" dirty="0">
                <a:solidFill>
                  <a:prstClr val="black"/>
                </a:solidFill>
              </a:rPr>
              <a:t>surface points, etc.</a:t>
            </a:r>
          </a:p>
          <a:p>
            <a:pPr defTabSz="342900"/>
            <a:r>
              <a:rPr lang="de-DE" sz="1500" b="1" dirty="0">
                <a:solidFill>
                  <a:prstClr val="black"/>
                </a:solidFill>
              </a:rPr>
              <a:t>Tunneling:</a:t>
            </a:r>
            <a:r>
              <a:rPr lang="de-DE" sz="1500" dirty="0">
                <a:solidFill>
                  <a:prstClr val="black"/>
                </a:solidFill>
              </a:rPr>
              <a:t> </a:t>
            </a:r>
          </a:p>
          <a:p>
            <a:pPr marL="257175" indent="-257175" defTabSz="342900">
              <a:buFont typeface="Arial" panose="020B0604020202020204" pitchFamily="34" charset="0"/>
              <a:buChar char="•"/>
            </a:pPr>
            <a:r>
              <a:rPr lang="de-DE" sz="1500" dirty="0">
                <a:solidFill>
                  <a:prstClr val="black"/>
                </a:solidFill>
              </a:rPr>
              <a:t>Molasse 90%, </a:t>
            </a:r>
          </a:p>
          <a:p>
            <a:pPr marL="257175" indent="-257175" defTabSz="342900">
              <a:buFont typeface="Arial" panose="020B0604020202020204" pitchFamily="34" charset="0"/>
              <a:buChar char="•"/>
            </a:pPr>
            <a:r>
              <a:rPr lang="de-DE" sz="1500" dirty="0">
                <a:solidFill>
                  <a:prstClr val="black"/>
                </a:solidFill>
              </a:rPr>
              <a:t>Limestone 5%, </a:t>
            </a:r>
          </a:p>
          <a:p>
            <a:pPr marL="257175" indent="-257175" defTabSz="342900">
              <a:buFont typeface="Arial" panose="020B0604020202020204" pitchFamily="34" charset="0"/>
              <a:buChar char="•"/>
            </a:pPr>
            <a:r>
              <a:rPr lang="de-DE" sz="1500" dirty="0">
                <a:solidFill>
                  <a:prstClr val="black"/>
                </a:solidFill>
              </a:rPr>
              <a:t>Moraines 5%</a:t>
            </a:r>
          </a:p>
          <a:p>
            <a:pPr defTabSz="342900"/>
            <a:r>
              <a:rPr lang="de-DE" sz="1500" b="1" dirty="0">
                <a:solidFill>
                  <a:prstClr val="black"/>
                </a:solidFill>
              </a:rPr>
              <a:t>Implementation: </a:t>
            </a:r>
          </a:p>
          <a:p>
            <a:pPr marL="273844" indent="-209550" defTabSz="342900">
              <a:spcAft>
                <a:spcPts val="450"/>
              </a:spcAft>
              <a:buFont typeface="Arial"/>
              <a:buChar char="•"/>
            </a:pPr>
            <a:r>
              <a:rPr lang="en-US" sz="1500" dirty="0">
                <a:solidFill>
                  <a:prstClr val="black"/>
                </a:solidFill>
              </a:rPr>
              <a:t>90-100 km fits well geological situation in Geneva basin</a:t>
            </a:r>
          </a:p>
          <a:p>
            <a:pPr marL="273844" indent="-209550" defTabSz="342900">
              <a:spcAft>
                <a:spcPts val="450"/>
              </a:spcAft>
              <a:buFont typeface="Arial"/>
              <a:buChar char="•"/>
            </a:pPr>
            <a:r>
              <a:rPr lang="en-US" sz="1500" dirty="0">
                <a:solidFill>
                  <a:prstClr val="black"/>
                </a:solidFill>
              </a:rPr>
              <a:t>Shallow variant,    30 m below lake-bed</a:t>
            </a:r>
          </a:p>
          <a:p>
            <a:pPr marL="273844" indent="-209550" defTabSz="342900">
              <a:spcAft>
                <a:spcPts val="450"/>
              </a:spcAft>
              <a:buFont typeface="Arial"/>
              <a:buChar char="•"/>
            </a:pPr>
            <a:r>
              <a:rPr lang="en-US" sz="1500" dirty="0">
                <a:solidFill>
                  <a:prstClr val="black"/>
                </a:solidFill>
              </a:rPr>
              <a:t>Connected with LHC or SPS</a:t>
            </a:r>
          </a:p>
          <a:p>
            <a:pPr marL="273844" indent="-209550" defTabSz="342900">
              <a:spcAft>
                <a:spcPts val="450"/>
              </a:spcAft>
              <a:buFont typeface="Arial"/>
              <a:buChar char="•"/>
            </a:pPr>
            <a:endParaRPr lang="de-DE" sz="1500" dirty="0">
              <a:solidFill>
                <a:prstClr val="black"/>
              </a:solidFill>
            </a:endParaRPr>
          </a:p>
        </p:txBody>
      </p:sp>
    </p:spTree>
    <p:extLst>
      <p:ext uri="{BB962C8B-B14F-4D97-AF65-F5344CB8AC3E}">
        <p14:creationId xmlns:p14="http://schemas.microsoft.com/office/powerpoint/2010/main" val="99630465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home for </a:t>
            </a:r>
            <a:r>
              <a:rPr lang="en-US" dirty="0" err="1" smtClean="0"/>
              <a:t>ee</a:t>
            </a:r>
            <a:r>
              <a:rPr lang="en-US" dirty="0" smtClean="0"/>
              <a:t> and </a:t>
            </a:r>
            <a:r>
              <a:rPr lang="en-US" dirty="0" err="1" smtClean="0"/>
              <a:t>hh</a:t>
            </a:r>
            <a:endParaRPr lang="en-US" dirty="0"/>
          </a:p>
        </p:txBody>
      </p:sp>
      <p:sp>
        <p:nvSpPr>
          <p:cNvPr id="4" name="Date Placeholder 3"/>
          <p:cNvSpPr>
            <a:spLocks noGrp="1"/>
          </p:cNvSpPr>
          <p:nvPr>
            <p:ph type="dt" sz="half" idx="10"/>
          </p:nvPr>
        </p:nvSpPr>
        <p:spPr/>
        <p:txBody>
          <a:body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rPr>
              <a:pPr>
                <a:defRPr/>
              </a:pPr>
              <a:t>15</a:t>
            </a:fld>
            <a:endParaRPr lang="en-US" altLang="en-US" dirty="0">
              <a:solidFill>
                <a:srgbClr val="000000"/>
              </a:solidFill>
            </a:endParaRPr>
          </a:p>
        </p:txBody>
      </p:sp>
      <p:pic>
        <p:nvPicPr>
          <p:cNvPr id="7" name="Picture 6" descr="layout_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76913"/>
            <a:ext cx="3780420" cy="3937937"/>
          </a:xfrm>
          <a:prstGeom prst="rect">
            <a:avLst/>
          </a:prstGeom>
        </p:spPr>
      </p:pic>
      <p:grpSp>
        <p:nvGrpSpPr>
          <p:cNvPr id="8" name="Group 7"/>
          <p:cNvGrpSpPr/>
          <p:nvPr/>
        </p:nvGrpSpPr>
        <p:grpSpPr>
          <a:xfrm>
            <a:off x="4822104" y="740077"/>
            <a:ext cx="3494312" cy="3438411"/>
            <a:chOff x="5001062" y="2372341"/>
            <a:chExt cx="6732389" cy="6741085"/>
          </a:xfrm>
        </p:grpSpPr>
        <p:grpSp>
          <p:nvGrpSpPr>
            <p:cNvPr id="9" name="Group 241"/>
            <p:cNvGrpSpPr>
              <a:grpSpLocks noChangeAspect="1"/>
            </p:cNvGrpSpPr>
            <p:nvPr/>
          </p:nvGrpSpPr>
          <p:grpSpPr>
            <a:xfrm>
              <a:off x="5359744" y="2866186"/>
              <a:ext cx="6373707" cy="6192926"/>
              <a:chOff x="0" y="0"/>
              <a:chExt cx="8399202" cy="8160970"/>
            </a:xfrm>
          </p:grpSpPr>
          <p:grpSp>
            <p:nvGrpSpPr>
              <p:cNvPr id="36" name="Group 213"/>
              <p:cNvGrpSpPr/>
              <p:nvPr/>
            </p:nvGrpSpPr>
            <p:grpSpPr>
              <a:xfrm>
                <a:off x="0" y="-1"/>
                <a:ext cx="4200582" cy="8160972"/>
                <a:chOff x="0" y="0"/>
                <a:chExt cx="4200581" cy="8160970"/>
              </a:xfrm>
            </p:grpSpPr>
            <p:sp>
              <p:nvSpPr>
                <p:cNvPr id="64" name="Shape 187"/>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5" name="Shape 188"/>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nvGrpSpPr>
                <p:cNvPr id="66" name="Group 199"/>
                <p:cNvGrpSpPr/>
                <p:nvPr/>
              </p:nvGrpSpPr>
              <p:grpSpPr>
                <a:xfrm>
                  <a:off x="217077" y="-1"/>
                  <a:ext cx="3983505" cy="3525471"/>
                  <a:chOff x="0" y="0"/>
                  <a:chExt cx="3983504" cy="3525469"/>
                </a:xfrm>
              </p:grpSpPr>
              <p:grpSp>
                <p:nvGrpSpPr>
                  <p:cNvPr id="80" name="Group 192"/>
                  <p:cNvGrpSpPr/>
                  <p:nvPr/>
                </p:nvGrpSpPr>
                <p:grpSpPr>
                  <a:xfrm>
                    <a:off x="0" y="315920"/>
                    <a:ext cx="2339442" cy="3209550"/>
                    <a:chOff x="0" y="0"/>
                    <a:chExt cx="2339441" cy="3209549"/>
                  </a:xfrm>
                </p:grpSpPr>
                <p:sp>
                  <p:nvSpPr>
                    <p:cNvPr id="87" name="Shape 189"/>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8" name="Shape 190"/>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9" name="Shape 191"/>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81" name="Shape 193"/>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2" name="Shape 194"/>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3" name="Shape 195"/>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4" name="Shape 196"/>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5" name="Shape 197"/>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6" name="Shape 198"/>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67" name="Group 209"/>
                <p:cNvGrpSpPr/>
                <p:nvPr/>
              </p:nvGrpSpPr>
              <p:grpSpPr>
                <a:xfrm>
                  <a:off x="217077" y="4635500"/>
                  <a:ext cx="3983505" cy="3525470"/>
                  <a:chOff x="0" y="0"/>
                  <a:chExt cx="3983504" cy="3525469"/>
                </a:xfrm>
              </p:grpSpPr>
              <p:sp>
                <p:nvSpPr>
                  <p:cNvPr id="71" name="Shape 200"/>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2" name="Shape 201"/>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3" name="Shape 202"/>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4" name="Shape 203"/>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5" name="Shape 204"/>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6" name="Shape 205"/>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7" name="Shape 206"/>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8" name="Shape 207"/>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9" name="Shape 208"/>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68" name="Shape 210"/>
                <p:cNvSpPr/>
                <p:nvPr/>
              </p:nvSpPr>
              <p:spPr>
                <a:xfrm>
                  <a:off x="0" y="3844423"/>
                  <a:ext cx="404376" cy="47212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kumimoji="1" sz="1688">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69" name="Shape 211"/>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0" name="Shape 212"/>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37" name="Group 240"/>
              <p:cNvGrpSpPr/>
              <p:nvPr/>
            </p:nvGrpSpPr>
            <p:grpSpPr>
              <a:xfrm rot="10800000">
                <a:off x="4198620" y="-1"/>
                <a:ext cx="4200583" cy="8160972"/>
                <a:chOff x="0" y="0"/>
                <a:chExt cx="4200581" cy="8160970"/>
              </a:xfrm>
            </p:grpSpPr>
            <p:sp>
              <p:nvSpPr>
                <p:cNvPr id="38" name="Shape 214"/>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39" name="Shape 215"/>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nvGrpSpPr>
                <p:cNvPr id="40" name="Group 226"/>
                <p:cNvGrpSpPr/>
                <p:nvPr/>
              </p:nvGrpSpPr>
              <p:grpSpPr>
                <a:xfrm>
                  <a:off x="217077" y="-1"/>
                  <a:ext cx="3983505" cy="3525471"/>
                  <a:chOff x="0" y="0"/>
                  <a:chExt cx="3983504" cy="3525469"/>
                </a:xfrm>
              </p:grpSpPr>
              <p:grpSp>
                <p:nvGrpSpPr>
                  <p:cNvPr id="54" name="Group 219"/>
                  <p:cNvGrpSpPr/>
                  <p:nvPr/>
                </p:nvGrpSpPr>
                <p:grpSpPr>
                  <a:xfrm>
                    <a:off x="0" y="315920"/>
                    <a:ext cx="2339442" cy="3209550"/>
                    <a:chOff x="0" y="0"/>
                    <a:chExt cx="2339441" cy="3209549"/>
                  </a:xfrm>
                </p:grpSpPr>
                <p:sp>
                  <p:nvSpPr>
                    <p:cNvPr id="61" name="Shape 216"/>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2" name="Shape 217"/>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3" name="Shape 218"/>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55" name="Shape 220"/>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6" name="Shape 221"/>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7" name="Shape 222"/>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8" name="Shape 223"/>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9" name="Shape 224"/>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0" name="Shape 225"/>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41" name="Group 236"/>
                <p:cNvGrpSpPr/>
                <p:nvPr/>
              </p:nvGrpSpPr>
              <p:grpSpPr>
                <a:xfrm>
                  <a:off x="217077" y="4635500"/>
                  <a:ext cx="3983505" cy="3525470"/>
                  <a:chOff x="0" y="0"/>
                  <a:chExt cx="3983504" cy="3525469"/>
                </a:xfrm>
              </p:grpSpPr>
              <p:sp>
                <p:nvSpPr>
                  <p:cNvPr id="45" name="Shape 227"/>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6" name="Shape 228"/>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7" name="Shape 229"/>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8" name="Shape 230"/>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9" name="Shape 231"/>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0" name="Shape 232"/>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1" name="Shape 233"/>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2" name="Shape 234"/>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3" name="Shape 235"/>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42" name="Shape 237"/>
                <p:cNvSpPr/>
                <p:nvPr/>
              </p:nvSpPr>
              <p:spPr>
                <a:xfrm>
                  <a:off x="0" y="3844423"/>
                  <a:ext cx="404376" cy="47212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kumimoji="1" sz="1688">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43" name="Shape 238"/>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4" name="Shape 239"/>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sp>
          <p:nvSpPr>
            <p:cNvPr id="10" name="Shape 242"/>
            <p:cNvSpPr/>
            <p:nvPr/>
          </p:nvSpPr>
          <p:spPr>
            <a:xfrm>
              <a:off x="8916949" y="2844384"/>
              <a:ext cx="44755" cy="95201"/>
            </a:xfrm>
            <a:custGeom>
              <a:avLst/>
              <a:gdLst/>
              <a:ahLst/>
              <a:cxnLst>
                <a:cxn ang="0">
                  <a:pos x="wd2" y="hd2"/>
                </a:cxn>
                <a:cxn ang="5400000">
                  <a:pos x="wd2" y="hd2"/>
                </a:cxn>
                <a:cxn ang="10800000">
                  <a:pos x="wd2" y="hd2"/>
                </a:cxn>
                <a:cxn ang="16200000">
                  <a:pos x="wd2" y="hd2"/>
                </a:cxn>
              </a:cxnLst>
              <a:rect l="0" t="0" r="r" b="b"/>
              <a:pathLst>
                <a:path w="20238" h="21600" extrusionOk="0">
                  <a:moveTo>
                    <a:pt x="0" y="0"/>
                  </a:moveTo>
                  <a:cubicBezTo>
                    <a:pt x="12398" y="538"/>
                    <a:pt x="21600" y="6189"/>
                    <a:pt x="20071" y="12370"/>
                  </a:cubicBezTo>
                  <a:cubicBezTo>
                    <a:pt x="18833" y="17379"/>
                    <a:pt x="10642" y="21233"/>
                    <a:pt x="610" y="21600"/>
                  </a:cubicBezTo>
                </a:path>
              </a:pathLst>
            </a:custGeom>
            <a:ln w="25400">
              <a:solidFill>
                <a:srgbClr val="414141"/>
              </a:solidFill>
              <a:miter lim="400000"/>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1" name="Shape 243"/>
            <p:cNvSpPr/>
            <p:nvPr/>
          </p:nvSpPr>
          <p:spPr>
            <a:xfrm>
              <a:off x="8108523" y="2456091"/>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2" name="Shape 244"/>
            <p:cNvSpPr/>
            <p:nvPr/>
          </p:nvSpPr>
          <p:spPr>
            <a:xfrm flipV="1">
              <a:off x="8108523" y="3018901"/>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3" name="Shape 245"/>
            <p:cNvSpPr/>
            <p:nvPr/>
          </p:nvSpPr>
          <p:spPr>
            <a:xfrm>
              <a:off x="7187404" y="2436199"/>
              <a:ext cx="854731" cy="42436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11.9 m</a:t>
              </a:r>
            </a:p>
          </p:txBody>
        </p:sp>
        <p:sp>
          <p:nvSpPr>
            <p:cNvPr id="14" name="Shape 246"/>
            <p:cNvSpPr/>
            <p:nvPr/>
          </p:nvSpPr>
          <p:spPr>
            <a:xfrm>
              <a:off x="9051562" y="2513963"/>
              <a:ext cx="1052394" cy="42436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30 </a:t>
              </a:r>
              <a:r>
                <a:rPr kumimoji="1" sz="1055" dirty="0" err="1">
                  <a:solidFill>
                    <a:srgbClr val="000000"/>
                  </a:solidFill>
                </a:rPr>
                <a:t>mrad</a:t>
              </a:r>
              <a:endParaRPr kumimoji="1" sz="1055" dirty="0">
                <a:solidFill>
                  <a:srgbClr val="000000"/>
                </a:solidFill>
              </a:endParaRPr>
            </a:p>
          </p:txBody>
        </p:sp>
        <p:sp>
          <p:nvSpPr>
            <p:cNvPr id="15" name="Shape 247"/>
            <p:cNvSpPr/>
            <p:nvPr/>
          </p:nvSpPr>
          <p:spPr>
            <a:xfrm>
              <a:off x="8539304" y="2494757"/>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6" name="Shape 248"/>
            <p:cNvSpPr/>
            <p:nvPr/>
          </p:nvSpPr>
          <p:spPr>
            <a:xfrm flipV="1">
              <a:off x="8517646" y="2998290"/>
              <a:ext cx="21659" cy="632177"/>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7" name="Shape 249"/>
            <p:cNvSpPr/>
            <p:nvPr/>
          </p:nvSpPr>
          <p:spPr>
            <a:xfrm>
              <a:off x="8291692" y="3583929"/>
              <a:ext cx="725016" cy="42436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9.4 m</a:t>
              </a:r>
            </a:p>
          </p:txBody>
        </p:sp>
        <p:sp>
          <p:nvSpPr>
            <p:cNvPr id="18" name="Shape 252"/>
            <p:cNvSpPr/>
            <p:nvPr/>
          </p:nvSpPr>
          <p:spPr>
            <a:xfrm>
              <a:off x="8536561" y="2999699"/>
              <a:ext cx="1206817" cy="678796"/>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sz="949" b="1" dirty="0">
                  <a:solidFill>
                    <a:srgbClr val="007D00"/>
                  </a:solidFill>
                  <a:latin typeface="Palatino"/>
                  <a:ea typeface="Palatino"/>
                  <a:cs typeface="Palatino"/>
                  <a:sym typeface="Palatino"/>
                </a:rPr>
                <a:t>FCC-</a:t>
              </a:r>
              <a:r>
                <a:rPr kumimoji="1" sz="949" b="1" dirty="0" err="1">
                  <a:solidFill>
                    <a:srgbClr val="007D00"/>
                  </a:solidFill>
                  <a:latin typeface="Palatino"/>
                  <a:ea typeface="Palatino"/>
                  <a:cs typeface="Palatino"/>
                  <a:sym typeface="Palatino"/>
                </a:rPr>
                <a:t>hh</a:t>
              </a:r>
              <a:r>
                <a:rPr kumimoji="1" sz="949" b="1" dirty="0">
                  <a:solidFill>
                    <a:srgbClr val="007D00"/>
                  </a:solidFill>
                  <a:latin typeface="Palatino"/>
                  <a:ea typeface="Palatino"/>
                  <a:cs typeface="Palatino"/>
                  <a:sym typeface="Palatino"/>
                </a:rPr>
                <a:t>/</a:t>
              </a:r>
            </a:p>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lang="de-AT" sz="949" b="1" dirty="0">
                  <a:solidFill>
                    <a:srgbClr val="007D00"/>
                  </a:solidFill>
                  <a:latin typeface="Palatino"/>
                  <a:ea typeface="Palatino"/>
                  <a:cs typeface="Palatino"/>
                  <a:sym typeface="Palatino"/>
                </a:rPr>
                <a:t>ee </a:t>
              </a:r>
              <a:r>
                <a:rPr kumimoji="1" sz="949" b="1" dirty="0">
                  <a:solidFill>
                    <a:srgbClr val="007D00"/>
                  </a:solidFill>
                  <a:latin typeface="Palatino"/>
                  <a:ea typeface="Palatino"/>
                  <a:cs typeface="Palatino"/>
                  <a:sym typeface="Palatino"/>
                </a:rPr>
                <a:t>Booster</a:t>
              </a:r>
            </a:p>
          </p:txBody>
        </p:sp>
        <p:sp>
          <p:nvSpPr>
            <p:cNvPr id="19" name="Shape 253"/>
            <p:cNvSpPr/>
            <p:nvPr/>
          </p:nvSpPr>
          <p:spPr>
            <a:xfrm>
              <a:off x="5606131" y="5637371"/>
              <a:ext cx="972094" cy="615440"/>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Common</a:t>
              </a:r>
            </a:p>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RF (</a:t>
              </a:r>
              <a:r>
                <a:rPr kumimoji="1" sz="844" dirty="0" err="1">
                  <a:solidFill>
                    <a:srgbClr val="000000"/>
                  </a:solidFill>
                  <a:latin typeface="Palatino"/>
                  <a:ea typeface="Palatino"/>
                  <a:cs typeface="Palatino"/>
                  <a:sym typeface="Palatino"/>
                </a:rPr>
                <a:t>tt</a:t>
              </a:r>
              <a:r>
                <a:rPr kumimoji="1" sz="844" dirty="0">
                  <a:solidFill>
                    <a:srgbClr val="000000"/>
                  </a:solidFill>
                  <a:latin typeface="Palatino"/>
                  <a:ea typeface="Palatino"/>
                  <a:cs typeface="Palatino"/>
                  <a:sym typeface="Palatino"/>
                </a:rPr>
                <a:t>)</a:t>
              </a:r>
            </a:p>
          </p:txBody>
        </p:sp>
        <p:sp>
          <p:nvSpPr>
            <p:cNvPr id="20" name="Shape 254"/>
            <p:cNvSpPr/>
            <p:nvPr/>
          </p:nvSpPr>
          <p:spPr>
            <a:xfrm>
              <a:off x="10563166" y="5645352"/>
              <a:ext cx="972094" cy="615440"/>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Common</a:t>
              </a:r>
            </a:p>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RF (</a:t>
              </a:r>
              <a:r>
                <a:rPr kumimoji="1" sz="844" dirty="0" err="1">
                  <a:solidFill>
                    <a:srgbClr val="000000"/>
                  </a:solidFill>
                  <a:latin typeface="Palatino"/>
                  <a:ea typeface="Palatino"/>
                  <a:cs typeface="Palatino"/>
                  <a:sym typeface="Palatino"/>
                </a:rPr>
                <a:t>tt</a:t>
              </a:r>
              <a:r>
                <a:rPr kumimoji="1" sz="844" dirty="0">
                  <a:solidFill>
                    <a:srgbClr val="000000"/>
                  </a:solidFill>
                  <a:latin typeface="Palatino"/>
                  <a:ea typeface="Palatino"/>
                  <a:cs typeface="Palatino"/>
                  <a:sym typeface="Palatino"/>
                </a:rPr>
                <a:t>)</a:t>
              </a:r>
            </a:p>
          </p:txBody>
        </p:sp>
        <p:sp>
          <p:nvSpPr>
            <p:cNvPr id="21" name="Shape 255"/>
            <p:cNvSpPr/>
            <p:nvPr/>
          </p:nvSpPr>
          <p:spPr>
            <a:xfrm flipV="1">
              <a:off x="5274797" y="5483052"/>
              <a:ext cx="1" cy="924073"/>
            </a:xfrm>
            <a:prstGeom prst="line">
              <a:avLst/>
            </a:prstGeom>
            <a:ln w="25400">
              <a:solidFill>
                <a:srgbClr val="414141"/>
              </a:solidFill>
              <a:miter lim="400000"/>
              <a:headEnd type="triangle"/>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2" name="Shape 257"/>
            <p:cNvSpPr/>
            <p:nvPr/>
          </p:nvSpPr>
          <p:spPr>
            <a:xfrm>
              <a:off x="8558906" y="2372341"/>
              <a:ext cx="391463" cy="45604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160" b="1" dirty="0">
                  <a:solidFill>
                    <a:srgbClr val="000000"/>
                  </a:solidFill>
                </a:rPr>
                <a:t>IP</a:t>
              </a:r>
            </a:p>
          </p:txBody>
        </p:sp>
        <p:sp>
          <p:nvSpPr>
            <p:cNvPr id="23" name="Shape 258"/>
            <p:cNvSpPr/>
            <p:nvPr/>
          </p:nvSpPr>
          <p:spPr>
            <a:xfrm>
              <a:off x="8371146" y="8488525"/>
              <a:ext cx="391463" cy="45604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160" b="1" dirty="0">
                  <a:solidFill>
                    <a:srgbClr val="000000"/>
                  </a:solidFill>
                </a:rPr>
                <a:t>IP</a:t>
              </a:r>
            </a:p>
          </p:txBody>
        </p:sp>
        <p:sp>
          <p:nvSpPr>
            <p:cNvPr id="24" name="Shape 260"/>
            <p:cNvSpPr/>
            <p:nvPr/>
          </p:nvSpPr>
          <p:spPr>
            <a:xfrm flipH="1">
              <a:off x="7074338" y="2973754"/>
              <a:ext cx="347333" cy="101632"/>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5" name="Shape 261"/>
            <p:cNvSpPr/>
            <p:nvPr/>
          </p:nvSpPr>
          <p:spPr>
            <a:xfrm>
              <a:off x="9654006" y="2973754"/>
              <a:ext cx="347334" cy="101632"/>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6" name="Shape 262"/>
            <p:cNvSpPr/>
            <p:nvPr/>
          </p:nvSpPr>
          <p:spPr>
            <a:xfrm flipH="1" flipV="1">
              <a:off x="7553634" y="9011793"/>
              <a:ext cx="347333" cy="101633"/>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7" name="Shape 263"/>
            <p:cNvSpPr/>
            <p:nvPr/>
          </p:nvSpPr>
          <p:spPr>
            <a:xfrm flipV="1">
              <a:off x="9269819" y="9003848"/>
              <a:ext cx="347334" cy="101633"/>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8" name="Shape 264"/>
            <p:cNvSpPr/>
            <p:nvPr/>
          </p:nvSpPr>
          <p:spPr>
            <a:xfrm>
              <a:off x="5283461" y="4405072"/>
              <a:ext cx="396043" cy="247476"/>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9" name="Shape 265"/>
            <p:cNvSpPr/>
            <p:nvPr/>
          </p:nvSpPr>
          <p:spPr>
            <a:xfrm flipH="1" flipV="1">
              <a:off x="5803279" y="4707255"/>
              <a:ext cx="396043" cy="247476"/>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30" name="Shape 266"/>
            <p:cNvSpPr/>
            <p:nvPr/>
          </p:nvSpPr>
          <p:spPr>
            <a:xfrm>
              <a:off x="5001062" y="4043268"/>
              <a:ext cx="725016" cy="424361"/>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4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0.6 m</a:t>
              </a:r>
            </a:p>
          </p:txBody>
        </p:sp>
        <p:sp>
          <p:nvSpPr>
            <p:cNvPr id="31" name="Shape 267"/>
            <p:cNvSpPr/>
            <p:nvPr/>
          </p:nvSpPr>
          <p:spPr>
            <a:xfrm>
              <a:off x="6199322" y="7472244"/>
              <a:ext cx="4622289" cy="920662"/>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p>
              <a:pPr algn="ctr" defTabSz="685800" eaLnBrk="0" fontAlgn="base" hangingPunct="0">
                <a:spcBef>
                  <a:spcPct val="0"/>
                </a:spcBef>
                <a:spcAft>
                  <a:spcPct val="0"/>
                </a:spcAft>
                <a:defRPr sz="1700">
                  <a:solidFill>
                    <a:srgbClr val="414141"/>
                  </a:solidFill>
                  <a:latin typeface="Palatino"/>
                  <a:ea typeface="Palatino"/>
                  <a:cs typeface="Palatino"/>
                  <a:sym typeface="Palatino"/>
                </a:defRPr>
              </a:pPr>
              <a:r>
                <a:rPr kumimoji="1" lang="de-AT" sz="900" b="1" dirty="0">
                  <a:solidFill>
                    <a:srgbClr val="414141"/>
                  </a:solidFill>
                  <a:latin typeface="Palatino"/>
                  <a:ea typeface="Palatino"/>
                  <a:cs typeface="Palatino"/>
                  <a:sym typeface="Palatino"/>
                </a:rPr>
                <a:t>Max. </a:t>
              </a:r>
              <a:r>
                <a:rPr kumimoji="1" sz="900" b="1" dirty="0">
                  <a:solidFill>
                    <a:srgbClr val="414141"/>
                  </a:solidFill>
                  <a:latin typeface="Palatino"/>
                  <a:ea typeface="Palatino"/>
                  <a:cs typeface="Palatino"/>
                  <a:sym typeface="Palatino"/>
                </a:rPr>
                <a:t>separation of 3(4) rings is about 12 m: </a:t>
              </a:r>
            </a:p>
            <a:p>
              <a:pPr algn="ctr" defTabSz="685800" eaLnBrk="0" fontAlgn="base" hangingPunct="0">
                <a:spcBef>
                  <a:spcPct val="0"/>
                </a:spcBef>
                <a:spcAft>
                  <a:spcPct val="0"/>
                </a:spcAft>
                <a:defRPr sz="1700">
                  <a:solidFill>
                    <a:srgbClr val="414141"/>
                  </a:solidFill>
                  <a:latin typeface="Palatino"/>
                  <a:ea typeface="Palatino"/>
                  <a:cs typeface="Palatino"/>
                  <a:sym typeface="Palatino"/>
                </a:defRPr>
              </a:pPr>
              <a:r>
                <a:rPr kumimoji="1" sz="900" b="1" dirty="0">
                  <a:solidFill>
                    <a:srgbClr val="414141"/>
                  </a:solidFill>
                  <a:latin typeface="Palatino"/>
                  <a:ea typeface="Palatino"/>
                  <a:cs typeface="Palatino"/>
                  <a:sym typeface="Palatino"/>
                </a:rPr>
                <a:t>wide</a:t>
              </a:r>
              <a:r>
                <a:rPr kumimoji="1" lang="de-AT" sz="900" b="1" dirty="0">
                  <a:solidFill>
                    <a:srgbClr val="414141"/>
                  </a:solidFill>
                  <a:latin typeface="Palatino"/>
                  <a:ea typeface="Palatino"/>
                  <a:cs typeface="Palatino"/>
                  <a:sym typeface="Palatino"/>
                </a:rPr>
                <a:t>r</a:t>
              </a:r>
              <a:r>
                <a:rPr kumimoji="1" sz="900" b="1" dirty="0">
                  <a:solidFill>
                    <a:srgbClr val="414141"/>
                  </a:solidFill>
                  <a:latin typeface="Palatino"/>
                  <a:ea typeface="Palatino"/>
                  <a:cs typeface="Palatino"/>
                  <a:sym typeface="Palatino"/>
                </a:rPr>
                <a:t> tunnel </a:t>
              </a:r>
              <a:r>
                <a:rPr kumimoji="1" lang="de-AT" sz="900" b="1" dirty="0">
                  <a:solidFill>
                    <a:srgbClr val="414141"/>
                  </a:solidFill>
                  <a:latin typeface="Palatino"/>
                  <a:ea typeface="Palatino"/>
                  <a:cs typeface="Palatino"/>
                  <a:sym typeface="Palatino"/>
                </a:rPr>
                <a:t>or</a:t>
              </a:r>
              <a:r>
                <a:rPr kumimoji="1" sz="900" b="1" dirty="0">
                  <a:solidFill>
                    <a:srgbClr val="414141"/>
                  </a:solidFill>
                  <a:latin typeface="Palatino"/>
                  <a:ea typeface="Palatino"/>
                  <a:cs typeface="Palatino"/>
                  <a:sym typeface="Palatino"/>
                </a:rPr>
                <a:t> two tunnels are necessary around the I</a:t>
              </a:r>
              <a:r>
                <a:rPr kumimoji="1" lang="de-AT" sz="900" b="1" dirty="0">
                  <a:solidFill>
                    <a:srgbClr val="414141"/>
                  </a:solidFill>
                  <a:latin typeface="Palatino"/>
                  <a:ea typeface="Palatino"/>
                  <a:cs typeface="Palatino"/>
                  <a:sym typeface="Palatino"/>
                </a:rPr>
                <a:t>Ps</a:t>
              </a:r>
              <a:r>
                <a:rPr kumimoji="1" sz="900" b="1" dirty="0">
                  <a:solidFill>
                    <a:srgbClr val="414141"/>
                  </a:solidFill>
                  <a:latin typeface="Palatino"/>
                  <a:ea typeface="Palatino"/>
                  <a:cs typeface="Palatino"/>
                  <a:sym typeface="Palatino"/>
                </a:rPr>
                <a:t>, for ±1.2 km. </a:t>
              </a:r>
            </a:p>
          </p:txBody>
        </p:sp>
        <p:pic>
          <p:nvPicPr>
            <p:cNvPr id="35" name="ScreenShot 2016-04-05 8.51.34 .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40859" y="4282719"/>
              <a:ext cx="3978518" cy="2833710"/>
            </a:xfrm>
            <a:prstGeom prst="rect">
              <a:avLst/>
            </a:prstGeom>
            <a:ln w="12700">
              <a:miter lim="400000"/>
            </a:ln>
          </p:spPr>
        </p:pic>
      </p:grpSp>
      <p:sp>
        <p:nvSpPr>
          <p:cNvPr id="90" name="Shape 262"/>
          <p:cNvSpPr/>
          <p:nvPr/>
        </p:nvSpPr>
        <p:spPr>
          <a:xfrm flipH="1">
            <a:off x="6837406" y="2628900"/>
            <a:ext cx="182866" cy="118723"/>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91" name="Shape 263"/>
          <p:cNvSpPr/>
          <p:nvPr/>
        </p:nvSpPr>
        <p:spPr>
          <a:xfrm>
            <a:off x="6413428" y="2656294"/>
            <a:ext cx="166686" cy="131480"/>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92" name="Shape 252"/>
          <p:cNvSpPr/>
          <p:nvPr/>
        </p:nvSpPr>
        <p:spPr>
          <a:xfrm>
            <a:off x="6188460" y="2369647"/>
            <a:ext cx="769041" cy="175353"/>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sz="788" b="1" dirty="0" smtClean="0">
                <a:solidFill>
                  <a:srgbClr val="007D00"/>
                </a:solidFill>
                <a:latin typeface="Palatino"/>
                <a:ea typeface="Palatino"/>
                <a:cs typeface="Palatino"/>
                <a:sym typeface="Palatino"/>
              </a:rPr>
              <a:t>FCC-</a:t>
            </a:r>
            <a:r>
              <a:rPr kumimoji="1" lang="de-AT" sz="788" b="1" dirty="0" err="1" smtClean="0">
                <a:solidFill>
                  <a:srgbClr val="007D00"/>
                </a:solidFill>
                <a:latin typeface="Palatino"/>
                <a:ea typeface="Palatino"/>
                <a:cs typeface="Palatino"/>
                <a:sym typeface="Palatino"/>
              </a:rPr>
              <a:t>ee</a:t>
            </a:r>
            <a:r>
              <a:rPr kumimoji="1" lang="de-AT" sz="788" b="1" dirty="0" smtClean="0">
                <a:solidFill>
                  <a:srgbClr val="007D00"/>
                </a:solidFill>
                <a:latin typeface="Palatino"/>
                <a:ea typeface="Palatino"/>
                <a:cs typeface="Palatino"/>
                <a:sym typeface="Palatino"/>
              </a:rPr>
              <a:t> </a:t>
            </a:r>
            <a:r>
              <a:rPr kumimoji="1" sz="788" b="1" dirty="0">
                <a:solidFill>
                  <a:srgbClr val="007D00"/>
                </a:solidFill>
                <a:latin typeface="Palatino"/>
                <a:ea typeface="Palatino"/>
                <a:cs typeface="Palatino"/>
                <a:sym typeface="Palatino"/>
              </a:rPr>
              <a:t>Booster</a:t>
            </a:r>
          </a:p>
        </p:txBody>
      </p:sp>
      <p:sp>
        <p:nvSpPr>
          <p:cNvPr id="95" name="TextBox 94"/>
          <p:cNvSpPr txBox="1"/>
          <p:nvPr/>
        </p:nvSpPr>
        <p:spPr>
          <a:xfrm>
            <a:off x="899592" y="4457701"/>
            <a:ext cx="2786789" cy="276999"/>
          </a:xfrm>
          <a:prstGeom prst="rect">
            <a:avLst/>
          </a:prstGeom>
          <a:noFill/>
          <a:ln>
            <a:solidFill>
              <a:srgbClr val="000000"/>
            </a:solidFill>
          </a:ln>
        </p:spPr>
        <p:txBody>
          <a:bodyPr wrap="none" rtlCol="0">
            <a:spAutoFit/>
          </a:bodyPr>
          <a:lstStyle/>
          <a:p>
            <a:pPr defTabSz="685800" eaLnBrk="0" fontAlgn="base" hangingPunct="0">
              <a:spcBef>
                <a:spcPct val="0"/>
              </a:spcBef>
              <a:spcAft>
                <a:spcPct val="0"/>
              </a:spcAft>
            </a:pPr>
            <a:r>
              <a:rPr kumimoji="1" lang="en-US" sz="1200" b="1" dirty="0">
                <a:solidFill>
                  <a:srgbClr val="000000"/>
                </a:solidFill>
              </a:rPr>
              <a:t>Two main IP’s in A, G for both machines</a:t>
            </a:r>
          </a:p>
        </p:txBody>
      </p:sp>
      <p:sp>
        <p:nvSpPr>
          <p:cNvPr id="96" name="TextBox 95"/>
          <p:cNvSpPr txBox="1"/>
          <p:nvPr/>
        </p:nvSpPr>
        <p:spPr>
          <a:xfrm>
            <a:off x="5252693" y="4261033"/>
            <a:ext cx="3135731" cy="830997"/>
          </a:xfrm>
          <a:prstGeom prst="rect">
            <a:avLst/>
          </a:prstGeom>
          <a:noFill/>
          <a:ln>
            <a:solidFill>
              <a:schemeClr val="tx1"/>
            </a:solidFill>
          </a:ln>
        </p:spPr>
        <p:txBody>
          <a:bodyPr wrap="none" rtlCol="0">
            <a:spAutoFit/>
          </a:bodyPr>
          <a:lstStyle/>
          <a:p>
            <a:pPr algn="ctr" defTabSz="685800" eaLnBrk="0" fontAlgn="base" hangingPunct="0">
              <a:spcBef>
                <a:spcPct val="0"/>
              </a:spcBef>
              <a:spcAft>
                <a:spcPct val="0"/>
              </a:spcAft>
            </a:pPr>
            <a:r>
              <a:rPr kumimoji="1" lang="en-US" sz="1200" b="1" dirty="0">
                <a:solidFill>
                  <a:srgbClr val="000000"/>
                </a:solidFill>
              </a:rPr>
              <a:t>Two separate rings for </a:t>
            </a:r>
            <a:r>
              <a:rPr kumimoji="1" lang="en-US" sz="1200" b="1" dirty="0">
                <a:solidFill>
                  <a:srgbClr val="FF0000"/>
                </a:solidFill>
              </a:rPr>
              <a:t>e</a:t>
            </a:r>
            <a:r>
              <a:rPr kumimoji="1" lang="en-US" sz="1200" b="1" baseline="30000" dirty="0">
                <a:solidFill>
                  <a:srgbClr val="FF0000"/>
                </a:solidFill>
                <a:latin typeface="Symbol" charset="2"/>
                <a:cs typeface="Symbol" charset="2"/>
              </a:rPr>
              <a:t>+</a:t>
            </a:r>
            <a:r>
              <a:rPr kumimoji="1" lang="en-US" sz="1200" b="1" dirty="0">
                <a:solidFill>
                  <a:srgbClr val="000000"/>
                </a:solidFill>
              </a:rPr>
              <a:t> and </a:t>
            </a:r>
            <a:r>
              <a:rPr kumimoji="1" lang="en-US" sz="1200" b="1" dirty="0">
                <a:solidFill>
                  <a:srgbClr val="0000CC"/>
                </a:solidFill>
              </a:rPr>
              <a:t>e</a:t>
            </a:r>
            <a:r>
              <a:rPr kumimoji="1" lang="en-US" sz="1200" b="1" baseline="30000" dirty="0">
                <a:solidFill>
                  <a:srgbClr val="0000CC"/>
                </a:solidFill>
                <a:latin typeface="Symbol" charset="2"/>
                <a:cs typeface="Symbol" charset="2"/>
              </a:rPr>
              <a:t>-</a:t>
            </a:r>
            <a:r>
              <a:rPr kumimoji="1" lang="en-US" sz="1200" b="1" baseline="30000" dirty="0">
                <a:solidFill>
                  <a:srgbClr val="000000"/>
                </a:solidFill>
                <a:cs typeface="Symbol" charset="2"/>
              </a:rPr>
              <a:t> </a:t>
            </a:r>
            <a:r>
              <a:rPr kumimoji="1" lang="en-US" sz="1200" b="1" dirty="0">
                <a:solidFill>
                  <a:srgbClr val="000000"/>
                </a:solidFill>
                <a:cs typeface="Symbol" charset="2"/>
              </a:rPr>
              <a:t> (# bunches)</a:t>
            </a:r>
            <a:r>
              <a:rPr kumimoji="1" lang="en-US" sz="1200" b="1" dirty="0">
                <a:solidFill>
                  <a:srgbClr val="000000"/>
                </a:solidFill>
              </a:rPr>
              <a:t> </a:t>
            </a:r>
          </a:p>
          <a:p>
            <a:pPr algn="ctr" defTabSz="685800" eaLnBrk="0" fontAlgn="base" hangingPunct="0">
              <a:spcBef>
                <a:spcPct val="0"/>
              </a:spcBef>
              <a:spcAft>
                <a:spcPct val="0"/>
              </a:spcAft>
            </a:pPr>
            <a:r>
              <a:rPr kumimoji="1" lang="en-US" sz="1200" b="1" dirty="0">
                <a:solidFill>
                  <a:srgbClr val="009900"/>
                </a:solidFill>
              </a:rPr>
              <a:t>A booster</a:t>
            </a:r>
            <a:r>
              <a:rPr kumimoji="1" lang="en-US" sz="1200" b="1" dirty="0">
                <a:solidFill>
                  <a:srgbClr val="000000"/>
                </a:solidFill>
              </a:rPr>
              <a:t> for continuous top-up (lifetime)</a:t>
            </a:r>
          </a:p>
          <a:p>
            <a:pPr algn="ctr" defTabSz="685800" eaLnBrk="0" fontAlgn="base" hangingPunct="0">
              <a:spcBef>
                <a:spcPct val="0"/>
              </a:spcBef>
              <a:spcAft>
                <a:spcPct val="0"/>
              </a:spcAft>
            </a:pPr>
            <a:r>
              <a:rPr kumimoji="1" lang="en-US" sz="1200" b="1" dirty="0">
                <a:solidFill>
                  <a:srgbClr val="FF0000"/>
                </a:solidFill>
              </a:rPr>
              <a:t>A</a:t>
            </a:r>
            <a:r>
              <a:rPr kumimoji="1" lang="en-US" sz="1200" b="1" dirty="0">
                <a:solidFill>
                  <a:srgbClr val="0000CC"/>
                </a:solidFill>
              </a:rPr>
              <a:t>sym</a:t>
            </a:r>
            <a:r>
              <a:rPr kumimoji="1" lang="en-US" sz="1200" b="1" dirty="0">
                <a:solidFill>
                  <a:srgbClr val="FF0000"/>
                </a:solidFill>
              </a:rPr>
              <a:t>me</a:t>
            </a:r>
            <a:r>
              <a:rPr kumimoji="1" lang="en-US" sz="1200" b="1" dirty="0">
                <a:solidFill>
                  <a:srgbClr val="0000CC"/>
                </a:solidFill>
              </a:rPr>
              <a:t>tric</a:t>
            </a:r>
            <a:r>
              <a:rPr kumimoji="1" lang="en-US" sz="1200" b="1" dirty="0">
                <a:solidFill>
                  <a:srgbClr val="000000"/>
                </a:solidFill>
              </a:rPr>
              <a:t> interaction region (SR)</a:t>
            </a:r>
          </a:p>
          <a:p>
            <a:pPr algn="ctr" defTabSz="685800" eaLnBrk="0" fontAlgn="base" hangingPunct="0">
              <a:spcBef>
                <a:spcPct val="0"/>
              </a:spcBef>
              <a:spcAft>
                <a:spcPct val="0"/>
              </a:spcAft>
            </a:pPr>
            <a:r>
              <a:rPr kumimoji="1" lang="en-US" sz="1200" b="1" dirty="0">
                <a:solidFill>
                  <a:srgbClr val="CC0099"/>
                </a:solidFill>
              </a:rPr>
              <a:t>Crossing angle </a:t>
            </a:r>
            <a:r>
              <a:rPr kumimoji="1" lang="en-US" sz="1200" b="1" dirty="0">
                <a:solidFill>
                  <a:srgbClr val="000000"/>
                </a:solidFill>
              </a:rPr>
              <a:t>30 </a:t>
            </a:r>
            <a:r>
              <a:rPr kumimoji="1" lang="en-US" sz="1200" b="1" dirty="0" err="1">
                <a:solidFill>
                  <a:srgbClr val="000000"/>
                </a:solidFill>
              </a:rPr>
              <a:t>mrad</a:t>
            </a:r>
            <a:endParaRPr kumimoji="1" lang="en-US" sz="1200" b="1" dirty="0">
              <a:solidFill>
                <a:srgbClr val="000000"/>
              </a:solidFill>
            </a:endParaRPr>
          </a:p>
        </p:txBody>
      </p:sp>
      <p:sp>
        <p:nvSpPr>
          <p:cNvPr id="97" name="TextBox 96"/>
          <p:cNvSpPr txBox="1"/>
          <p:nvPr/>
        </p:nvSpPr>
        <p:spPr>
          <a:xfrm>
            <a:off x="6233766" y="2640491"/>
            <a:ext cx="282450" cy="219291"/>
          </a:xfrm>
          <a:prstGeom prst="rect">
            <a:avLst/>
          </a:prstGeom>
          <a:noFill/>
        </p:spPr>
        <p:txBody>
          <a:bodyPr wrap="none" rtlCol="0">
            <a:spAutoFit/>
          </a:bodyPr>
          <a:lstStyle/>
          <a:p>
            <a:pPr defTabSz="685800" eaLnBrk="0" fontAlgn="base" hangingPunct="0">
              <a:spcBef>
                <a:spcPct val="0"/>
              </a:spcBef>
              <a:spcAft>
                <a:spcPct val="0"/>
              </a:spcAft>
            </a:pPr>
            <a:r>
              <a:rPr kumimoji="1" lang="en-US" sz="825" b="1" dirty="0">
                <a:solidFill>
                  <a:srgbClr val="FF0000"/>
                </a:solidFill>
                <a:latin typeface="Arial" charset="0"/>
              </a:rPr>
              <a:t>e</a:t>
            </a:r>
            <a:r>
              <a:rPr kumimoji="1" lang="en-US" sz="825" b="1" baseline="30000" dirty="0">
                <a:solidFill>
                  <a:srgbClr val="FF0000"/>
                </a:solidFill>
                <a:latin typeface="Symbol" charset="2"/>
                <a:cs typeface="Symbol" charset="2"/>
              </a:rPr>
              <a:t>+</a:t>
            </a:r>
          </a:p>
        </p:txBody>
      </p:sp>
      <p:sp>
        <p:nvSpPr>
          <p:cNvPr id="98" name="TextBox 97"/>
          <p:cNvSpPr txBox="1"/>
          <p:nvPr/>
        </p:nvSpPr>
        <p:spPr>
          <a:xfrm>
            <a:off x="6881838" y="2640491"/>
            <a:ext cx="282450" cy="219291"/>
          </a:xfrm>
          <a:prstGeom prst="rect">
            <a:avLst/>
          </a:prstGeom>
          <a:noFill/>
        </p:spPr>
        <p:txBody>
          <a:bodyPr wrap="none" rtlCol="0">
            <a:spAutoFit/>
          </a:bodyPr>
          <a:lstStyle/>
          <a:p>
            <a:pPr defTabSz="685800" eaLnBrk="0" fontAlgn="base" hangingPunct="0">
              <a:spcBef>
                <a:spcPct val="0"/>
              </a:spcBef>
              <a:spcAft>
                <a:spcPct val="0"/>
              </a:spcAft>
            </a:pPr>
            <a:r>
              <a:rPr kumimoji="1" lang="en-US" sz="825" b="1" dirty="0">
                <a:solidFill>
                  <a:srgbClr val="0000CC"/>
                </a:solidFill>
                <a:latin typeface="Arial" charset="0"/>
              </a:rPr>
              <a:t>e</a:t>
            </a:r>
            <a:r>
              <a:rPr kumimoji="1" lang="en-US" sz="825" b="1" baseline="30000" dirty="0">
                <a:solidFill>
                  <a:srgbClr val="0000CC"/>
                </a:solidFill>
                <a:latin typeface="Symbol" charset="2"/>
                <a:cs typeface="Symbol" charset="2"/>
              </a:rPr>
              <a:t>-</a:t>
            </a:r>
          </a:p>
        </p:txBody>
      </p:sp>
    </p:spTree>
    <p:extLst>
      <p:ext uri="{BB962C8B-B14F-4D97-AF65-F5344CB8AC3E}">
        <p14:creationId xmlns:p14="http://schemas.microsoft.com/office/powerpoint/2010/main" val="804725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3000" kern="0" dirty="0">
                <a:latin typeface="Arial" panose="020B0604020202020204" pitchFamily="34" charset="0"/>
                <a:cs typeface="Arial" panose="020B0604020202020204" pitchFamily="34" charset="0"/>
              </a:rPr>
              <a:t>       FCC tunnel integration </a:t>
            </a:r>
          </a:p>
        </p:txBody>
      </p:sp>
      <p:pic>
        <p:nvPicPr>
          <p:cNvPr id="3" name="E9AE129B-AADE-4D42-A5CD-D33420D126B1" descr="7E832775-FA4B-45D5-A24A-50916B9E27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838" r="24849"/>
          <a:stretch/>
        </p:blipFill>
        <p:spPr>
          <a:xfrm>
            <a:off x="357809" y="855166"/>
            <a:ext cx="4013421" cy="396511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743" r="20857"/>
          <a:stretch/>
        </p:blipFill>
        <p:spPr>
          <a:xfrm>
            <a:off x="4502426" y="905152"/>
            <a:ext cx="4335449" cy="4002369"/>
          </a:xfrm>
          <a:prstGeom prst="rect">
            <a:avLst/>
          </a:prstGeom>
        </p:spPr>
      </p:pic>
      <p:sp>
        <p:nvSpPr>
          <p:cNvPr id="6" name="TextBox 5"/>
          <p:cNvSpPr txBox="1"/>
          <p:nvPr/>
        </p:nvSpPr>
        <p:spPr>
          <a:xfrm>
            <a:off x="226612" y="1068765"/>
            <a:ext cx="1052660" cy="461665"/>
          </a:xfrm>
          <a:prstGeom prst="rect">
            <a:avLst/>
          </a:prstGeom>
          <a:noFill/>
        </p:spPr>
        <p:txBody>
          <a:bodyPr wrap="none" rtlCol="0">
            <a:spAutoFit/>
          </a:bodyPr>
          <a:lstStyle/>
          <a:p>
            <a:pPr defTabSz="342900"/>
            <a:r>
              <a:rPr lang="en-US" sz="2400" dirty="0">
                <a:solidFill>
                  <a:prstClr val="black"/>
                </a:solidFill>
              </a:rPr>
              <a:t>FCC-</a:t>
            </a:r>
            <a:r>
              <a:rPr lang="en-US" sz="2400" dirty="0" err="1">
                <a:solidFill>
                  <a:prstClr val="black"/>
                </a:solidFill>
              </a:rPr>
              <a:t>ee</a:t>
            </a:r>
            <a:endParaRPr lang="en-GB" sz="2400" dirty="0">
              <a:solidFill>
                <a:prstClr val="black"/>
              </a:solidFill>
            </a:endParaRPr>
          </a:p>
        </p:txBody>
      </p:sp>
      <p:sp>
        <p:nvSpPr>
          <p:cNvPr id="7" name="TextBox 6"/>
          <p:cNvSpPr txBox="1"/>
          <p:nvPr/>
        </p:nvSpPr>
        <p:spPr>
          <a:xfrm>
            <a:off x="4232327" y="1067463"/>
            <a:ext cx="1068690" cy="461665"/>
          </a:xfrm>
          <a:prstGeom prst="rect">
            <a:avLst/>
          </a:prstGeom>
          <a:noFill/>
        </p:spPr>
        <p:txBody>
          <a:bodyPr wrap="none" rtlCol="0">
            <a:spAutoFit/>
          </a:bodyPr>
          <a:lstStyle/>
          <a:p>
            <a:pPr defTabSz="342900"/>
            <a:r>
              <a:rPr lang="en-US" sz="2400" dirty="0">
                <a:solidFill>
                  <a:prstClr val="black"/>
                </a:solidFill>
              </a:rPr>
              <a:t>FCC-</a:t>
            </a:r>
            <a:r>
              <a:rPr lang="en-US" sz="2400" dirty="0" err="1">
                <a:solidFill>
                  <a:prstClr val="black"/>
                </a:solidFill>
              </a:rPr>
              <a:t>hh</a:t>
            </a:r>
            <a:endParaRPr lang="en-GB" sz="2400" dirty="0">
              <a:solidFill>
                <a:prstClr val="black"/>
              </a:solidFill>
            </a:endParaRPr>
          </a:p>
        </p:txBody>
      </p:sp>
      <p:sp>
        <p:nvSpPr>
          <p:cNvPr id="8" name="TextBox 7"/>
          <p:cNvSpPr txBox="1"/>
          <p:nvPr/>
        </p:nvSpPr>
        <p:spPr>
          <a:xfrm>
            <a:off x="7818120" y="855166"/>
            <a:ext cx="1260858" cy="300082"/>
          </a:xfrm>
          <a:prstGeom prst="rect">
            <a:avLst/>
          </a:prstGeom>
          <a:noFill/>
        </p:spPr>
        <p:txBody>
          <a:bodyPr wrap="none" rtlCol="0">
            <a:spAutoFit/>
          </a:bodyPr>
          <a:lstStyle/>
          <a:p>
            <a:pPr defTabSz="342900"/>
            <a:r>
              <a:rPr lang="en-US" sz="1350" dirty="0">
                <a:solidFill>
                  <a:prstClr val="black"/>
                </a:solidFill>
              </a:rPr>
              <a:t>5.5 m diameter</a:t>
            </a:r>
            <a:endParaRPr lang="en-GB" sz="1350" dirty="0">
              <a:solidFill>
                <a:prstClr val="black"/>
              </a:solidFill>
            </a:endParaRPr>
          </a:p>
        </p:txBody>
      </p:sp>
    </p:spTree>
    <p:extLst>
      <p:ext uri="{BB962C8B-B14F-4D97-AF65-F5344CB8AC3E}">
        <p14:creationId xmlns:p14="http://schemas.microsoft.com/office/powerpoint/2010/main" val="1830297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en-US" kern="0" dirty="0">
                <a:latin typeface="Arial"/>
              </a:rPr>
              <a:t>           </a:t>
            </a:r>
            <a:r>
              <a:rPr lang="en-GB" kern="0" dirty="0">
                <a:latin typeface="Arial"/>
              </a:rPr>
              <a:t>l</a:t>
            </a:r>
            <a:r>
              <a:rPr lang="en-GB" kern="0" dirty="0" err="1">
                <a:latin typeface="Arial"/>
              </a:rPr>
              <a:t>epton</a:t>
            </a:r>
            <a:r>
              <a:rPr lang="en-GB" kern="0" dirty="0">
                <a:latin typeface="Arial"/>
              </a:rPr>
              <a:t> collider luminosities</a:t>
            </a:r>
            <a:endParaRPr lang="en-US" sz="1800" kern="0" dirty="0">
              <a:latin typeface="Arial"/>
            </a:endParaRPr>
          </a:p>
        </p:txBody>
      </p:sp>
      <p:pic>
        <p:nvPicPr>
          <p:cNvPr id="6"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ewestBaselin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11073" y="-528414"/>
            <a:ext cx="4306372" cy="6885660"/>
          </a:xfrm>
          <a:prstGeom prst="rect">
            <a:avLst/>
          </a:prstGeom>
        </p:spPr>
      </p:pic>
      <p:sp>
        <p:nvSpPr>
          <p:cNvPr id="9" name="TextBox 8"/>
          <p:cNvSpPr txBox="1"/>
          <p:nvPr/>
        </p:nvSpPr>
        <p:spPr>
          <a:xfrm>
            <a:off x="725166" y="735914"/>
            <a:ext cx="184731" cy="300082"/>
          </a:xfrm>
          <a:prstGeom prst="rect">
            <a:avLst/>
          </a:prstGeom>
          <a:noFill/>
        </p:spPr>
        <p:txBody>
          <a:bodyPr wrap="none" rtlCol="0">
            <a:spAutoFit/>
          </a:bodyPr>
          <a:lstStyle/>
          <a:p>
            <a:pPr defTabSz="342900"/>
            <a:endParaRPr lang="en-US" sz="1350" dirty="0">
              <a:solidFill>
                <a:prstClr val="black"/>
              </a:solidFill>
            </a:endParaRPr>
          </a:p>
        </p:txBody>
      </p:sp>
      <p:sp>
        <p:nvSpPr>
          <p:cNvPr id="10" name="TextBox 9"/>
          <p:cNvSpPr txBox="1"/>
          <p:nvPr/>
        </p:nvSpPr>
        <p:spPr>
          <a:xfrm>
            <a:off x="1648795" y="1309900"/>
            <a:ext cx="848309" cy="276999"/>
          </a:xfrm>
          <a:prstGeom prst="rect">
            <a:avLst/>
          </a:prstGeom>
          <a:noFill/>
        </p:spPr>
        <p:txBody>
          <a:bodyPr wrap="none" rtlCol="0">
            <a:spAutoFit/>
          </a:bodyPr>
          <a:lstStyle/>
          <a:p>
            <a:pPr defTabSz="342900"/>
            <a:r>
              <a:rPr lang="en-US" sz="1200" b="1" dirty="0">
                <a:solidFill>
                  <a:srgbClr val="FF0000"/>
                </a:solidFill>
              </a:rPr>
              <a:t>LEP × 10</a:t>
            </a:r>
            <a:r>
              <a:rPr lang="en-US" sz="1200" b="1" baseline="30000" dirty="0">
                <a:solidFill>
                  <a:srgbClr val="FF0000"/>
                </a:solidFill>
              </a:rPr>
              <a:t>5</a:t>
            </a:r>
            <a:r>
              <a:rPr lang="en-US" sz="1200" b="1" dirty="0">
                <a:solidFill>
                  <a:srgbClr val="FF0000"/>
                </a:solidFill>
              </a:rPr>
              <a:t> !</a:t>
            </a:r>
          </a:p>
        </p:txBody>
      </p:sp>
      <p:sp>
        <p:nvSpPr>
          <p:cNvPr id="11" name="TextBox 10"/>
          <p:cNvSpPr txBox="1"/>
          <p:nvPr/>
        </p:nvSpPr>
        <p:spPr>
          <a:xfrm>
            <a:off x="3252578" y="3839241"/>
            <a:ext cx="418704" cy="253916"/>
          </a:xfrm>
          <a:prstGeom prst="rect">
            <a:avLst/>
          </a:prstGeom>
          <a:noFill/>
        </p:spPr>
        <p:txBody>
          <a:bodyPr wrap="none" rtlCol="0">
            <a:spAutoFit/>
          </a:bodyPr>
          <a:lstStyle/>
          <a:p>
            <a:pPr defTabSz="342900"/>
            <a:r>
              <a:rPr lang="en-US" sz="1050" b="1" dirty="0">
                <a:solidFill>
                  <a:srgbClr val="009900"/>
                </a:solidFill>
              </a:rPr>
              <a:t>CLIC</a:t>
            </a:r>
          </a:p>
        </p:txBody>
      </p:sp>
      <p:sp>
        <p:nvSpPr>
          <p:cNvPr id="12" name="TextBox 11"/>
          <p:cNvSpPr txBox="1"/>
          <p:nvPr/>
        </p:nvSpPr>
        <p:spPr>
          <a:xfrm>
            <a:off x="1551707" y="4182141"/>
            <a:ext cx="348172" cy="253916"/>
          </a:xfrm>
          <a:prstGeom prst="rect">
            <a:avLst/>
          </a:prstGeom>
          <a:noFill/>
        </p:spPr>
        <p:txBody>
          <a:bodyPr wrap="none" rtlCol="0">
            <a:spAutoFit/>
          </a:bodyPr>
          <a:lstStyle/>
          <a:p>
            <a:pPr defTabSz="342900"/>
            <a:r>
              <a:rPr lang="en-US" sz="1050" b="1" dirty="0">
                <a:solidFill>
                  <a:srgbClr val="0000CC"/>
                </a:solidFill>
              </a:rPr>
              <a:t>ILC</a:t>
            </a:r>
          </a:p>
        </p:txBody>
      </p:sp>
      <p:sp>
        <p:nvSpPr>
          <p:cNvPr id="13" name="TextBox 12"/>
          <p:cNvSpPr txBox="1"/>
          <p:nvPr/>
        </p:nvSpPr>
        <p:spPr>
          <a:xfrm>
            <a:off x="1174521" y="2900873"/>
            <a:ext cx="463588" cy="253916"/>
          </a:xfrm>
          <a:prstGeom prst="rect">
            <a:avLst/>
          </a:prstGeom>
          <a:noFill/>
        </p:spPr>
        <p:txBody>
          <a:bodyPr wrap="none" rtlCol="0">
            <a:spAutoFit/>
          </a:bodyPr>
          <a:lstStyle/>
          <a:p>
            <a:pPr defTabSz="342900"/>
            <a:r>
              <a:rPr lang="en-US" sz="1050" b="1" dirty="0">
                <a:solidFill>
                  <a:prstClr val="black"/>
                </a:solidFill>
              </a:rPr>
              <a:t>CEPC</a:t>
            </a:r>
          </a:p>
        </p:txBody>
      </p:sp>
      <p:sp>
        <p:nvSpPr>
          <p:cNvPr id="14" name="TextBox 13"/>
          <p:cNvSpPr txBox="1"/>
          <p:nvPr/>
        </p:nvSpPr>
        <p:spPr>
          <a:xfrm>
            <a:off x="1134117" y="1704094"/>
            <a:ext cx="417615" cy="276999"/>
          </a:xfrm>
          <a:prstGeom prst="rect">
            <a:avLst/>
          </a:prstGeom>
          <a:noFill/>
        </p:spPr>
        <p:txBody>
          <a:bodyPr wrap="none" rtlCol="0">
            <a:spAutoFit/>
          </a:bodyPr>
          <a:lstStyle/>
          <a:p>
            <a:pPr defTabSz="342900"/>
            <a:r>
              <a:rPr lang="en-US" sz="1200" b="1" dirty="0">
                <a:solidFill>
                  <a:srgbClr val="FF0000"/>
                </a:solidFill>
              </a:rPr>
              <a:t>FCC</a:t>
            </a:r>
          </a:p>
        </p:txBody>
      </p:sp>
      <p:sp>
        <p:nvSpPr>
          <p:cNvPr id="15" name="Rectangle 14"/>
          <p:cNvSpPr/>
          <p:nvPr/>
        </p:nvSpPr>
        <p:spPr>
          <a:xfrm>
            <a:off x="6732240" y="1856687"/>
            <a:ext cx="2376264" cy="2215991"/>
          </a:xfrm>
          <a:prstGeom prst="rect">
            <a:avLst/>
          </a:prstGeom>
        </p:spPr>
        <p:txBody>
          <a:bodyPr wrap="square">
            <a:spAutoFit/>
          </a:bodyPr>
          <a:lstStyle/>
          <a:p>
            <a:pPr defTabSz="342900"/>
            <a:r>
              <a:rPr lang="en-US" sz="1350" dirty="0">
                <a:solidFill>
                  <a:prstClr val="black"/>
                </a:solidFill>
              </a:rPr>
              <a:t>FCC-</a:t>
            </a:r>
            <a:r>
              <a:rPr lang="en-US" sz="1350" dirty="0" err="1">
                <a:solidFill>
                  <a:prstClr val="black"/>
                </a:solidFill>
              </a:rPr>
              <a:t>ee</a:t>
            </a:r>
            <a:r>
              <a:rPr lang="en-US" sz="1350" dirty="0">
                <a:solidFill>
                  <a:prstClr val="black"/>
                </a:solidFill>
              </a:rPr>
              <a:t>:</a:t>
            </a:r>
          </a:p>
          <a:p>
            <a:pPr defTabSz="342900"/>
            <a:endParaRPr lang="en-US" sz="1350" dirty="0">
              <a:solidFill>
                <a:prstClr val="black"/>
              </a:solidFill>
            </a:endParaRPr>
          </a:p>
          <a:p>
            <a:pPr defTabSz="342900"/>
            <a:r>
              <a:rPr lang="en-US" sz="1350" dirty="0">
                <a:solidFill>
                  <a:prstClr val="black"/>
                </a:solidFill>
              </a:rPr>
              <a:t>Ultimate precision with </a:t>
            </a:r>
          </a:p>
          <a:p>
            <a:pPr marL="342900" lvl="1" defTabSz="342900"/>
            <a:r>
              <a:rPr lang="en-US" sz="1050" dirty="0">
                <a:solidFill>
                  <a:prstClr val="black"/>
                </a:solidFill>
              </a:rPr>
              <a:t>100 000 Z / second (!)</a:t>
            </a:r>
          </a:p>
          <a:p>
            <a:pPr marL="685800" lvl="2" defTabSz="342900"/>
            <a:r>
              <a:rPr lang="en-US" sz="1050" dirty="0">
                <a:solidFill>
                  <a:prstClr val="black"/>
                </a:solidFill>
              </a:rPr>
              <a:t>1 Z / second at LEP</a:t>
            </a:r>
          </a:p>
          <a:p>
            <a:pPr marL="342900" lvl="1" defTabSz="342900"/>
            <a:r>
              <a:rPr lang="en-US" sz="1050" dirty="0">
                <a:solidFill>
                  <a:prstClr val="black"/>
                </a:solidFill>
              </a:rPr>
              <a:t>10 000 W / hour</a:t>
            </a:r>
          </a:p>
          <a:p>
            <a:pPr marL="685800" lvl="2" defTabSz="342900"/>
            <a:r>
              <a:rPr lang="en-US" sz="1050" dirty="0">
                <a:solidFill>
                  <a:prstClr val="black"/>
                </a:solidFill>
              </a:rPr>
              <a:t>20 000 W in 5 years at LEP</a:t>
            </a:r>
          </a:p>
          <a:p>
            <a:pPr marL="342900" lvl="1" defTabSz="342900"/>
            <a:r>
              <a:rPr lang="en-US" sz="1050" dirty="0">
                <a:solidFill>
                  <a:prstClr val="black"/>
                </a:solidFill>
              </a:rPr>
              <a:t>1 500 Higgs bosons / day</a:t>
            </a:r>
          </a:p>
          <a:p>
            <a:pPr marL="685800" lvl="2" defTabSz="342900"/>
            <a:r>
              <a:rPr lang="en-US" sz="1050" dirty="0">
                <a:solidFill>
                  <a:prstClr val="black"/>
                </a:solidFill>
              </a:rPr>
              <a:t>10-20 times more than ILC</a:t>
            </a:r>
          </a:p>
          <a:p>
            <a:pPr marL="342900" lvl="1" defTabSz="342900"/>
            <a:r>
              <a:rPr lang="en-US" sz="1050" dirty="0">
                <a:solidFill>
                  <a:prstClr val="black"/>
                </a:solidFill>
              </a:rPr>
              <a:t>1 500 top quarks / </a:t>
            </a:r>
            <a:r>
              <a:rPr lang="en-US" sz="1050" dirty="0" smtClean="0">
                <a:solidFill>
                  <a:prstClr val="black"/>
                </a:solidFill>
              </a:rPr>
              <a:t>day</a:t>
            </a:r>
          </a:p>
          <a:p>
            <a:pPr marL="342900" lvl="1" defTabSz="342900"/>
            <a:endParaRPr lang="en-US" sz="1050" dirty="0">
              <a:solidFill>
                <a:prstClr val="black"/>
              </a:solidFill>
            </a:endParaRPr>
          </a:p>
          <a:p>
            <a:pPr defTabSz="342900"/>
            <a:r>
              <a:rPr lang="is-IS" sz="1350" dirty="0">
                <a:solidFill>
                  <a:prstClr val="black"/>
                </a:solidFill>
              </a:rPr>
              <a:t>… i</a:t>
            </a:r>
            <a:r>
              <a:rPr lang="en-US" sz="1350" dirty="0">
                <a:solidFill>
                  <a:prstClr val="black"/>
                </a:solidFill>
              </a:rPr>
              <a:t>n each detector</a:t>
            </a:r>
          </a:p>
        </p:txBody>
      </p:sp>
    </p:spTree>
    <p:extLst>
      <p:ext uri="{BB962C8B-B14F-4D97-AF65-F5344CB8AC3E}">
        <p14:creationId xmlns:p14="http://schemas.microsoft.com/office/powerpoint/2010/main" val="1383990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7-05-17 at 17.28.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178" y="1334999"/>
            <a:ext cx="3341810" cy="2417051"/>
          </a:xfrm>
          <a:prstGeom prst="rect">
            <a:avLst/>
          </a:prstGeom>
        </p:spPr>
      </p:pic>
      <p:pic>
        <p:nvPicPr>
          <p:cNvPr id="7" name="Picture 6" descr="GFitter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87863" y="683773"/>
            <a:ext cx="2486834" cy="3652939"/>
          </a:xfrm>
          <a:prstGeom prst="rect">
            <a:avLst/>
          </a:prstGeom>
        </p:spPr>
      </p:pic>
      <p:sp>
        <p:nvSpPr>
          <p:cNvPr id="2" name="Title 1"/>
          <p:cNvSpPr>
            <a:spLocks noGrp="1"/>
          </p:cNvSpPr>
          <p:nvPr>
            <p:ph type="title"/>
          </p:nvPr>
        </p:nvSpPr>
        <p:spPr/>
        <p:txBody>
          <a:bodyPr/>
          <a:lstStyle/>
          <a:p>
            <a:r>
              <a:rPr lang="en-US" smtClean="0"/>
              <a:t>Global Fit and sensitivity to new physics</a:t>
            </a:r>
            <a:endParaRPr lang="en-US" dirty="0"/>
          </a:p>
        </p:txBody>
      </p:sp>
      <p:sp>
        <p:nvSpPr>
          <p:cNvPr id="3" name="Content Placeholder 2"/>
          <p:cNvSpPr>
            <a:spLocks noGrp="1"/>
          </p:cNvSpPr>
          <p:nvPr>
            <p:ph idx="1"/>
          </p:nvPr>
        </p:nvSpPr>
        <p:spPr/>
        <p:txBody>
          <a:bodyPr/>
          <a:lstStyle/>
          <a:p>
            <a:r>
              <a:rPr lang="en-US" sz="1500" dirty="0"/>
              <a:t>Combining all EW measurements</a:t>
            </a:r>
          </a:p>
          <a:p>
            <a:pPr lvl="1"/>
            <a:r>
              <a:rPr lang="en-US" sz="1200" dirty="0"/>
              <a:t>In the context of the SM </a:t>
            </a:r>
            <a:r>
              <a:rPr lang="is-IS" sz="1200" dirty="0"/>
              <a:t>… </a:t>
            </a:r>
            <a:r>
              <a:rPr lang="en-US" sz="1200" dirty="0"/>
              <a:t>and beyond</a:t>
            </a:r>
            <a:endParaRPr lang="en-US" sz="120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r>
              <a:rPr lang="en-US" sz="1200" dirty="0"/>
              <a:t>New physics: blue and red ellipses may not overlap</a:t>
            </a:r>
          </a:p>
          <a:p>
            <a:pPr lvl="2"/>
            <a:r>
              <a:rPr lang="en-US" sz="1200" dirty="0"/>
              <a:t>Or even better, data may not fit to the SM </a:t>
            </a:r>
          </a:p>
        </p:txBody>
      </p:sp>
      <p:sp>
        <p:nvSpPr>
          <p:cNvPr id="4" name="Date Placeholder 3"/>
          <p:cNvSpPr>
            <a:spLocks noGrp="1"/>
          </p:cNvSpPr>
          <p:nvPr>
            <p:ph type="dt" sz="half" idx="10"/>
          </p:nvPr>
        </p:nvSpPr>
        <p:spPr/>
        <p:txBody>
          <a:bodyPr/>
          <a:lstStyle/>
          <a:p>
            <a:r>
              <a:rPr lang="en-US" altLang="en-US">
                <a:solidFill>
                  <a:srgbClr val="000000"/>
                </a:solidFill>
              </a:rPr>
              <a:t>11 Oct 2017</a:t>
            </a:r>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a:solidFill>
                  <a:srgbClr val="000000"/>
                </a:solidFill>
              </a:rPr>
              <a:t>Academic Training</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8F37CEC-7426-473D-BB9A-C0489BA294D7}" type="slidenum">
              <a:rPr lang="en-US" altLang="en-US" smtClean="0">
                <a:solidFill>
                  <a:srgbClr val="000000"/>
                </a:solidFill>
              </a:rPr>
              <a:pPr/>
              <a:t>18</a:t>
            </a:fld>
            <a:endParaRPr lang="en-US" altLang="en-US" dirty="0">
              <a:solidFill>
                <a:srgbClr val="000000"/>
              </a:solidFill>
            </a:endParaRPr>
          </a:p>
        </p:txBody>
      </p:sp>
      <p:sp>
        <p:nvSpPr>
          <p:cNvPr id="8" name="TextBox 7"/>
          <p:cNvSpPr txBox="1"/>
          <p:nvPr/>
        </p:nvSpPr>
        <p:spPr>
          <a:xfrm rot="19800000">
            <a:off x="3433072" y="1911004"/>
            <a:ext cx="1143262" cy="213585"/>
          </a:xfrm>
          <a:prstGeom prst="rect">
            <a:avLst/>
          </a:prstGeom>
          <a:noFill/>
        </p:spPr>
        <p:txBody>
          <a:bodyPr wrap="none" rtlCol="0">
            <a:spAutoFit/>
          </a:bodyPr>
          <a:lstStyle/>
          <a:p>
            <a:pPr defTabSz="342900"/>
            <a:r>
              <a:rPr lang="en-US" sz="788" b="1" dirty="0">
                <a:solidFill>
                  <a:srgbClr val="CC0099"/>
                </a:solidFill>
              </a:rPr>
              <a:t>SM with </a:t>
            </a:r>
            <a:r>
              <a:rPr lang="en-US" sz="788" b="1" dirty="0" err="1">
                <a:solidFill>
                  <a:srgbClr val="CC0099"/>
                </a:solidFill>
              </a:rPr>
              <a:t>m</a:t>
            </a:r>
            <a:r>
              <a:rPr lang="en-US" sz="788" b="1" baseline="-25000" dirty="0" err="1">
                <a:solidFill>
                  <a:srgbClr val="CC0099"/>
                </a:solidFill>
              </a:rPr>
              <a:t>H</a:t>
            </a:r>
            <a:r>
              <a:rPr lang="en-US" sz="788" b="1" dirty="0">
                <a:solidFill>
                  <a:srgbClr val="CC0099"/>
                </a:solidFill>
              </a:rPr>
              <a:t> = 125 </a:t>
            </a:r>
            <a:r>
              <a:rPr lang="en-US" sz="788" b="1" dirty="0" err="1">
                <a:solidFill>
                  <a:srgbClr val="CC0099"/>
                </a:solidFill>
              </a:rPr>
              <a:t>GeV</a:t>
            </a:r>
            <a:endParaRPr lang="en-US" sz="788" b="1" dirty="0">
              <a:solidFill>
                <a:srgbClr val="CC0099"/>
              </a:solidFill>
            </a:endParaRPr>
          </a:p>
        </p:txBody>
      </p:sp>
      <p:sp>
        <p:nvSpPr>
          <p:cNvPr id="9" name="TextBox 8"/>
          <p:cNvSpPr txBox="1"/>
          <p:nvPr/>
        </p:nvSpPr>
        <p:spPr>
          <a:xfrm>
            <a:off x="1434708" y="3860885"/>
            <a:ext cx="3216201" cy="276999"/>
          </a:xfrm>
          <a:prstGeom prst="rect">
            <a:avLst/>
          </a:prstGeom>
          <a:noFill/>
          <a:ln>
            <a:solidFill>
              <a:srgbClr val="000000"/>
            </a:solidFill>
          </a:ln>
        </p:spPr>
        <p:txBody>
          <a:bodyPr wrap="none" rtlCol="0">
            <a:spAutoFit/>
          </a:bodyPr>
          <a:lstStyle/>
          <a:p>
            <a:pPr algn="ctr" defTabSz="342900"/>
            <a:r>
              <a:rPr lang="fr-CH" sz="1200" b="1" dirty="0">
                <a:solidFill>
                  <a:srgbClr val="CC0099"/>
                </a:solidFill>
              </a:rPr>
              <a:t>Requires 10-fold improved theory calculations</a:t>
            </a:r>
          </a:p>
        </p:txBody>
      </p:sp>
      <p:cxnSp>
        <p:nvCxnSpPr>
          <p:cNvPr id="10" name="Curved Connector 9"/>
          <p:cNvCxnSpPr>
            <a:stCxn id="9" idx="0"/>
          </p:cNvCxnSpPr>
          <p:nvPr/>
        </p:nvCxnSpPr>
        <p:spPr bwMode="auto">
          <a:xfrm rot="5400000" flipH="1" flipV="1">
            <a:off x="2414531" y="3085731"/>
            <a:ext cx="1403432" cy="146876"/>
          </a:xfrm>
          <a:prstGeom prst="curvedConnector3">
            <a:avLst>
              <a:gd name="adj1" fmla="val 50000"/>
            </a:avLst>
          </a:prstGeom>
          <a:solidFill>
            <a:schemeClr val="accent1"/>
          </a:solidFill>
          <a:ln w="9525" cap="flat" cmpd="sng" algn="ctr">
            <a:solidFill>
              <a:srgbClr val="000000"/>
            </a:solidFill>
            <a:prstDash val="solid"/>
            <a:round/>
            <a:headEnd type="none" w="med" len="med"/>
            <a:tailEnd type="triangle"/>
          </a:ln>
          <a:effectLst/>
        </p:spPr>
      </p:cxnSp>
      <p:sp>
        <p:nvSpPr>
          <p:cNvPr id="13" name="TextBox 12"/>
          <p:cNvSpPr txBox="1"/>
          <p:nvPr/>
        </p:nvSpPr>
        <p:spPr>
          <a:xfrm>
            <a:off x="3281676" y="1346843"/>
            <a:ext cx="1215397" cy="219291"/>
          </a:xfrm>
          <a:prstGeom prst="rect">
            <a:avLst/>
          </a:prstGeom>
          <a:noFill/>
        </p:spPr>
        <p:txBody>
          <a:bodyPr wrap="none" rtlCol="0">
            <a:spAutoFit/>
          </a:bodyPr>
          <a:lstStyle/>
          <a:p>
            <a:pPr defTabSz="342900"/>
            <a:r>
              <a:rPr lang="en-US" sz="825" dirty="0">
                <a:solidFill>
                  <a:srgbClr val="000000"/>
                </a:solidFill>
              </a:rPr>
              <a:t>No theory uncertainties</a:t>
            </a:r>
          </a:p>
        </p:txBody>
      </p:sp>
      <p:pic>
        <p:nvPicPr>
          <p:cNvPr id="15" name="Picture 14"/>
          <p:cNvPicPr>
            <a:picLocks noChangeAspect="1"/>
          </p:cNvPicPr>
          <p:nvPr/>
        </p:nvPicPr>
        <p:blipFill>
          <a:blip r:embed="rId4"/>
          <a:stretch>
            <a:fillRect/>
          </a:stretch>
        </p:blipFill>
        <p:spPr>
          <a:xfrm>
            <a:off x="5143500" y="742950"/>
            <a:ext cx="2514600" cy="523875"/>
          </a:xfrm>
          <a:prstGeom prst="rect">
            <a:avLst/>
          </a:prstGeom>
          <a:ln>
            <a:solidFill>
              <a:srgbClr val="000000"/>
            </a:solidFill>
          </a:ln>
        </p:spPr>
      </p:pic>
      <p:sp>
        <p:nvSpPr>
          <p:cNvPr id="16" name="Oval 15"/>
          <p:cNvSpPr/>
          <p:nvPr/>
        </p:nvSpPr>
        <p:spPr bwMode="auto">
          <a:xfrm rot="19860000">
            <a:off x="-1373504" y="1353218"/>
            <a:ext cx="9452183" cy="1965122"/>
          </a:xfrm>
          <a:prstGeom prst="ellipse">
            <a:avLst/>
          </a:prstGeom>
          <a:noFill/>
          <a:ln w="19050" cap="flat" cmpd="sng" algn="ctr">
            <a:solidFill>
              <a:schemeClr val="tx2"/>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17" name="TextBox 16"/>
          <p:cNvSpPr txBox="1"/>
          <p:nvPr/>
        </p:nvSpPr>
        <p:spPr>
          <a:xfrm rot="19800000">
            <a:off x="3269075" y="2868163"/>
            <a:ext cx="1300356" cy="276999"/>
          </a:xfrm>
          <a:prstGeom prst="rect">
            <a:avLst/>
          </a:prstGeom>
          <a:noFill/>
        </p:spPr>
        <p:txBody>
          <a:bodyPr wrap="none" rtlCol="0">
            <a:spAutoFit/>
          </a:bodyPr>
          <a:lstStyle/>
          <a:p>
            <a:pPr defTabSz="342900"/>
            <a:r>
              <a:rPr lang="en-US" sz="1200" b="1" dirty="0">
                <a:solidFill>
                  <a:srgbClr val="0033CC"/>
                </a:solidFill>
              </a:rPr>
              <a:t>LEP + </a:t>
            </a:r>
            <a:r>
              <a:rPr lang="en-US" sz="1200" b="1" dirty="0" err="1">
                <a:solidFill>
                  <a:srgbClr val="0033CC"/>
                </a:solidFill>
              </a:rPr>
              <a:t>m</a:t>
            </a:r>
            <a:r>
              <a:rPr lang="en-US" sz="1200" b="1" baseline="-25000" dirty="0" err="1">
                <a:solidFill>
                  <a:srgbClr val="0033CC"/>
                </a:solidFill>
              </a:rPr>
              <a:t>H</a:t>
            </a:r>
            <a:r>
              <a:rPr lang="en-US" sz="1200" b="1" dirty="0">
                <a:solidFill>
                  <a:srgbClr val="0033CC"/>
                </a:solidFill>
              </a:rPr>
              <a:t> @ LHC</a:t>
            </a:r>
          </a:p>
        </p:txBody>
      </p:sp>
      <p:sp>
        <p:nvSpPr>
          <p:cNvPr id="20" name="TextBox 19"/>
          <p:cNvSpPr txBox="1"/>
          <p:nvPr/>
        </p:nvSpPr>
        <p:spPr>
          <a:xfrm>
            <a:off x="5212963" y="4400550"/>
            <a:ext cx="2656368" cy="323165"/>
          </a:xfrm>
          <a:prstGeom prst="rect">
            <a:avLst/>
          </a:prstGeom>
          <a:solidFill>
            <a:srgbClr val="FFF4D9"/>
          </a:solidFill>
          <a:ln>
            <a:solidFill>
              <a:srgbClr val="000000"/>
            </a:solidFill>
          </a:ln>
        </p:spPr>
        <p:txBody>
          <a:bodyPr wrap="none" rtlCol="0">
            <a:spAutoFit/>
          </a:bodyPr>
          <a:lstStyle/>
          <a:p>
            <a:pPr defTabSz="342900"/>
            <a:r>
              <a:rPr lang="en-US" sz="1500" b="1" dirty="0">
                <a:solidFill>
                  <a:srgbClr val="FF0000"/>
                </a:solidFill>
              </a:rPr>
              <a:t>After FCC-</a:t>
            </a:r>
            <a:r>
              <a:rPr lang="en-US" sz="1500" b="1" dirty="0" err="1">
                <a:solidFill>
                  <a:srgbClr val="FF0000"/>
                </a:solidFill>
              </a:rPr>
              <a:t>ee</a:t>
            </a:r>
            <a:r>
              <a:rPr lang="en-US" sz="1500" b="1" dirty="0">
                <a:solidFill>
                  <a:srgbClr val="FF0000"/>
                </a:solidFill>
              </a:rPr>
              <a:t>: </a:t>
            </a:r>
            <a:r>
              <a:rPr lang="en-US" sz="1500" b="1" dirty="0">
                <a:solidFill>
                  <a:srgbClr val="FF0000"/>
                </a:solidFill>
                <a:latin typeface="Symbol" charset="2"/>
                <a:cs typeface="Symbol" charset="2"/>
              </a:rPr>
              <a:t>L</a:t>
            </a:r>
            <a:r>
              <a:rPr lang="en-US" sz="1500" b="1" baseline="-25000" dirty="0">
                <a:solidFill>
                  <a:srgbClr val="FF0000"/>
                </a:solidFill>
              </a:rPr>
              <a:t> </a:t>
            </a:r>
            <a:r>
              <a:rPr lang="en-US" sz="1500" b="1" dirty="0">
                <a:solidFill>
                  <a:srgbClr val="FF0000"/>
                </a:solidFill>
              </a:rPr>
              <a:t>&gt; 50-100 </a:t>
            </a:r>
            <a:r>
              <a:rPr lang="en-US" sz="1500" b="1" dirty="0" err="1">
                <a:solidFill>
                  <a:srgbClr val="FF0000"/>
                </a:solidFill>
              </a:rPr>
              <a:t>TeV</a:t>
            </a:r>
            <a:r>
              <a:rPr lang="en-US" sz="1500" b="1" dirty="0">
                <a:solidFill>
                  <a:srgbClr val="FF0000"/>
                </a:solidFill>
              </a:rPr>
              <a:t> ?</a:t>
            </a:r>
          </a:p>
        </p:txBody>
      </p:sp>
      <p:sp>
        <p:nvSpPr>
          <p:cNvPr id="28" name="Oval 27"/>
          <p:cNvSpPr/>
          <p:nvPr/>
        </p:nvSpPr>
        <p:spPr bwMode="auto">
          <a:xfrm>
            <a:off x="1943100" y="-1714500"/>
            <a:ext cx="2057400" cy="3853250"/>
          </a:xfrm>
          <a:prstGeom prst="ellipse">
            <a:avLst/>
          </a:prstGeom>
          <a:noFill/>
          <a:ln w="19050" cap="flat" cmpd="sng" algn="ctr">
            <a:solidFill>
              <a:srgbClr val="009900"/>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31" name="TextBox 30"/>
          <p:cNvSpPr txBox="1"/>
          <p:nvPr/>
        </p:nvSpPr>
        <p:spPr>
          <a:xfrm>
            <a:off x="1543051" y="1346843"/>
            <a:ext cx="1013419" cy="219291"/>
          </a:xfrm>
          <a:prstGeom prst="rect">
            <a:avLst/>
          </a:prstGeom>
          <a:noFill/>
        </p:spPr>
        <p:txBody>
          <a:bodyPr wrap="none" rtlCol="0">
            <a:spAutoFit/>
          </a:bodyPr>
          <a:lstStyle/>
          <a:p>
            <a:pPr defTabSz="342900"/>
            <a:r>
              <a:rPr lang="en-US" sz="825" dirty="0">
                <a:solidFill>
                  <a:srgbClr val="000000"/>
                </a:solidFill>
              </a:rPr>
              <a:t>FCC-</a:t>
            </a:r>
            <a:r>
              <a:rPr lang="en-US" sz="825" dirty="0" err="1">
                <a:solidFill>
                  <a:srgbClr val="000000"/>
                </a:solidFill>
              </a:rPr>
              <a:t>ee</a:t>
            </a:r>
            <a:r>
              <a:rPr lang="en-US" sz="825" dirty="0">
                <a:solidFill>
                  <a:srgbClr val="000000"/>
                </a:solidFill>
              </a:rPr>
              <a:t> projections</a:t>
            </a:r>
          </a:p>
        </p:txBody>
      </p:sp>
      <p:sp>
        <p:nvSpPr>
          <p:cNvPr id="32" name="TextBox 31"/>
          <p:cNvSpPr txBox="1"/>
          <p:nvPr/>
        </p:nvSpPr>
        <p:spPr>
          <a:xfrm>
            <a:off x="6520531" y="2114551"/>
            <a:ext cx="968535" cy="207749"/>
          </a:xfrm>
          <a:prstGeom prst="rect">
            <a:avLst/>
          </a:prstGeom>
          <a:noFill/>
        </p:spPr>
        <p:txBody>
          <a:bodyPr wrap="none" rtlCol="0">
            <a:spAutoFit/>
          </a:bodyPr>
          <a:lstStyle/>
          <a:p>
            <a:pPr defTabSz="342900"/>
            <a:r>
              <a:rPr lang="en-US" sz="750" dirty="0">
                <a:solidFill>
                  <a:srgbClr val="000000"/>
                </a:solidFill>
              </a:rPr>
              <a:t>J. De Blas, Jan. 2017</a:t>
            </a:r>
          </a:p>
        </p:txBody>
      </p:sp>
      <p:sp>
        <p:nvSpPr>
          <p:cNvPr id="34" name="TextBox 33"/>
          <p:cNvSpPr txBox="1"/>
          <p:nvPr/>
        </p:nvSpPr>
        <p:spPr>
          <a:xfrm>
            <a:off x="5314951" y="1314451"/>
            <a:ext cx="1245854" cy="219291"/>
          </a:xfrm>
          <a:prstGeom prst="rect">
            <a:avLst/>
          </a:prstGeom>
          <a:noFill/>
        </p:spPr>
        <p:txBody>
          <a:bodyPr wrap="none" rtlCol="0">
            <a:spAutoFit/>
          </a:bodyPr>
          <a:lstStyle/>
          <a:p>
            <a:pPr defTabSz="342900"/>
            <a:r>
              <a:rPr lang="en-US" sz="825" dirty="0">
                <a:solidFill>
                  <a:srgbClr val="000000"/>
                </a:solidFill>
              </a:rPr>
              <a:t>w/o theory uncertainties</a:t>
            </a:r>
          </a:p>
        </p:txBody>
      </p:sp>
      <p:sp>
        <p:nvSpPr>
          <p:cNvPr id="35" name="TextBox 34"/>
          <p:cNvSpPr txBox="1"/>
          <p:nvPr/>
        </p:nvSpPr>
        <p:spPr>
          <a:xfrm>
            <a:off x="5447032" y="1600201"/>
            <a:ext cx="1064715" cy="346249"/>
          </a:xfrm>
          <a:prstGeom prst="rect">
            <a:avLst/>
          </a:prstGeom>
          <a:noFill/>
        </p:spPr>
        <p:txBody>
          <a:bodyPr wrap="none" rtlCol="0">
            <a:spAutoFit/>
          </a:bodyPr>
          <a:lstStyle/>
          <a:p>
            <a:pPr algn="ctr" defTabSz="342900"/>
            <a:r>
              <a:rPr lang="en-US" sz="825" dirty="0">
                <a:solidFill>
                  <a:srgbClr val="000000"/>
                </a:solidFill>
              </a:rPr>
              <a:t>with current </a:t>
            </a:r>
          </a:p>
          <a:p>
            <a:pPr algn="ctr" defTabSz="342900"/>
            <a:r>
              <a:rPr lang="en-US" sz="825" dirty="0">
                <a:solidFill>
                  <a:srgbClr val="000000"/>
                </a:solidFill>
              </a:rPr>
              <a:t>theory uncertainties</a:t>
            </a:r>
          </a:p>
        </p:txBody>
      </p:sp>
      <p:cxnSp>
        <p:nvCxnSpPr>
          <p:cNvPr id="24" name="Straight Arrow Connector 23"/>
          <p:cNvCxnSpPr/>
          <p:nvPr/>
        </p:nvCxnSpPr>
        <p:spPr bwMode="auto">
          <a:xfrm flipH="1">
            <a:off x="5257800" y="1906802"/>
            <a:ext cx="628650" cy="10649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p:cNvCxnSpPr/>
          <p:nvPr/>
        </p:nvCxnSpPr>
        <p:spPr bwMode="auto">
          <a:xfrm flipH="1">
            <a:off x="5314951" y="1510657"/>
            <a:ext cx="467138" cy="3752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p:cNvSpPr txBox="1"/>
          <p:nvPr/>
        </p:nvSpPr>
        <p:spPr>
          <a:xfrm>
            <a:off x="5782089" y="4089485"/>
            <a:ext cx="1472519" cy="276999"/>
          </a:xfrm>
          <a:prstGeom prst="rect">
            <a:avLst/>
          </a:prstGeom>
          <a:noFill/>
        </p:spPr>
        <p:txBody>
          <a:bodyPr wrap="none" rtlCol="0">
            <a:spAutoFit/>
          </a:bodyPr>
          <a:lstStyle/>
          <a:p>
            <a:pPr defTabSz="342900"/>
            <a:r>
              <a:rPr lang="en-US" sz="1200" dirty="0">
                <a:solidFill>
                  <a:srgbClr val="000000"/>
                </a:solidFill>
              </a:rPr>
              <a:t>Today: </a:t>
            </a:r>
            <a:r>
              <a:rPr lang="en-US" sz="1200" b="1" dirty="0">
                <a:solidFill>
                  <a:srgbClr val="000000"/>
                </a:solidFill>
                <a:latin typeface="Symbol" charset="2"/>
                <a:cs typeface="Symbol" charset="2"/>
              </a:rPr>
              <a:t>L</a:t>
            </a:r>
            <a:r>
              <a:rPr lang="en-US" sz="1200" b="1" baseline="-25000" dirty="0">
                <a:solidFill>
                  <a:srgbClr val="000000"/>
                </a:solidFill>
              </a:rPr>
              <a:t> </a:t>
            </a:r>
            <a:r>
              <a:rPr lang="en-US" sz="1200" b="1" dirty="0">
                <a:solidFill>
                  <a:srgbClr val="000000"/>
                </a:solidFill>
              </a:rPr>
              <a:t>&gt; 5-10 </a:t>
            </a:r>
            <a:r>
              <a:rPr lang="en-US" sz="1200" b="1" dirty="0" err="1">
                <a:solidFill>
                  <a:srgbClr val="000000"/>
                </a:solidFill>
              </a:rPr>
              <a:t>TeV</a:t>
            </a:r>
            <a:r>
              <a:rPr lang="en-US" sz="1200" b="1" dirty="0">
                <a:solidFill>
                  <a:srgbClr val="000000"/>
                </a:solidFill>
              </a:rPr>
              <a:t> </a:t>
            </a:r>
            <a:endParaRPr lang="en-US" sz="1200" dirty="0">
              <a:solidFill>
                <a:srgbClr val="000000"/>
              </a:solidFill>
            </a:endParaRPr>
          </a:p>
        </p:txBody>
      </p:sp>
      <p:sp>
        <p:nvSpPr>
          <p:cNvPr id="37" name="Oval 36"/>
          <p:cNvSpPr/>
          <p:nvPr/>
        </p:nvSpPr>
        <p:spPr bwMode="auto">
          <a:xfrm>
            <a:off x="2400300" y="-1010457"/>
            <a:ext cx="1161251" cy="2496357"/>
          </a:xfrm>
          <a:prstGeom prst="ellipse">
            <a:avLst/>
          </a:prstGeom>
          <a:noFill/>
          <a:ln w="19050" cap="flat" cmpd="sng" algn="ctr">
            <a:solidFill>
              <a:srgbClr val="0099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12" name="TextBox 11"/>
          <p:cNvSpPr txBox="1"/>
          <p:nvPr/>
        </p:nvSpPr>
        <p:spPr>
          <a:xfrm rot="19800000">
            <a:off x="1461799" y="2751209"/>
            <a:ext cx="1011815" cy="230832"/>
          </a:xfrm>
          <a:prstGeom prst="rect">
            <a:avLst/>
          </a:prstGeom>
          <a:noFill/>
        </p:spPr>
        <p:txBody>
          <a:bodyPr wrap="none" rtlCol="0">
            <a:spAutoFit/>
          </a:bodyPr>
          <a:lstStyle/>
          <a:p>
            <a:pPr defTabSz="342900"/>
            <a:r>
              <a:rPr lang="en-US" sz="900" b="1" dirty="0">
                <a:solidFill>
                  <a:srgbClr val="000000"/>
                </a:solidFill>
              </a:rPr>
              <a:t>no </a:t>
            </a:r>
            <a:r>
              <a:rPr lang="en-US" sz="900" b="1" dirty="0" err="1">
                <a:solidFill>
                  <a:srgbClr val="000000"/>
                </a:solidFill>
              </a:rPr>
              <a:t>m</a:t>
            </a:r>
            <a:r>
              <a:rPr lang="en-US" sz="900" b="1" baseline="-25000" dirty="0" err="1">
                <a:solidFill>
                  <a:srgbClr val="000000"/>
                </a:solidFill>
              </a:rPr>
              <a:t>Z</a:t>
            </a:r>
            <a:r>
              <a:rPr lang="en-US" sz="900" b="1" dirty="0">
                <a:solidFill>
                  <a:srgbClr val="000000"/>
                </a:solidFill>
              </a:rPr>
              <a:t> or no </a:t>
            </a:r>
            <a:r>
              <a:rPr lang="en-US" sz="900" b="1" dirty="0" err="1">
                <a:solidFill>
                  <a:srgbClr val="000000"/>
                </a:solidFill>
                <a:latin typeface="Symbol" charset="2"/>
                <a:cs typeface="Symbol" charset="2"/>
              </a:rPr>
              <a:t>a</a:t>
            </a:r>
            <a:r>
              <a:rPr lang="en-US" sz="900" b="1" baseline="-25000" dirty="0" err="1">
                <a:solidFill>
                  <a:srgbClr val="000000"/>
                </a:solidFill>
              </a:rPr>
              <a:t>QED</a:t>
            </a:r>
            <a:endParaRPr lang="en-US" sz="900" b="1" baseline="-25000" dirty="0">
              <a:solidFill>
                <a:srgbClr val="000000"/>
              </a:solidFill>
            </a:endParaRPr>
          </a:p>
        </p:txBody>
      </p:sp>
      <p:sp>
        <p:nvSpPr>
          <p:cNvPr id="41" name="TextBox 40"/>
          <p:cNvSpPr txBox="1"/>
          <p:nvPr/>
        </p:nvSpPr>
        <p:spPr>
          <a:xfrm rot="19800000">
            <a:off x="1705902" y="3075860"/>
            <a:ext cx="1011815" cy="230832"/>
          </a:xfrm>
          <a:prstGeom prst="rect">
            <a:avLst/>
          </a:prstGeom>
          <a:noFill/>
        </p:spPr>
        <p:txBody>
          <a:bodyPr wrap="none" rtlCol="0">
            <a:spAutoFit/>
          </a:bodyPr>
          <a:lstStyle/>
          <a:p>
            <a:pPr defTabSz="342900"/>
            <a:r>
              <a:rPr lang="en-US" sz="900" b="1" dirty="0">
                <a:solidFill>
                  <a:srgbClr val="000000"/>
                </a:solidFill>
              </a:rPr>
              <a:t>no </a:t>
            </a:r>
            <a:r>
              <a:rPr lang="en-US" sz="900" b="1" dirty="0" err="1">
                <a:solidFill>
                  <a:srgbClr val="000000"/>
                </a:solidFill>
              </a:rPr>
              <a:t>m</a:t>
            </a:r>
            <a:r>
              <a:rPr lang="en-US" sz="900" b="1" baseline="-25000" dirty="0" err="1">
                <a:solidFill>
                  <a:srgbClr val="000000"/>
                </a:solidFill>
              </a:rPr>
              <a:t>Z</a:t>
            </a:r>
            <a:r>
              <a:rPr lang="en-US" sz="900" b="1" dirty="0">
                <a:solidFill>
                  <a:srgbClr val="000000"/>
                </a:solidFill>
              </a:rPr>
              <a:t> or no </a:t>
            </a:r>
            <a:r>
              <a:rPr lang="en-US" sz="900" b="1" dirty="0" err="1">
                <a:solidFill>
                  <a:srgbClr val="000000"/>
                </a:solidFill>
                <a:latin typeface="Symbol" charset="2"/>
                <a:cs typeface="Symbol" charset="2"/>
              </a:rPr>
              <a:t>a</a:t>
            </a:r>
            <a:r>
              <a:rPr lang="en-US" sz="900" b="1" baseline="-25000" dirty="0" err="1">
                <a:solidFill>
                  <a:srgbClr val="000000"/>
                </a:solidFill>
              </a:rPr>
              <a:t>QED</a:t>
            </a:r>
            <a:endParaRPr lang="en-US" sz="900" b="1" baseline="-25000" dirty="0">
              <a:solidFill>
                <a:srgbClr val="000000"/>
              </a:solidFill>
            </a:endParaRPr>
          </a:p>
        </p:txBody>
      </p:sp>
      <p:sp>
        <p:nvSpPr>
          <p:cNvPr id="22" name="TextBox 21"/>
          <p:cNvSpPr txBox="1"/>
          <p:nvPr/>
        </p:nvSpPr>
        <p:spPr>
          <a:xfrm>
            <a:off x="2743200" y="1906802"/>
            <a:ext cx="484428" cy="230832"/>
          </a:xfrm>
          <a:prstGeom prst="rect">
            <a:avLst/>
          </a:prstGeom>
          <a:noFill/>
        </p:spPr>
        <p:txBody>
          <a:bodyPr wrap="none" rtlCol="0">
            <a:spAutoFit/>
          </a:bodyPr>
          <a:lstStyle/>
          <a:p>
            <a:pPr defTabSz="342900"/>
            <a:r>
              <a:rPr lang="en-US" sz="900" dirty="0">
                <a:solidFill>
                  <a:srgbClr val="009900"/>
                </a:solidFill>
              </a:rPr>
              <a:t>Today</a:t>
            </a:r>
          </a:p>
        </p:txBody>
      </p:sp>
      <p:sp>
        <p:nvSpPr>
          <p:cNvPr id="42" name="TextBox 41"/>
          <p:cNvSpPr txBox="1"/>
          <p:nvPr/>
        </p:nvSpPr>
        <p:spPr>
          <a:xfrm>
            <a:off x="2849056" y="1485901"/>
            <a:ext cx="460382" cy="230832"/>
          </a:xfrm>
          <a:prstGeom prst="rect">
            <a:avLst/>
          </a:prstGeom>
          <a:noFill/>
        </p:spPr>
        <p:txBody>
          <a:bodyPr wrap="none" rtlCol="0">
            <a:spAutoFit/>
          </a:bodyPr>
          <a:lstStyle/>
          <a:p>
            <a:pPr defTabSz="342900"/>
            <a:r>
              <a:rPr lang="en-US" sz="900" dirty="0">
                <a:solidFill>
                  <a:srgbClr val="009900"/>
                </a:solidFill>
              </a:rPr>
              <a:t>LHC ?</a:t>
            </a:r>
          </a:p>
        </p:txBody>
      </p:sp>
      <p:sp>
        <p:nvSpPr>
          <p:cNvPr id="26" name="TextBox 25"/>
          <p:cNvSpPr txBox="1"/>
          <p:nvPr/>
        </p:nvSpPr>
        <p:spPr>
          <a:xfrm>
            <a:off x="5128334" y="3829051"/>
            <a:ext cx="2820003" cy="253916"/>
          </a:xfrm>
          <a:prstGeom prst="rect">
            <a:avLst/>
          </a:prstGeom>
          <a:noFill/>
        </p:spPr>
        <p:txBody>
          <a:bodyPr wrap="none" rtlCol="0">
            <a:spAutoFit/>
          </a:bodyPr>
          <a:lstStyle/>
          <a:p>
            <a:pPr defTabSz="342900"/>
            <a:r>
              <a:rPr lang="en-US" sz="1050" dirty="0">
                <a:solidFill>
                  <a:srgbClr val="000000"/>
                </a:solidFill>
              </a:rPr>
              <a:t>Points to the physics to be looked for at FCC-</a:t>
            </a:r>
            <a:r>
              <a:rPr lang="en-US" sz="1050" dirty="0" err="1">
                <a:solidFill>
                  <a:srgbClr val="000000"/>
                </a:solidFill>
              </a:rPr>
              <a:t>hh</a:t>
            </a:r>
            <a:endParaRPr lang="en-US" sz="1050" dirty="0">
              <a:solidFill>
                <a:srgbClr val="000000"/>
              </a:solidFill>
            </a:endParaRPr>
          </a:p>
        </p:txBody>
      </p:sp>
      <p:sp>
        <p:nvSpPr>
          <p:cNvPr id="27" name="TextBox 26"/>
          <p:cNvSpPr txBox="1"/>
          <p:nvPr/>
        </p:nvSpPr>
        <p:spPr>
          <a:xfrm rot="16200000">
            <a:off x="4454746" y="1398686"/>
            <a:ext cx="556563" cy="230832"/>
          </a:xfrm>
          <a:prstGeom prst="rect">
            <a:avLst/>
          </a:prstGeom>
          <a:noFill/>
        </p:spPr>
        <p:txBody>
          <a:bodyPr wrap="none" rtlCol="0">
            <a:spAutoFit/>
          </a:bodyPr>
          <a:lstStyle/>
          <a:p>
            <a:pPr defTabSz="342900"/>
            <a:r>
              <a:rPr lang="en-US" sz="900" b="1" dirty="0">
                <a:solidFill>
                  <a:srgbClr val="000000"/>
                </a:solidFill>
                <a:latin typeface="Symbol" charset="2"/>
                <a:cs typeface="Symbol" charset="2"/>
              </a:rPr>
              <a:t>L</a:t>
            </a:r>
            <a:r>
              <a:rPr lang="en-US" sz="900" b="1" dirty="0">
                <a:solidFill>
                  <a:srgbClr val="000000"/>
                </a:solidFill>
              </a:rPr>
              <a:t> (</a:t>
            </a:r>
            <a:r>
              <a:rPr lang="en-US" sz="900" b="1" dirty="0" err="1">
                <a:solidFill>
                  <a:srgbClr val="000000"/>
                </a:solidFill>
              </a:rPr>
              <a:t>TeV</a:t>
            </a:r>
            <a:r>
              <a:rPr lang="en-US" sz="900" b="1" dirty="0">
                <a:solidFill>
                  <a:srgbClr val="000000"/>
                </a:solidFill>
              </a:rPr>
              <a:t>)</a:t>
            </a:r>
          </a:p>
        </p:txBody>
      </p:sp>
    </p:spTree>
    <p:extLst>
      <p:ext uri="{BB962C8B-B14F-4D97-AF65-F5344CB8AC3E}">
        <p14:creationId xmlns:p14="http://schemas.microsoft.com/office/powerpoint/2010/main" val="1901360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981021"/>
            <a:ext cx="5514975" cy="1848029"/>
          </a:xfrm>
          <a:prstGeom prst="rect">
            <a:avLst/>
          </a:prstGeom>
        </p:spPr>
      </p:pic>
      <p:sp>
        <p:nvSpPr>
          <p:cNvPr id="2" name="Title 1"/>
          <p:cNvSpPr>
            <a:spLocks noGrp="1"/>
          </p:cNvSpPr>
          <p:nvPr>
            <p:ph type="title"/>
          </p:nvPr>
        </p:nvSpPr>
        <p:spPr/>
        <p:txBody>
          <a:bodyPr/>
          <a:lstStyle/>
          <a:p>
            <a:r>
              <a:rPr lang="en-US" dirty="0" smtClean="0"/>
              <a:t>Requirements and </a:t>
            </a:r>
            <a:r>
              <a:rPr lang="en-US" dirty="0" smtClean="0"/>
              <a:t>constraints</a:t>
            </a:r>
            <a:endParaRPr lang="en-US" dirty="0"/>
          </a:p>
        </p:txBody>
      </p:sp>
      <p:sp>
        <p:nvSpPr>
          <p:cNvPr id="3" name="Content Placeholder 2"/>
          <p:cNvSpPr>
            <a:spLocks noGrp="1"/>
          </p:cNvSpPr>
          <p:nvPr>
            <p:ph idx="1"/>
          </p:nvPr>
        </p:nvSpPr>
        <p:spPr/>
        <p:txBody>
          <a:bodyPr/>
          <a:lstStyle/>
          <a:p>
            <a:r>
              <a:rPr lang="en-US" sz="1500" dirty="0"/>
              <a:t>Minimize adverse </a:t>
            </a:r>
            <a:r>
              <a:rPr lang="en-US" sz="1500" dirty="0"/>
              <a:t>effects </a:t>
            </a:r>
            <a:r>
              <a:rPr lang="en-US" sz="1500" dirty="0"/>
              <a:t>from the </a:t>
            </a:r>
            <a:r>
              <a:rPr lang="en-US" sz="1500" dirty="0"/>
              <a:t>detector</a:t>
            </a:r>
          </a:p>
          <a:p>
            <a:pPr lvl="1"/>
            <a:r>
              <a:rPr lang="en-US" sz="1200" dirty="0" err="1"/>
              <a:t>Emittance</a:t>
            </a:r>
            <a:r>
              <a:rPr lang="en-US" sz="1200" dirty="0"/>
              <a:t> </a:t>
            </a:r>
            <a:r>
              <a:rPr lang="en-US" sz="1200" dirty="0"/>
              <a:t>blow-up from detector magnetic field (beam crossing at angle</a:t>
            </a:r>
            <a:r>
              <a:rPr lang="en-US" sz="1200" dirty="0"/>
              <a:t>)</a:t>
            </a:r>
          </a:p>
          <a:p>
            <a:pPr lvl="2"/>
            <a:r>
              <a:rPr lang="en-US" sz="1200" dirty="0"/>
              <a:t>Requires a compensating solenoid even closer to the IP</a:t>
            </a:r>
          </a:p>
          <a:p>
            <a:pPr lvl="3"/>
            <a:r>
              <a:rPr lang="en-US" sz="1200" dirty="0"/>
              <a:t>Which in turn limits the detector magnetic field to 2T</a:t>
            </a:r>
          </a:p>
          <a:p>
            <a:pPr lvl="2"/>
            <a:r>
              <a:rPr lang="en-US" sz="1200" dirty="0"/>
              <a:t>And a magnetic shielding around the final focus quads</a:t>
            </a:r>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r>
              <a:rPr lang="en-US" sz="1200" dirty="0"/>
              <a:t>Not much room left for the luminosity counter (with low-angle </a:t>
            </a:r>
            <a:r>
              <a:rPr lang="en-US" sz="1200" dirty="0" err="1"/>
              <a:t>Bhabha</a:t>
            </a:r>
            <a:r>
              <a:rPr lang="en-US" sz="1200" dirty="0"/>
              <a:t> </a:t>
            </a:r>
            <a:r>
              <a:rPr lang="en-US" sz="1200" dirty="0" err="1"/>
              <a:t>e</a:t>
            </a:r>
            <a:r>
              <a:rPr lang="en-US" sz="1200" baseline="30000" dirty="0" err="1">
                <a:latin typeface="Symbol" charset="2"/>
                <a:cs typeface="Symbol" charset="2"/>
              </a:rPr>
              <a:t>+</a:t>
            </a:r>
            <a:r>
              <a:rPr lang="en-US" sz="1200" dirty="0" err="1"/>
              <a:t>e</a:t>
            </a:r>
            <a:r>
              <a:rPr lang="en-US" sz="1200" baseline="30000" dirty="0">
                <a:latin typeface="Symbol" charset="2"/>
                <a:cs typeface="Symbol" charset="2"/>
              </a:rPr>
              <a:t>-</a:t>
            </a:r>
            <a:r>
              <a:rPr lang="en-US" sz="1200" dirty="0"/>
              <a:t>→ </a:t>
            </a:r>
            <a:r>
              <a:rPr lang="en-US" sz="1200" dirty="0" err="1"/>
              <a:t>e</a:t>
            </a:r>
            <a:r>
              <a:rPr lang="en-US" sz="1200" baseline="30000" dirty="0" err="1">
                <a:latin typeface="Symbol" charset="2"/>
                <a:cs typeface="Symbol" charset="2"/>
              </a:rPr>
              <a:t>+</a:t>
            </a:r>
            <a:r>
              <a:rPr lang="en-US" sz="1200" dirty="0" err="1"/>
              <a:t>e</a:t>
            </a:r>
            <a:r>
              <a:rPr lang="en-US" sz="1200" baseline="30000" dirty="0">
                <a:latin typeface="Symbol" charset="2"/>
                <a:cs typeface="Symbol" charset="2"/>
              </a:rPr>
              <a:t>-</a:t>
            </a:r>
            <a:r>
              <a:rPr lang="en-US" sz="1200" dirty="0"/>
              <a:t>)</a:t>
            </a:r>
          </a:p>
          <a:p>
            <a:pPr lvl="3"/>
            <a:r>
              <a:rPr lang="en-US" sz="1200" dirty="0"/>
              <a:t>Front face at 1.2 m from the IP (typically twice closer to IP than at LEP)</a:t>
            </a:r>
          </a:p>
          <a:p>
            <a:pPr lvl="1"/>
            <a:endParaRPr lang="en-US" sz="1200" dirty="0"/>
          </a:p>
          <a:p>
            <a:endParaRPr lang="en-US" dirty="0"/>
          </a:p>
        </p:txBody>
      </p:sp>
      <p:sp>
        <p:nvSpPr>
          <p:cNvPr id="4" name="Date Placeholder 3"/>
          <p:cNvSpPr>
            <a:spLocks noGrp="1"/>
          </p:cNvSpPr>
          <p:nvPr>
            <p:ph type="dt" sz="half" idx="10"/>
          </p:nvPr>
        </p:nvSpPr>
        <p:spPr/>
        <p:txBody>
          <a:body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rPr>
              <a:pPr>
                <a:defRPr/>
              </a:pPr>
              <a:t>19</a:t>
            </a:fld>
            <a:endParaRPr lang="en-US" altLang="en-US" dirty="0">
              <a:solidFill>
                <a:srgbClr val="000000"/>
              </a:solidFill>
            </a:endParaRPr>
          </a:p>
        </p:txBody>
      </p:sp>
      <p:sp>
        <p:nvSpPr>
          <p:cNvPr id="26" name="TextBox 25"/>
          <p:cNvSpPr txBox="1"/>
          <p:nvPr/>
        </p:nvSpPr>
        <p:spPr>
          <a:xfrm>
            <a:off x="5316662" y="2930289"/>
            <a:ext cx="237035" cy="167409"/>
          </a:xfrm>
          <a:prstGeom prst="rect">
            <a:avLst/>
          </a:prstGeom>
          <a:noFill/>
        </p:spPr>
        <p:txBody>
          <a:bodyPr wrap="none" lIns="51490" tIns="25745" rIns="51490" bIns="25745" rtlCol="0">
            <a:spAutoFit/>
          </a:bodyPr>
          <a:lstStyle/>
          <a:p>
            <a:pPr defTabSz="685800" eaLnBrk="0" fontAlgn="base" hangingPunct="0">
              <a:spcBef>
                <a:spcPct val="0"/>
              </a:spcBef>
              <a:spcAft>
                <a:spcPct val="0"/>
              </a:spcAft>
            </a:pPr>
            <a:r>
              <a:rPr kumimoji="1" lang="en-US" sz="750" dirty="0">
                <a:solidFill>
                  <a:srgbClr val="000000"/>
                </a:solidFill>
                <a:latin typeface="Arial" charset="0"/>
              </a:rPr>
              <a:t>2m</a:t>
            </a:r>
          </a:p>
        </p:txBody>
      </p:sp>
      <p:sp>
        <p:nvSpPr>
          <p:cNvPr id="27" name="TextBox 26"/>
          <p:cNvSpPr txBox="1"/>
          <p:nvPr/>
        </p:nvSpPr>
        <p:spPr>
          <a:xfrm>
            <a:off x="2818318" y="2314576"/>
            <a:ext cx="560842"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Beam pipes</a:t>
            </a:r>
          </a:p>
        </p:txBody>
      </p:sp>
      <p:cxnSp>
        <p:nvCxnSpPr>
          <p:cNvPr id="28" name="Straight Arrow Connector 27"/>
          <p:cNvCxnSpPr>
            <a:stCxn id="27" idx="2"/>
          </p:cNvCxnSpPr>
          <p:nvPr/>
        </p:nvCxnSpPr>
        <p:spPr bwMode="auto">
          <a:xfrm>
            <a:off x="3098739" y="2470443"/>
            <a:ext cx="158811" cy="5299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p:cNvSpPr txBox="1"/>
          <p:nvPr/>
        </p:nvSpPr>
        <p:spPr>
          <a:xfrm>
            <a:off x="3200400" y="3200401"/>
            <a:ext cx="830146"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Luminosity counter</a:t>
            </a:r>
          </a:p>
        </p:txBody>
      </p:sp>
      <p:sp>
        <p:nvSpPr>
          <p:cNvPr id="30" name="TextBox 29"/>
          <p:cNvSpPr txBox="1"/>
          <p:nvPr/>
        </p:nvSpPr>
        <p:spPr>
          <a:xfrm>
            <a:off x="3847021" y="2175741"/>
            <a:ext cx="1101053" cy="167409"/>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750" dirty="0">
                <a:solidFill>
                  <a:srgbClr val="000000"/>
                </a:solidFill>
                <a:latin typeface="Arial" charset="0"/>
              </a:rPr>
              <a:t>Compensating solenoid</a:t>
            </a:r>
          </a:p>
        </p:txBody>
      </p:sp>
      <p:sp>
        <p:nvSpPr>
          <p:cNvPr id="31" name="TextBox 30"/>
          <p:cNvSpPr txBox="1"/>
          <p:nvPr/>
        </p:nvSpPr>
        <p:spPr>
          <a:xfrm>
            <a:off x="6115050" y="1901533"/>
            <a:ext cx="806101"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Shielding solenoid</a:t>
            </a:r>
          </a:p>
        </p:txBody>
      </p:sp>
      <p:cxnSp>
        <p:nvCxnSpPr>
          <p:cNvPr id="32" name="Straight Arrow Connector 31"/>
          <p:cNvCxnSpPr>
            <a:stCxn id="29" idx="0"/>
          </p:cNvCxnSpPr>
          <p:nvPr/>
        </p:nvCxnSpPr>
        <p:spPr bwMode="auto">
          <a:xfrm flipV="1">
            <a:off x="3615473" y="3000376"/>
            <a:ext cx="231547" cy="2000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Straight Arrow Connector 32"/>
          <p:cNvCxnSpPr>
            <a:stCxn id="30" idx="2"/>
          </p:cNvCxnSpPr>
          <p:nvPr/>
        </p:nvCxnSpPr>
        <p:spPr bwMode="auto">
          <a:xfrm>
            <a:off x="4397548" y="2343150"/>
            <a:ext cx="78121" cy="3040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p:cNvCxnSpPr>
            <a:stCxn id="31" idx="2"/>
          </p:cNvCxnSpPr>
          <p:nvPr/>
        </p:nvCxnSpPr>
        <p:spPr bwMode="auto">
          <a:xfrm flipH="1">
            <a:off x="6286502" y="2057400"/>
            <a:ext cx="231599" cy="2857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p:cNvCxnSpPr>
            <a:stCxn id="27" idx="2"/>
          </p:cNvCxnSpPr>
          <p:nvPr/>
        </p:nvCxnSpPr>
        <p:spPr bwMode="auto">
          <a:xfrm>
            <a:off x="3098739" y="2470443"/>
            <a:ext cx="444561" cy="45984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p:cNvSpPr txBox="1"/>
          <p:nvPr/>
        </p:nvSpPr>
        <p:spPr>
          <a:xfrm>
            <a:off x="6172200" y="3444583"/>
            <a:ext cx="782056"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Final focus quads</a:t>
            </a:r>
          </a:p>
        </p:txBody>
      </p:sp>
      <p:cxnSp>
        <p:nvCxnSpPr>
          <p:cNvPr id="44" name="Straight Arrow Connector 43"/>
          <p:cNvCxnSpPr>
            <a:stCxn id="43" idx="0"/>
          </p:cNvCxnSpPr>
          <p:nvPr/>
        </p:nvCxnSpPr>
        <p:spPr bwMode="auto">
          <a:xfrm flipV="1">
            <a:off x="6563228" y="2571750"/>
            <a:ext cx="237623" cy="8728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8" name="TextBox 47"/>
          <p:cNvSpPr txBox="1"/>
          <p:nvPr/>
        </p:nvSpPr>
        <p:spPr>
          <a:xfrm>
            <a:off x="7258051" y="3101738"/>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3 m</a:t>
            </a:r>
          </a:p>
        </p:txBody>
      </p:sp>
      <p:sp>
        <p:nvSpPr>
          <p:cNvPr id="49" name="TextBox 48"/>
          <p:cNvSpPr txBox="1"/>
          <p:nvPr/>
        </p:nvSpPr>
        <p:spPr>
          <a:xfrm>
            <a:off x="5600701" y="3312970"/>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2 m</a:t>
            </a:r>
          </a:p>
        </p:txBody>
      </p:sp>
      <p:sp>
        <p:nvSpPr>
          <p:cNvPr id="50" name="TextBox 49"/>
          <p:cNvSpPr txBox="1"/>
          <p:nvPr/>
        </p:nvSpPr>
        <p:spPr>
          <a:xfrm>
            <a:off x="3943351" y="3486150"/>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1 m</a:t>
            </a:r>
          </a:p>
        </p:txBody>
      </p:sp>
    </p:spTree>
    <p:extLst>
      <p:ext uri="{BB962C8B-B14F-4D97-AF65-F5344CB8AC3E}">
        <p14:creationId xmlns:p14="http://schemas.microsoft.com/office/powerpoint/2010/main" val="6947451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9105065"/>
          <p:cNvPicPr>
            <a:picLocks noChangeAspect="1" noChangeArrowheads="1"/>
          </p:cNvPicPr>
          <p:nvPr/>
        </p:nvPicPr>
        <p:blipFill>
          <a:blip r:embed="rId2" cstate="print"/>
          <a:srcRect/>
          <a:stretch>
            <a:fillRect/>
          </a:stretch>
        </p:blipFill>
        <p:spPr bwMode="auto">
          <a:xfrm>
            <a:off x="323528" y="771550"/>
            <a:ext cx="5675880" cy="3850926"/>
          </a:xfrm>
          <a:prstGeom prst="rect">
            <a:avLst/>
          </a:prstGeom>
          <a:noFill/>
          <a:ln w="9525">
            <a:noFill/>
            <a:miter lim="800000"/>
            <a:headEnd/>
            <a:tailEnd/>
          </a:ln>
        </p:spPr>
      </p:pic>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smtClean="0">
                <a:solidFill>
                  <a:srgbClr val="FF0000"/>
                </a:solidFill>
              </a:rPr>
              <a:t>Large Hadron Collider at CERN, Geneva, 14TeV pp collisions</a:t>
            </a:r>
            <a:endParaRPr lang="en-GB" sz="2400" b="1" dirty="0">
              <a:solidFill>
                <a:srgbClr val="FF0000"/>
              </a:solidFill>
            </a:endParaRPr>
          </a:p>
        </p:txBody>
      </p:sp>
      <p:sp>
        <p:nvSpPr>
          <p:cNvPr id="7" name="TextBox 6"/>
          <p:cNvSpPr txBox="1"/>
          <p:nvPr/>
        </p:nvSpPr>
        <p:spPr>
          <a:xfrm>
            <a:off x="6228184" y="1419622"/>
            <a:ext cx="2592313" cy="2308324"/>
          </a:xfrm>
          <a:prstGeom prst="rect">
            <a:avLst/>
          </a:prstGeom>
          <a:noFill/>
        </p:spPr>
        <p:txBody>
          <a:bodyPr wrap="none" rtlCol="0">
            <a:spAutoFit/>
          </a:bodyPr>
          <a:lstStyle/>
          <a:p>
            <a:r>
              <a:rPr lang="en-US" b="1" dirty="0" smtClean="0">
                <a:solidFill>
                  <a:srgbClr val="002060"/>
                </a:solidFill>
              </a:rPr>
              <a:t>27km</a:t>
            </a:r>
          </a:p>
          <a:p>
            <a:r>
              <a:rPr lang="en-US" b="1" dirty="0" smtClean="0">
                <a:solidFill>
                  <a:srgbClr val="009051"/>
                </a:solidFill>
              </a:rPr>
              <a:t>8.3T dipoles</a:t>
            </a:r>
          </a:p>
          <a:p>
            <a:r>
              <a:rPr lang="en-US" b="1" dirty="0">
                <a:solidFill>
                  <a:srgbClr val="002060"/>
                </a:solidFill>
              </a:rPr>
              <a:t>p</a:t>
            </a:r>
            <a:r>
              <a:rPr lang="en-US" b="1" dirty="0" smtClean="0">
                <a:solidFill>
                  <a:srgbClr val="002060"/>
                </a:solidFill>
              </a:rPr>
              <a:t>=0.3xRxB</a:t>
            </a:r>
          </a:p>
          <a:p>
            <a:endParaRPr lang="en-US" b="1" dirty="0" smtClean="0">
              <a:solidFill>
                <a:srgbClr val="002060"/>
              </a:solidFill>
            </a:endParaRPr>
          </a:p>
          <a:p>
            <a:r>
              <a:rPr lang="en-US" b="1" dirty="0" smtClean="0">
                <a:solidFill>
                  <a:srgbClr val="002060"/>
                </a:solidFill>
              </a:rPr>
              <a:t>1983 First concept</a:t>
            </a:r>
          </a:p>
          <a:p>
            <a:r>
              <a:rPr lang="en-US" b="1" dirty="0" smtClean="0">
                <a:solidFill>
                  <a:srgbClr val="002060"/>
                </a:solidFill>
              </a:rPr>
              <a:t>2009 First physics </a:t>
            </a:r>
          </a:p>
          <a:p>
            <a:r>
              <a:rPr lang="en-US" b="1" dirty="0" smtClean="0">
                <a:solidFill>
                  <a:srgbClr val="002060"/>
                </a:solidFill>
              </a:rPr>
              <a:t>2025 Luminosity upgrade</a:t>
            </a:r>
          </a:p>
          <a:p>
            <a:r>
              <a:rPr lang="en-US" b="1" dirty="0" smtClean="0">
                <a:solidFill>
                  <a:srgbClr val="002060"/>
                </a:solidFill>
              </a:rPr>
              <a:t>2035 End of exploitation</a:t>
            </a:r>
            <a:endParaRPr lang="en-US" b="1" dirty="0">
              <a:solidFill>
                <a:srgbClr val="002060"/>
              </a:solidFill>
            </a:endParaRPr>
          </a:p>
        </p:txBody>
      </p:sp>
    </p:spTree>
    <p:extLst>
      <p:ext uri="{BB962C8B-B14F-4D97-AF65-F5344CB8AC3E}">
        <p14:creationId xmlns:p14="http://schemas.microsoft.com/office/powerpoint/2010/main" val="1584602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82799369"/>
              </p:ext>
            </p:extLst>
          </p:nvPr>
        </p:nvGraphicFramePr>
        <p:xfrm>
          <a:off x="1" y="735547"/>
          <a:ext cx="9144000" cy="4446714"/>
        </p:xfrm>
        <a:graphic>
          <a:graphicData uri="http://schemas.openxmlformats.org/drawingml/2006/table">
            <a:tbl>
              <a:tblPr firstRow="1" bandRow="1"/>
              <a:tblGrid>
                <a:gridCol w="2790730">
                  <a:extLst>
                    <a:ext uri="{9D8B030D-6E8A-4147-A177-3AD203B41FA5}">
                      <a16:colId xmlns="" xmlns:a16="http://schemas.microsoft.com/office/drawing/2014/main" val="20000"/>
                    </a:ext>
                  </a:extLst>
                </a:gridCol>
                <a:gridCol w="1014584">
                  <a:extLst>
                    <a:ext uri="{9D8B030D-6E8A-4147-A177-3AD203B41FA5}">
                      <a16:colId xmlns="" xmlns:a16="http://schemas.microsoft.com/office/drawing/2014/main" val="20001"/>
                    </a:ext>
                  </a:extLst>
                </a:gridCol>
                <a:gridCol w="100803">
                  <a:extLst>
                    <a:ext uri="{9D8B030D-6E8A-4147-A177-3AD203B41FA5}">
                      <a16:colId xmlns="" xmlns:a16="http://schemas.microsoft.com/office/drawing/2014/main" val="1072247410"/>
                    </a:ext>
                  </a:extLst>
                </a:gridCol>
                <a:gridCol w="913781">
                  <a:extLst>
                    <a:ext uri="{9D8B030D-6E8A-4147-A177-3AD203B41FA5}">
                      <a16:colId xmlns="" xmlns:a16="http://schemas.microsoft.com/office/drawing/2014/main" val="20003"/>
                    </a:ext>
                  </a:extLst>
                </a:gridCol>
                <a:gridCol w="1554272">
                  <a:extLst>
                    <a:ext uri="{9D8B030D-6E8A-4147-A177-3AD203B41FA5}">
                      <a16:colId xmlns="" xmlns:a16="http://schemas.microsoft.com/office/drawing/2014/main" val="20004"/>
                    </a:ext>
                  </a:extLst>
                </a:gridCol>
                <a:gridCol w="1384915">
                  <a:extLst>
                    <a:ext uri="{9D8B030D-6E8A-4147-A177-3AD203B41FA5}">
                      <a16:colId xmlns="" xmlns:a16="http://schemas.microsoft.com/office/drawing/2014/main" val="20005"/>
                    </a:ext>
                  </a:extLst>
                </a:gridCol>
                <a:gridCol w="1384915">
                  <a:extLst>
                    <a:ext uri="{9D8B030D-6E8A-4147-A177-3AD203B41FA5}">
                      <a16:colId xmlns="" xmlns:a16="http://schemas.microsoft.com/office/drawing/2014/main" val="2362098517"/>
                    </a:ext>
                  </a:extLst>
                </a:gridCol>
              </a:tblGrid>
              <a:tr h="394422">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500" b="1" dirty="0" smtClean="0">
                          <a:solidFill>
                            <a:schemeClr val="bg1"/>
                          </a:solidFill>
                        </a:rPr>
                        <a:t>parameter</a:t>
                      </a:r>
                      <a:endParaRPr lang="en-GB" sz="1500" b="1" dirty="0">
                        <a:solidFill>
                          <a:schemeClr val="bg1"/>
                        </a:solidFill>
                      </a:endParaRP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gridSpan="3">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algn="ctr"/>
                      <a:r>
                        <a:rPr lang="en-GB" sz="1500" b="1" dirty="0" smtClean="0">
                          <a:solidFill>
                            <a:schemeClr val="bg1"/>
                          </a:solidFill>
                        </a:rPr>
                        <a:t>FCC-</a:t>
                      </a:r>
                      <a:r>
                        <a:rPr lang="en-GB" sz="1500" b="1" dirty="0" err="1" smtClean="0">
                          <a:solidFill>
                            <a:schemeClr val="bg1"/>
                          </a:solidFill>
                        </a:rPr>
                        <a:t>hh</a:t>
                      </a:r>
                      <a:endParaRPr lang="en-GB" sz="1500" b="1" dirty="0">
                        <a:solidFill>
                          <a:schemeClr val="bg1"/>
                        </a:solidFill>
                      </a:endParaRP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hMerge="1">
                  <a:txBody>
                    <a:bodyPr/>
                    <a:lstStyle/>
                    <a:p>
                      <a:endParaRPr lang="en-GB"/>
                    </a:p>
                  </a:txBody>
                  <a:tcPr/>
                </a:tc>
                <a:tc hMerge="1">
                  <a:txBody>
                    <a:bodyPr/>
                    <a:lstStyle/>
                    <a:p>
                      <a:endParaRPr lang="en-GB"/>
                    </a:p>
                  </a:txBody>
                  <a:tcPr/>
                </a:tc>
                <a:tc>
                  <a:txBody>
                    <a:bodyPr/>
                    <a:lstStyle/>
                    <a:p>
                      <a:pPr algn="ctr"/>
                      <a:r>
                        <a:rPr lang="en-GB" sz="1500" b="1" dirty="0" smtClean="0">
                          <a:solidFill>
                            <a:schemeClr val="bg1"/>
                          </a:solidFill>
                        </a:rPr>
                        <a:t>HE-LHC</a:t>
                      </a:r>
                      <a:endParaRPr lang="en-GB" sz="1500" b="1" dirty="0">
                        <a:solidFill>
                          <a:schemeClr val="bg1"/>
                        </a:solidFill>
                      </a:endParaRP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smtClean="0">
                          <a:solidFill>
                            <a:schemeClr val="bg1"/>
                          </a:solidFill>
                        </a:rPr>
                        <a:t>HL-LHC</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smtClean="0">
                          <a:solidFill>
                            <a:schemeClr val="bg1"/>
                          </a:solidFill>
                        </a:rPr>
                        <a:t>LHC</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 xmlns:a16="http://schemas.microsoft.com/office/drawing/2014/main" val="10000"/>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collision energy </a:t>
                      </a:r>
                      <a:r>
                        <a:rPr kumimoji="0" lang="en-GB" sz="1400" b="1" kern="1200" dirty="0" err="1" smtClean="0">
                          <a:solidFill>
                            <a:schemeClr val="dk1"/>
                          </a:solidFill>
                          <a:latin typeface="Arial"/>
                          <a:ea typeface="+mn-ea"/>
                          <a:cs typeface="+mn-cs"/>
                        </a:rPr>
                        <a:t>cms</a:t>
                      </a:r>
                      <a:r>
                        <a:rPr kumimoji="0" lang="en-GB" sz="1400" b="1" kern="1200" dirty="0" smtClean="0">
                          <a:solidFill>
                            <a:schemeClr val="dk1"/>
                          </a:solidFill>
                          <a:latin typeface="Arial"/>
                          <a:ea typeface="+mn-ea"/>
                          <a:cs typeface="+mn-cs"/>
                        </a:rPr>
                        <a:t> [</a:t>
                      </a:r>
                      <a:r>
                        <a:rPr kumimoji="0" lang="en-GB" sz="1400" b="1" kern="1200" dirty="0" err="1" smtClean="0">
                          <a:solidFill>
                            <a:schemeClr val="dk1"/>
                          </a:solidFill>
                          <a:latin typeface="Arial"/>
                          <a:ea typeface="+mn-ea"/>
                          <a:cs typeface="+mn-cs"/>
                        </a:rPr>
                        <a:t>TeV</a:t>
                      </a:r>
                      <a:r>
                        <a:rPr kumimoji="0" lang="en-GB"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algn="ctr" rtl="0" eaLnBrk="1" latinLnBrk="0" hangingPunct="1"/>
                      <a:r>
                        <a:rPr kumimoji="0" lang="en-GB" sz="1400" b="1" kern="1200" dirty="0" smtClean="0">
                          <a:solidFill>
                            <a:srgbClr val="FF0000"/>
                          </a:solidFill>
                          <a:latin typeface="Arial"/>
                          <a:ea typeface="+mn-ea"/>
                          <a:cs typeface="+mn-cs"/>
                        </a:rPr>
                        <a:t>100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rgbClr val="FF0000"/>
                          </a:solidFill>
                          <a:latin typeface="Arial"/>
                          <a:ea typeface="+mn-ea"/>
                          <a:cs typeface="+mn-cs"/>
                        </a:rPr>
                        <a:t>27</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14</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14</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1"/>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dipole field [T]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F0F0"/>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16</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16</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2"/>
                  </a:ext>
                </a:extLst>
              </a:tr>
              <a:tr h="311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dk1"/>
                          </a:solidFill>
                          <a:latin typeface="Arial"/>
                          <a:ea typeface="+mn-ea"/>
                          <a:cs typeface="+mn-cs"/>
                        </a:rPr>
                        <a:t>circumference</a:t>
                      </a:r>
                      <a:r>
                        <a:rPr kumimoji="0" lang="de-AT" sz="1400" b="1" kern="1200" baseline="0" dirty="0" smtClean="0">
                          <a:solidFill>
                            <a:schemeClr val="dk1"/>
                          </a:solidFill>
                          <a:latin typeface="Arial"/>
                          <a:ea typeface="+mn-ea"/>
                          <a:cs typeface="+mn-cs"/>
                        </a:rPr>
                        <a:t> </a:t>
                      </a:r>
                      <a:r>
                        <a:rPr kumimoji="0" lang="en-GB" sz="1400" b="1" kern="1200" dirty="0" smtClean="0">
                          <a:solidFill>
                            <a:schemeClr val="dk1"/>
                          </a:solidFill>
                          <a:latin typeface="+mn-lt"/>
                          <a:ea typeface="+mn-ea"/>
                          <a:cs typeface="+mn-cs"/>
                        </a:rPr>
                        <a:t>[km]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de-AT" sz="1400" b="1" kern="1200" dirty="0" smtClean="0">
                          <a:solidFill>
                            <a:srgbClr val="FF0000"/>
                          </a:solidFill>
                          <a:latin typeface="Arial"/>
                          <a:ea typeface="+mn-ea"/>
                          <a:cs typeface="+mn-cs"/>
                        </a:rPr>
                        <a:t>97.75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smtClean="0">
                          <a:solidFill>
                            <a:schemeClr val="tx1"/>
                          </a:solidFill>
                          <a:latin typeface="Arial"/>
                          <a:ea typeface="+mn-ea"/>
                          <a:cs typeface="+mn-cs"/>
                        </a:rPr>
                        <a:t>26.7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26.7</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26.7</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3"/>
                  </a:ext>
                </a:extLst>
              </a:tr>
              <a:tr h="311646">
                <a:tc>
                  <a:txBody>
                    <a:bodyPr/>
                    <a:lstStyle/>
                    <a:p>
                      <a:r>
                        <a:rPr kumimoji="0" lang="en-GB" sz="1400" b="1" kern="1200" dirty="0" smtClean="0">
                          <a:solidFill>
                            <a:schemeClr val="dk1"/>
                          </a:solidFill>
                          <a:latin typeface="Arial"/>
                          <a:ea typeface="+mn-ea"/>
                          <a:cs typeface="+mn-cs"/>
                        </a:rPr>
                        <a:t>beam current [A]</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GB" sz="1400" b="1" kern="1200" dirty="0" smtClean="0">
                          <a:solidFill>
                            <a:schemeClr val="tx1"/>
                          </a:solidFill>
                          <a:latin typeface="Arial"/>
                          <a:ea typeface="+mn-ea"/>
                          <a:cs typeface="+mn-cs"/>
                        </a:rPr>
                        <a:t>0.5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en-GB" sz="1400" b="1" kern="1200" dirty="0" smtClean="0">
                          <a:solidFill>
                            <a:schemeClr val="tx1"/>
                          </a:solidFill>
                          <a:latin typeface="Arial"/>
                          <a:ea typeface="+mn-ea"/>
                          <a:cs typeface="+mn-cs"/>
                        </a:rPr>
                        <a:t>1.12</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0.58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5"/>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bunch intensity  [10</a:t>
                      </a:r>
                      <a:r>
                        <a:rPr kumimoji="0" lang="en-GB" sz="1400" b="1" kern="1200" baseline="30000" dirty="0" smtClean="0">
                          <a:solidFill>
                            <a:schemeClr val="dk1"/>
                          </a:solidFill>
                          <a:latin typeface="Arial"/>
                          <a:ea typeface="+mn-ea"/>
                          <a:cs typeface="+mn-cs"/>
                        </a:rPr>
                        <a:t>11</a:t>
                      </a:r>
                      <a:r>
                        <a:rPr kumimoji="0" lang="en-GB"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rgbClr val="FF0000"/>
                          </a:solidFill>
                          <a:latin typeface="Arial"/>
                          <a:ea typeface="+mn-ea"/>
                          <a:cs typeface="+mn-cs"/>
                        </a:rPr>
                        <a:t>1</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smtClean="0">
                          <a:solidFill>
                            <a:srgbClr val="FF0000"/>
                          </a:solidFill>
                          <a:latin typeface="Arial"/>
                          <a:ea typeface="+mn-ea"/>
                          <a:cs typeface="+mn-cs"/>
                        </a:rPr>
                        <a:t>1 (0.2)</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rgbClr val="FF0000"/>
                          </a:solidFill>
                          <a:latin typeface="Arial"/>
                          <a:ea typeface="+mn-ea"/>
                          <a:cs typeface="+mn-cs"/>
                        </a:rPr>
                        <a:t>2.2 (0.44)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2.2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1.15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6"/>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bunch spacing  [ns]</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chemeClr val="tx1"/>
                          </a:solidFill>
                          <a:latin typeface="Arial"/>
                          <a:ea typeface="+mn-ea"/>
                          <a:cs typeface="+mn-cs"/>
                        </a:rPr>
                        <a:t>25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smtClean="0">
                          <a:solidFill>
                            <a:schemeClr val="tx1"/>
                          </a:solidFill>
                          <a:latin typeface="Arial"/>
                          <a:ea typeface="+mn-ea"/>
                          <a:cs typeface="+mn-cs"/>
                        </a:rPr>
                        <a:t>25 (5)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25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25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7"/>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err="1" smtClean="0">
                          <a:solidFill>
                            <a:schemeClr val="dk1"/>
                          </a:solidFill>
                          <a:latin typeface="Arial"/>
                          <a:ea typeface="+mn-ea"/>
                          <a:cs typeface="+mn-cs"/>
                        </a:rPr>
                        <a:t>synchr</a:t>
                      </a:r>
                      <a:r>
                        <a:rPr kumimoji="0" lang="en-GB" sz="1400" b="1" kern="1200" dirty="0" smtClean="0">
                          <a:solidFill>
                            <a:schemeClr val="dk1"/>
                          </a:solidFill>
                          <a:latin typeface="Arial"/>
                          <a:ea typeface="+mn-ea"/>
                          <a:cs typeface="+mn-cs"/>
                        </a:rPr>
                        <a:t>. rad. power / ring [kW]</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rgbClr val="FF0000"/>
                          </a:solidFill>
                          <a:latin typeface="Arial"/>
                          <a:ea typeface="+mn-ea"/>
                          <a:cs typeface="+mn-cs"/>
                        </a:rPr>
                        <a:t>2400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rgbClr val="FF0000"/>
                          </a:solidFill>
                          <a:latin typeface="Arial"/>
                          <a:ea typeface="+mn-ea"/>
                          <a:cs typeface="+mn-cs"/>
                        </a:rPr>
                        <a:t>101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chemeClr val="tx1"/>
                          </a:solidFill>
                          <a:latin typeface="Arial"/>
                          <a:ea typeface="+mn-ea"/>
                          <a:cs typeface="+mn-cs"/>
                        </a:rPr>
                        <a:t>7.3</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3.6</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299242539"/>
                  </a:ext>
                </a:extLst>
              </a:tr>
              <a:tr h="285750">
                <a:tc>
                  <a:txBody>
                    <a:bodyPr/>
                    <a:lstStyle/>
                    <a:p>
                      <a:r>
                        <a:rPr kumimoji="0" lang="en-GB" sz="1400" b="1" kern="1200" dirty="0" smtClean="0">
                          <a:solidFill>
                            <a:schemeClr val="dk1"/>
                          </a:solidFill>
                          <a:latin typeface="Arial"/>
                          <a:ea typeface="+mn-ea"/>
                          <a:cs typeface="+mn-cs"/>
                        </a:rPr>
                        <a:t>SR</a:t>
                      </a:r>
                      <a:r>
                        <a:rPr kumimoji="0" lang="en-GB" sz="1400" b="1" kern="1200" baseline="0" dirty="0" smtClean="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rgbClr val="FF0000"/>
                          </a:solidFill>
                          <a:latin typeface="Arial"/>
                          <a:ea typeface="+mn-ea"/>
                          <a:cs typeface="+mn-cs"/>
                        </a:rPr>
                        <a:t>28.4</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rgbClr val="FF0000"/>
                          </a:solidFill>
                          <a:latin typeface="Arial"/>
                          <a:ea typeface="+mn-ea"/>
                          <a:cs typeface="+mn-cs"/>
                        </a:rPr>
                        <a:t>4.6</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0.17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3944200603"/>
                  </a:ext>
                </a:extLst>
              </a:tr>
              <a:tr h="285750">
                <a:tc>
                  <a:txBody>
                    <a:bodyPr/>
                    <a:lstStyle/>
                    <a:p>
                      <a:r>
                        <a:rPr kumimoji="0" lang="en-GB" sz="1400" b="1" kern="1200" dirty="0" smtClean="0">
                          <a:solidFill>
                            <a:schemeClr val="dk1"/>
                          </a:solidFill>
                          <a:latin typeface="Arial" panose="020B0604020202020204" pitchFamily="34" charset="0"/>
                          <a:ea typeface="+mn-ea"/>
                          <a:cs typeface="Arial" panose="020B0604020202020204" pitchFamily="34" charset="0"/>
                        </a:rPr>
                        <a:t>long. emit. damping time [h]</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chemeClr val="tx1"/>
                          </a:solidFill>
                          <a:latin typeface="Arial"/>
                          <a:ea typeface="+mn-ea"/>
                          <a:cs typeface="+mn-cs"/>
                        </a:rPr>
                        <a:t>0.54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tc>
                <a:tc>
                  <a:txBody>
                    <a:bodyPr/>
                    <a:lstStyle/>
                    <a:p>
                      <a:pPr algn="ctr"/>
                      <a:r>
                        <a:rPr kumimoji="0" lang="en-US" sz="1400" b="1" kern="1200" dirty="0" smtClean="0">
                          <a:solidFill>
                            <a:schemeClr val="tx1"/>
                          </a:solidFill>
                          <a:latin typeface="Arial"/>
                          <a:ea typeface="+mn-ea"/>
                          <a:cs typeface="+mn-cs"/>
                        </a:rPr>
                        <a:t>1.8</a:t>
                      </a:r>
                      <a:endParaRPr kumimoji="0" lang="en-GB" sz="1400" b="1" kern="1200" dirty="0" smtClean="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baseline="0" dirty="0" smtClean="0">
                          <a:solidFill>
                            <a:schemeClr val="tx1"/>
                          </a:solidFill>
                          <a:latin typeface="Arial"/>
                          <a:ea typeface="+mn-ea"/>
                          <a:cs typeface="+mn-cs"/>
                        </a:rPr>
                        <a:t> 12.9</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12.9</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3113994486"/>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dk1"/>
                          </a:solidFill>
                          <a:latin typeface="Arial"/>
                          <a:ea typeface="+mn-ea"/>
                          <a:cs typeface="+mn-cs"/>
                        </a:rPr>
                        <a:t>beta*</a:t>
                      </a:r>
                      <a:r>
                        <a:rPr kumimoji="0" lang="de-AT" sz="1400" b="1" kern="1200" baseline="0" dirty="0" smtClean="0">
                          <a:solidFill>
                            <a:schemeClr val="dk1"/>
                          </a:solidFill>
                          <a:latin typeface="Arial"/>
                          <a:ea typeface="+mn-ea"/>
                          <a:cs typeface="+mn-cs"/>
                        </a:rPr>
                        <a:t> </a:t>
                      </a:r>
                      <a:r>
                        <a:rPr kumimoji="0" lang="en-GB" sz="1400" b="1" kern="1200" dirty="0" smtClean="0">
                          <a:solidFill>
                            <a:schemeClr val="dk1"/>
                          </a:solidFill>
                          <a:latin typeface="+mn-lt"/>
                          <a:ea typeface="+mn-ea"/>
                          <a:cs typeface="+mn-cs"/>
                        </a:rPr>
                        <a:t>[m]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1.1</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smtClean="0">
                          <a:solidFill>
                            <a:schemeClr val="tx1"/>
                          </a:solidFill>
                          <a:latin typeface="Arial"/>
                          <a:ea typeface="+mn-ea"/>
                          <a:cs typeface="+mn-cs"/>
                        </a:rPr>
                        <a:t>0.3</a:t>
                      </a:r>
                      <a:endParaRPr kumimoji="0" lang="en-GB" sz="1400" b="1" kern="1200" dirty="0">
                        <a:solidFill>
                          <a:schemeClr val="tx1"/>
                        </a:solidFill>
                        <a:latin typeface="Arial"/>
                        <a:ea typeface="+mn-ea"/>
                        <a:cs typeface="+mn-cs"/>
                      </a:endParaRPr>
                    </a:p>
                  </a:txBody>
                  <a:tcPr marL="68580" marR="68580" marT="34290" marB="34290">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dirty="0"/>
                    </a:p>
                  </a:txBody>
                  <a:tcPr/>
                </a:tc>
                <a:tc>
                  <a:txBody>
                    <a:bodyPr/>
                    <a:lstStyle/>
                    <a:p>
                      <a:pPr algn="ctr"/>
                      <a:r>
                        <a:rPr kumimoji="0" lang="de-AT" sz="1400" b="1" kern="1200" dirty="0" smtClean="0">
                          <a:solidFill>
                            <a:schemeClr val="tx1"/>
                          </a:solidFill>
                          <a:latin typeface="Arial"/>
                          <a:ea typeface="+mn-ea"/>
                          <a:cs typeface="+mn-cs"/>
                        </a:rPr>
                        <a:t>0.25</a:t>
                      </a:r>
                      <a:endParaRPr kumimoji="0" lang="de-AT"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tx1"/>
                          </a:solidFill>
                          <a:latin typeface="Arial"/>
                          <a:ea typeface="+mn-ea"/>
                          <a:cs typeface="+mn-cs"/>
                        </a:rPr>
                        <a:t>0.20</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0.55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2839530520"/>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chemeClr val="dk1"/>
                          </a:solidFill>
                          <a:latin typeface="Arial"/>
                          <a:ea typeface="+mn-ea"/>
                          <a:cs typeface="+mn-cs"/>
                        </a:rPr>
                        <a:t>normalized emittance</a:t>
                      </a:r>
                      <a:r>
                        <a:rPr kumimoji="0" lang="en-US" sz="1400" b="1" kern="1200" baseline="0" dirty="0" smtClean="0">
                          <a:solidFill>
                            <a:schemeClr val="dk1"/>
                          </a:solidFill>
                          <a:latin typeface="Arial"/>
                          <a:ea typeface="+mn-ea"/>
                          <a:cs typeface="+mn-cs"/>
                        </a:rPr>
                        <a:t> [</a:t>
                      </a:r>
                      <a:r>
                        <a:rPr kumimoji="0" lang="en-US" sz="1400" b="1" kern="1200" baseline="0" dirty="0" smtClean="0">
                          <a:solidFill>
                            <a:schemeClr val="dk1"/>
                          </a:solidFill>
                          <a:latin typeface="Symbol" panose="05050102010706020507" pitchFamily="18" charset="2"/>
                          <a:ea typeface="+mn-ea"/>
                          <a:cs typeface="+mn-cs"/>
                        </a:rPr>
                        <a:t>m</a:t>
                      </a:r>
                      <a:r>
                        <a:rPr kumimoji="0" lang="en-US" sz="1400" b="1" kern="1200" baseline="0" dirty="0" smtClean="0">
                          <a:solidFill>
                            <a:schemeClr val="dk1"/>
                          </a:solidFill>
                          <a:latin typeface="Arial"/>
                          <a:ea typeface="+mn-ea"/>
                          <a:cs typeface="+mn-cs"/>
                        </a:rPr>
                        <a:t>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chemeClr val="tx1"/>
                          </a:solidFill>
                          <a:latin typeface="Arial"/>
                          <a:ea typeface="+mn-ea"/>
                          <a:cs typeface="+mn-cs"/>
                        </a:rPr>
                        <a:t>2.2 (0.4)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dirty="0"/>
                    </a:p>
                  </a:txBody>
                  <a:tcPr/>
                </a:tc>
                <a:tc>
                  <a:txBody>
                    <a:bodyPr/>
                    <a:lstStyle/>
                    <a:p>
                      <a:pPr algn="ctr"/>
                      <a:r>
                        <a:rPr kumimoji="0" lang="de-AT" sz="1400" b="1" kern="1200" dirty="0" smtClean="0">
                          <a:solidFill>
                            <a:schemeClr val="tx1"/>
                          </a:solidFill>
                          <a:latin typeface="Arial"/>
                          <a:ea typeface="+mn-ea"/>
                          <a:cs typeface="+mn-cs"/>
                        </a:rPr>
                        <a:t>2.5</a:t>
                      </a:r>
                      <a:r>
                        <a:rPr kumimoji="0" lang="de-AT" sz="1400" b="1" kern="1200" baseline="0" dirty="0" smtClean="0">
                          <a:solidFill>
                            <a:schemeClr val="tx1"/>
                          </a:solidFill>
                          <a:latin typeface="Arial"/>
                          <a:ea typeface="+mn-ea"/>
                          <a:cs typeface="+mn-cs"/>
                        </a:rPr>
                        <a:t> (0.5)</a:t>
                      </a:r>
                      <a:endParaRPr kumimoji="0" lang="de-AT"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chemeClr val="tx1"/>
                          </a:solidFill>
                          <a:latin typeface="Arial"/>
                          <a:ea typeface="+mn-ea"/>
                          <a:cs typeface="+mn-cs"/>
                        </a:rPr>
                        <a:t>2.5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3.75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2574920261"/>
                  </a:ext>
                </a:extLst>
              </a:tr>
              <a:tr h="285750">
                <a:tc>
                  <a:txBody>
                    <a:bodyPr/>
                    <a:lstStyle/>
                    <a:p>
                      <a:r>
                        <a:rPr kumimoji="0" lang="en-US" sz="1400" b="1" kern="1200" dirty="0" smtClean="0">
                          <a:solidFill>
                            <a:schemeClr val="dk1"/>
                          </a:solidFill>
                          <a:latin typeface="Arial"/>
                          <a:ea typeface="+mn-ea"/>
                          <a:cs typeface="+mn-cs"/>
                        </a:rPr>
                        <a:t>peak luminosity [10</a:t>
                      </a:r>
                      <a:r>
                        <a:rPr kumimoji="0" lang="en-US" sz="1400" b="1" kern="1200" baseline="30000" dirty="0" smtClean="0">
                          <a:solidFill>
                            <a:schemeClr val="dk1"/>
                          </a:solidFill>
                          <a:latin typeface="Arial"/>
                          <a:ea typeface="+mn-ea"/>
                          <a:cs typeface="+mn-cs"/>
                        </a:rPr>
                        <a:t>34</a:t>
                      </a:r>
                      <a:r>
                        <a:rPr kumimoji="0" lang="en-US" sz="1400" b="1" kern="1200" dirty="0" smtClean="0">
                          <a:solidFill>
                            <a:schemeClr val="dk1"/>
                          </a:solidFill>
                          <a:latin typeface="Arial"/>
                          <a:ea typeface="+mn-ea"/>
                          <a:cs typeface="+mn-cs"/>
                        </a:rPr>
                        <a:t> cm</a:t>
                      </a:r>
                      <a:r>
                        <a:rPr kumimoji="0" lang="en-US" sz="1400" b="1" kern="1200" baseline="30000" dirty="0" smtClean="0">
                          <a:solidFill>
                            <a:schemeClr val="dk1"/>
                          </a:solidFill>
                          <a:latin typeface="Arial"/>
                          <a:ea typeface="+mn-ea"/>
                          <a:cs typeface="+mn-cs"/>
                        </a:rPr>
                        <a:t>-2</a:t>
                      </a:r>
                      <a:r>
                        <a:rPr kumimoji="0" lang="en-US" sz="1400" b="1" kern="1200" dirty="0" smtClean="0">
                          <a:solidFill>
                            <a:schemeClr val="dk1"/>
                          </a:solidFill>
                          <a:latin typeface="Arial"/>
                          <a:ea typeface="+mn-ea"/>
                          <a:cs typeface="+mn-cs"/>
                        </a:rPr>
                        <a:t>s</a:t>
                      </a:r>
                      <a:r>
                        <a:rPr kumimoji="0" lang="en-US" sz="1400" b="1" kern="1200" baseline="30000" dirty="0" smtClean="0">
                          <a:solidFill>
                            <a:schemeClr val="dk1"/>
                          </a:solidFill>
                          <a:latin typeface="Arial"/>
                          <a:ea typeface="+mn-ea"/>
                          <a:cs typeface="+mn-cs"/>
                        </a:rPr>
                        <a:t>-1</a:t>
                      </a:r>
                      <a:r>
                        <a:rPr kumimoji="0" lang="en-US"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smtClean="0">
                          <a:solidFill>
                            <a:srgbClr val="FF0000"/>
                          </a:solidFill>
                          <a:latin typeface="Arial"/>
                          <a:ea typeface="+mn-ea"/>
                          <a:cs typeface="+mn-cs"/>
                        </a:rPr>
                        <a:t>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lang="en-US" sz="1400" b="1" dirty="0" smtClean="0">
                          <a:solidFill>
                            <a:srgbClr val="FF0000"/>
                          </a:solidFill>
                        </a:rPr>
                        <a:t>30</a:t>
                      </a:r>
                      <a:endParaRPr lang="en-GB" sz="14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rgbClr val="FF0000"/>
                          </a:solidFill>
                          <a:latin typeface="Arial"/>
                          <a:ea typeface="+mn-ea"/>
                          <a:cs typeface="+mn-cs"/>
                        </a:rPr>
                        <a:t>25</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959560122"/>
                  </a:ext>
                </a:extLst>
              </a:tr>
              <a:tr h="285750">
                <a:tc>
                  <a:txBody>
                    <a:bodyPr/>
                    <a:lstStyle/>
                    <a:p>
                      <a:r>
                        <a:rPr kumimoji="0" lang="en-GB" sz="1400" b="1" kern="1200" dirty="0" smtClean="0">
                          <a:solidFill>
                            <a:schemeClr val="dk1"/>
                          </a:solidFill>
                          <a:latin typeface="Arial"/>
                          <a:ea typeface="+mn-ea"/>
                          <a:cs typeface="+mn-cs"/>
                        </a:rPr>
                        <a:t>events/bunch crossing</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170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1k (200)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rgbClr val="FF0000"/>
                          </a:solidFill>
                          <a:latin typeface="Arial"/>
                          <a:ea typeface="+mn-ea"/>
                          <a:cs typeface="+mn-cs"/>
                        </a:rPr>
                        <a:t>~800</a:t>
                      </a:r>
                      <a:r>
                        <a:rPr kumimoji="0" lang="de-AT" sz="1400" b="1" kern="1200" baseline="0" dirty="0" smtClean="0">
                          <a:solidFill>
                            <a:srgbClr val="FF0000"/>
                          </a:solidFill>
                          <a:latin typeface="Arial"/>
                          <a:ea typeface="+mn-ea"/>
                          <a:cs typeface="+mn-cs"/>
                        </a:rPr>
                        <a:t> </a:t>
                      </a:r>
                      <a:r>
                        <a:rPr kumimoji="0" lang="de-AT" sz="1400" b="1" kern="1200" dirty="0" smtClean="0">
                          <a:solidFill>
                            <a:srgbClr val="FF0000"/>
                          </a:solidFill>
                          <a:latin typeface="Arial"/>
                          <a:ea typeface="+mn-ea"/>
                          <a:cs typeface="+mn-cs"/>
                        </a:rPr>
                        <a:t>(160)</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135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27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09"/>
                  </a:ext>
                </a:extLst>
              </a:tr>
              <a:tr h="285750">
                <a:tc>
                  <a:txBody>
                    <a:bodyPr/>
                    <a:lstStyle/>
                    <a:p>
                      <a:r>
                        <a:rPr kumimoji="0" lang="en-GB" sz="1400" b="1" kern="1200" dirty="0" smtClean="0">
                          <a:solidFill>
                            <a:schemeClr val="dk1"/>
                          </a:solidFill>
                          <a:latin typeface="Arial"/>
                          <a:ea typeface="+mn-ea"/>
                          <a:cs typeface="+mn-cs"/>
                        </a:rPr>
                        <a:t>stored energy/beam [GJ]</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8.4</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smtClean="0">
                          <a:solidFill>
                            <a:srgbClr val="FF0000"/>
                          </a:solidFill>
                          <a:latin typeface="Arial"/>
                          <a:ea typeface="+mn-ea"/>
                          <a:cs typeface="+mn-cs"/>
                        </a:rPr>
                        <a:t>1.3</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0.7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0.36</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 xmlns:a16="http://schemas.microsoft.com/office/drawing/2014/main" val="10010"/>
                  </a:ext>
                </a:extLst>
              </a:tr>
            </a:tbl>
          </a:graphicData>
        </a:graphic>
      </p:graphicFrame>
      <p:sp>
        <p:nvSpPr>
          <p:cNvPr id="7" name="Title 1"/>
          <p:cNvSpPr txBox="1">
            <a:spLocks/>
          </p:cNvSpPr>
          <p:nvPr/>
        </p:nvSpPr>
        <p:spPr>
          <a:xfrm>
            <a:off x="16" y="-20538"/>
            <a:ext cx="9200585" cy="756084"/>
          </a:xfrm>
          <a:prstGeom prst="rect">
            <a:avLst/>
          </a:prstGeom>
          <a:solidFill>
            <a:srgbClr val="0C377B"/>
          </a:solidFill>
        </p:spPr>
        <p:txBody>
          <a:bodyPr lIns="68556" tIns="0" rIns="68556"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dirty="0" smtClean="0">
                <a:latin typeface="Arial"/>
              </a:rPr>
              <a:t>FCC-pp collider parameters </a:t>
            </a:r>
            <a:endParaRPr lang="en-US" kern="0" dirty="0">
              <a:latin typeface="Arial"/>
            </a:endParaRP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 y="3856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3841599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2700" kern="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16 T dipole design activities and options</a:t>
            </a:r>
            <a:endParaRPr lang="en-US" sz="2700" kern="0" dirty="0">
              <a:latin typeface="Arial" panose="020B0604020202020204" pitchFamily="34" charset="0"/>
              <a:cs typeface="Arial" panose="020B0604020202020204" pitchFamily="34" charset="0"/>
            </a:endParaRPr>
          </a:p>
        </p:txBody>
      </p:sp>
      <p:pic>
        <p:nvPicPr>
          <p:cNvPr id="10"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noChangeAspect="1"/>
          </p:cNvGrpSpPr>
          <p:nvPr/>
        </p:nvGrpSpPr>
        <p:grpSpPr>
          <a:xfrm>
            <a:off x="35496" y="1169831"/>
            <a:ext cx="1870155" cy="2126724"/>
            <a:chOff x="52541" y="2329412"/>
            <a:chExt cx="3050072" cy="3468516"/>
          </a:xfrm>
        </p:grpSpPr>
        <p:sp>
          <p:nvSpPr>
            <p:cNvPr id="23" name="TextBox 22"/>
            <p:cNvSpPr txBox="1"/>
            <p:nvPr/>
          </p:nvSpPr>
          <p:spPr>
            <a:xfrm>
              <a:off x="52541" y="2329412"/>
              <a:ext cx="2466875" cy="602351"/>
            </a:xfrm>
            <a:prstGeom prst="rect">
              <a:avLst/>
            </a:prstGeom>
            <a:noFill/>
          </p:spPr>
          <p:txBody>
            <a:bodyPr wrap="square" rtlCol="0">
              <a:spAutoFit/>
            </a:bodyPr>
            <a:lstStyle/>
            <a:p>
              <a:pPr defTabSz="342900">
                <a:defRPr/>
              </a:pPr>
              <a:r>
                <a:rPr lang="en-US" dirty="0">
                  <a:solidFill>
                    <a:srgbClr val="0C377B"/>
                  </a:solidFill>
                  <a:latin typeface="Arial"/>
                </a:rPr>
                <a:t>Cos-theta</a:t>
              </a:r>
            </a:p>
          </p:txBody>
        </p:sp>
        <p:pic>
          <p:nvPicPr>
            <p:cNvPr id="24" name="Picture 23" descr="Screen Shot 2016-06-21 at 21.36.31.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5" y="2791077"/>
              <a:ext cx="2997928" cy="3006851"/>
            </a:xfrm>
            <a:prstGeom prst="rect">
              <a:avLst/>
            </a:prstGeom>
          </p:spPr>
        </p:pic>
      </p:grpSp>
      <p:grpSp>
        <p:nvGrpSpPr>
          <p:cNvPr id="25" name="Group 24"/>
          <p:cNvGrpSpPr>
            <a:grpSpLocks noChangeAspect="1"/>
          </p:cNvGrpSpPr>
          <p:nvPr/>
        </p:nvGrpSpPr>
        <p:grpSpPr>
          <a:xfrm>
            <a:off x="1583481" y="2315055"/>
            <a:ext cx="1908400" cy="2145766"/>
            <a:chOff x="2880606" y="549566"/>
            <a:chExt cx="3105587" cy="3491859"/>
          </a:xfrm>
        </p:grpSpPr>
        <p:sp>
          <p:nvSpPr>
            <p:cNvPr id="26" name="TextBox 25"/>
            <p:cNvSpPr txBox="1"/>
            <p:nvPr/>
          </p:nvSpPr>
          <p:spPr>
            <a:xfrm>
              <a:off x="3694527" y="549566"/>
              <a:ext cx="1935111" cy="601023"/>
            </a:xfrm>
            <a:prstGeom prst="rect">
              <a:avLst/>
            </a:prstGeom>
            <a:noFill/>
          </p:spPr>
          <p:txBody>
            <a:bodyPr wrap="square" rtlCol="0">
              <a:spAutoFit/>
            </a:bodyPr>
            <a:lstStyle/>
            <a:p>
              <a:pPr defTabSz="342900">
                <a:defRPr/>
              </a:pPr>
              <a:r>
                <a:rPr lang="en-US" dirty="0">
                  <a:solidFill>
                    <a:srgbClr val="0C377B"/>
                  </a:solidFill>
                  <a:latin typeface="Arial"/>
                </a:rPr>
                <a:t>Blocks </a:t>
              </a:r>
            </a:p>
          </p:txBody>
        </p:sp>
        <p:pic>
          <p:nvPicPr>
            <p:cNvPr id="27" name="Picture 26" descr="Screen Shot 2016-06-21 at 21.39.33.pn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0606" y="1039131"/>
              <a:ext cx="3105587" cy="3002294"/>
            </a:xfrm>
            <a:prstGeom prst="rect">
              <a:avLst/>
            </a:prstGeom>
          </p:spPr>
        </p:pic>
      </p:grpSp>
      <p:grpSp>
        <p:nvGrpSpPr>
          <p:cNvPr id="28" name="Group 27"/>
          <p:cNvGrpSpPr>
            <a:grpSpLocks noChangeAspect="1"/>
          </p:cNvGrpSpPr>
          <p:nvPr/>
        </p:nvGrpSpPr>
        <p:grpSpPr>
          <a:xfrm>
            <a:off x="3122869" y="1138313"/>
            <a:ext cx="1935185" cy="2137752"/>
            <a:chOff x="5994568" y="2309809"/>
            <a:chExt cx="3078821" cy="3401099"/>
          </a:xfrm>
        </p:grpSpPr>
        <p:sp>
          <p:nvSpPr>
            <p:cNvPr id="29" name="TextBox 28"/>
            <p:cNvSpPr txBox="1"/>
            <p:nvPr/>
          </p:nvSpPr>
          <p:spPr>
            <a:xfrm>
              <a:off x="6274956" y="2309809"/>
              <a:ext cx="2619699" cy="587596"/>
            </a:xfrm>
            <a:prstGeom prst="rect">
              <a:avLst/>
            </a:prstGeom>
            <a:noFill/>
          </p:spPr>
          <p:txBody>
            <a:bodyPr wrap="none" rtlCol="0">
              <a:spAutoFit/>
            </a:bodyPr>
            <a:lstStyle/>
            <a:p>
              <a:pPr algn="r" defTabSz="342900">
                <a:defRPr/>
              </a:pPr>
              <a:r>
                <a:rPr lang="en-US" dirty="0">
                  <a:solidFill>
                    <a:srgbClr val="0C377B"/>
                  </a:solidFill>
                  <a:latin typeface="Arial"/>
                </a:rPr>
                <a:t>Common coils</a:t>
              </a:r>
            </a:p>
          </p:txBody>
        </p:sp>
        <p:pic>
          <p:nvPicPr>
            <p:cNvPr id="30" name="Picture 29" descr="Screen Shot 2016-06-21 at 21.43.00.p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4568" y="2721329"/>
              <a:ext cx="3078821" cy="2989579"/>
            </a:xfrm>
            <a:prstGeom prst="rect">
              <a:avLst/>
            </a:prstGeom>
          </p:spPr>
        </p:pic>
      </p:grpSp>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46418" y="854005"/>
            <a:ext cx="1548520" cy="742361"/>
          </a:xfrm>
          <a:prstGeom prst="rect">
            <a:avLst/>
          </a:prstGeom>
          <a:solidFill>
            <a:schemeClr val="bg1">
              <a:alpha val="78000"/>
            </a:schemeClr>
          </a:solidFill>
        </p:spPr>
      </p:pic>
      <p:sp>
        <p:nvSpPr>
          <p:cNvPr id="32" name="Rectangle 31"/>
          <p:cNvSpPr/>
          <p:nvPr/>
        </p:nvSpPr>
        <p:spPr>
          <a:xfrm>
            <a:off x="54823" y="4640827"/>
            <a:ext cx="6881078" cy="415498"/>
          </a:xfrm>
          <a:prstGeom prst="rect">
            <a:avLst/>
          </a:prstGeom>
        </p:spPr>
        <p:txBody>
          <a:bodyPr wrap="square">
            <a:spAutoFit/>
          </a:bodyPr>
          <a:lstStyle/>
          <a:p>
            <a:pPr defTabSz="342900">
              <a:defRPr/>
            </a:pPr>
            <a:r>
              <a:rPr lang="en-GB" sz="1650" b="1" dirty="0">
                <a:solidFill>
                  <a:srgbClr val="FF0000"/>
                </a:solidFill>
                <a:latin typeface="Arial"/>
              </a:rPr>
              <a:t>Short model magnets (1.5 m lengths) will be built from 2017 - 2022</a:t>
            </a:r>
          </a:p>
          <a:p>
            <a:pPr defTabSz="342900">
              <a:defRPr/>
            </a:pPr>
            <a:r>
              <a:rPr lang="en-GB" sz="450" b="1" dirty="0">
                <a:solidFill>
                  <a:srgbClr val="FF0000"/>
                </a:solidFill>
                <a:latin typeface="Arial"/>
              </a:rPr>
              <a:t> </a:t>
            </a: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0714" y="2536816"/>
            <a:ext cx="1813047" cy="1802812"/>
          </a:xfrm>
          <a:prstGeom prst="rect">
            <a:avLst/>
          </a:prstGeom>
        </p:spPr>
      </p:pic>
      <p:sp>
        <p:nvSpPr>
          <p:cNvPr id="35" name="TextBox 34"/>
          <p:cNvSpPr txBox="1"/>
          <p:nvPr/>
        </p:nvSpPr>
        <p:spPr>
          <a:xfrm>
            <a:off x="5194624" y="1940901"/>
            <a:ext cx="1512567" cy="646331"/>
          </a:xfrm>
          <a:prstGeom prst="rect">
            <a:avLst/>
          </a:prstGeom>
          <a:noFill/>
        </p:spPr>
        <p:txBody>
          <a:bodyPr wrap="square" rtlCol="0">
            <a:spAutoFit/>
          </a:bodyPr>
          <a:lstStyle/>
          <a:p>
            <a:pPr algn="ctr" defTabSz="342900">
              <a:defRPr/>
            </a:pPr>
            <a:r>
              <a:rPr lang="en-US" dirty="0">
                <a:solidFill>
                  <a:srgbClr val="0C377B"/>
                </a:solidFill>
                <a:latin typeface="Arial"/>
              </a:rPr>
              <a:t>Canted</a:t>
            </a:r>
          </a:p>
          <a:p>
            <a:pPr algn="ctr" defTabSz="342900">
              <a:defRPr/>
            </a:pPr>
            <a:r>
              <a:rPr lang="en-US" dirty="0">
                <a:solidFill>
                  <a:srgbClr val="0C377B"/>
                </a:solidFill>
                <a:latin typeface="Arial"/>
              </a:rPr>
              <a:t>Cos-theta</a:t>
            </a:r>
          </a:p>
        </p:txBody>
      </p:sp>
      <p:sp>
        <p:nvSpPr>
          <p:cNvPr id="37" name="TextBox 36"/>
          <p:cNvSpPr txBox="1"/>
          <p:nvPr/>
        </p:nvSpPr>
        <p:spPr>
          <a:xfrm>
            <a:off x="2356750" y="780916"/>
            <a:ext cx="1189136" cy="369332"/>
          </a:xfrm>
          <a:prstGeom prst="rect">
            <a:avLst/>
          </a:prstGeom>
          <a:noFill/>
        </p:spPr>
        <p:txBody>
          <a:bodyPr wrap="square" rtlCol="0">
            <a:spAutoFit/>
          </a:bodyPr>
          <a:lstStyle/>
          <a:p>
            <a:pPr defTabSz="342900">
              <a:defRPr/>
            </a:pPr>
            <a:r>
              <a:rPr lang="en-US" b="1" dirty="0">
                <a:solidFill>
                  <a:srgbClr val="0C377B"/>
                </a:solidFill>
                <a:latin typeface="Arial"/>
              </a:rPr>
              <a:t>H2020 </a:t>
            </a:r>
            <a:r>
              <a:rPr lang="en-US" dirty="0">
                <a:solidFill>
                  <a:srgbClr val="0C377B"/>
                </a:solidFill>
                <a:latin typeface="Arial"/>
              </a:rPr>
              <a:t> </a:t>
            </a:r>
          </a:p>
        </p:txBody>
      </p: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0029" y="764873"/>
            <a:ext cx="2143972" cy="2787441"/>
          </a:xfrm>
          <a:prstGeom prst="rect">
            <a:avLst/>
          </a:prstGeom>
        </p:spPr>
      </p:pic>
      <p:pic>
        <p:nvPicPr>
          <p:cNvPr id="42" name="Picture 41"/>
          <p:cNvPicPr>
            <a:picLocks noChangeAspect="1"/>
          </p:cNvPicPr>
          <p:nvPr/>
        </p:nvPicPr>
        <p:blipFill>
          <a:blip r:embed="rId10"/>
          <a:stretch>
            <a:fillRect/>
          </a:stretch>
        </p:blipFill>
        <p:spPr>
          <a:xfrm>
            <a:off x="7855423" y="4129669"/>
            <a:ext cx="1286888" cy="865628"/>
          </a:xfrm>
          <a:prstGeom prst="rect">
            <a:avLst/>
          </a:prstGeom>
        </p:spPr>
      </p:pic>
      <p:pic>
        <p:nvPicPr>
          <p:cNvPr id="43" name="Picture 42"/>
          <p:cNvPicPr>
            <a:picLocks noChangeAspect="1"/>
          </p:cNvPicPr>
          <p:nvPr/>
        </p:nvPicPr>
        <p:blipFill>
          <a:blip r:embed="rId11"/>
          <a:stretch>
            <a:fillRect/>
          </a:stretch>
        </p:blipFill>
        <p:spPr>
          <a:xfrm>
            <a:off x="7865143" y="3006010"/>
            <a:ext cx="1277168" cy="1056721"/>
          </a:xfrm>
          <a:prstGeom prst="rect">
            <a:avLst/>
          </a:prstGeom>
          <a:solidFill>
            <a:srgbClr val="F7F7F7"/>
          </a:solidFill>
        </p:spPr>
      </p:pic>
      <p:sp>
        <p:nvSpPr>
          <p:cNvPr id="44" name="TextBox 43"/>
          <p:cNvSpPr txBox="1"/>
          <p:nvPr/>
        </p:nvSpPr>
        <p:spPr>
          <a:xfrm>
            <a:off x="142504" y="3190541"/>
            <a:ext cx="1189136" cy="369332"/>
          </a:xfrm>
          <a:prstGeom prst="rect">
            <a:avLst/>
          </a:prstGeom>
          <a:noFill/>
        </p:spPr>
        <p:txBody>
          <a:bodyPr wrap="square" rtlCol="0">
            <a:spAutoFit/>
          </a:bodyPr>
          <a:lstStyle/>
          <a:p>
            <a:pPr defTabSz="342900">
              <a:defRPr/>
            </a:pPr>
            <a:r>
              <a:rPr lang="en-US" b="1" dirty="0">
                <a:solidFill>
                  <a:srgbClr val="0C377B"/>
                </a:solidFill>
                <a:latin typeface="Arial"/>
              </a:rPr>
              <a:t>INFN </a:t>
            </a:r>
            <a:r>
              <a:rPr lang="en-US" dirty="0">
                <a:solidFill>
                  <a:srgbClr val="0C377B"/>
                </a:solidFill>
                <a:latin typeface="Arial"/>
              </a:rPr>
              <a:t> </a:t>
            </a:r>
          </a:p>
        </p:txBody>
      </p:sp>
      <p:sp>
        <p:nvSpPr>
          <p:cNvPr id="45" name="TextBox 44"/>
          <p:cNvSpPr txBox="1"/>
          <p:nvPr/>
        </p:nvSpPr>
        <p:spPr>
          <a:xfrm>
            <a:off x="1579015" y="4221404"/>
            <a:ext cx="1189136" cy="369332"/>
          </a:xfrm>
          <a:prstGeom prst="rect">
            <a:avLst/>
          </a:prstGeom>
          <a:noFill/>
        </p:spPr>
        <p:txBody>
          <a:bodyPr wrap="square" rtlCol="0">
            <a:spAutoFit/>
          </a:bodyPr>
          <a:lstStyle/>
          <a:p>
            <a:pPr defTabSz="342900">
              <a:defRPr/>
            </a:pPr>
            <a:r>
              <a:rPr lang="en-US" b="1" dirty="0">
                <a:solidFill>
                  <a:srgbClr val="0C377B"/>
                </a:solidFill>
                <a:latin typeface="Arial"/>
              </a:rPr>
              <a:t>CEA </a:t>
            </a:r>
            <a:r>
              <a:rPr lang="en-US" dirty="0">
                <a:solidFill>
                  <a:srgbClr val="0C377B"/>
                </a:solidFill>
                <a:latin typeface="Arial"/>
              </a:rPr>
              <a:t> </a:t>
            </a:r>
          </a:p>
        </p:txBody>
      </p:sp>
      <p:sp>
        <p:nvSpPr>
          <p:cNvPr id="46" name="TextBox 45"/>
          <p:cNvSpPr txBox="1"/>
          <p:nvPr/>
        </p:nvSpPr>
        <p:spPr>
          <a:xfrm>
            <a:off x="3653899" y="3190541"/>
            <a:ext cx="1189136" cy="369332"/>
          </a:xfrm>
          <a:prstGeom prst="rect">
            <a:avLst/>
          </a:prstGeom>
          <a:noFill/>
        </p:spPr>
        <p:txBody>
          <a:bodyPr wrap="square" rtlCol="0">
            <a:spAutoFit/>
          </a:bodyPr>
          <a:lstStyle/>
          <a:p>
            <a:pPr defTabSz="342900">
              <a:defRPr/>
            </a:pPr>
            <a:r>
              <a:rPr lang="en-US" b="1" dirty="0">
                <a:solidFill>
                  <a:srgbClr val="0C377B"/>
                </a:solidFill>
                <a:latin typeface="Arial"/>
              </a:rPr>
              <a:t>CIEMAT </a:t>
            </a:r>
            <a:r>
              <a:rPr lang="en-US" dirty="0">
                <a:solidFill>
                  <a:srgbClr val="0C377B"/>
                </a:solidFill>
                <a:latin typeface="Arial"/>
              </a:rPr>
              <a:t> </a:t>
            </a:r>
          </a:p>
        </p:txBody>
      </p:sp>
      <p:sp>
        <p:nvSpPr>
          <p:cNvPr id="47" name="TextBox 46"/>
          <p:cNvSpPr txBox="1"/>
          <p:nvPr/>
        </p:nvSpPr>
        <p:spPr>
          <a:xfrm>
            <a:off x="5112061" y="4155397"/>
            <a:ext cx="1189136" cy="369332"/>
          </a:xfrm>
          <a:prstGeom prst="rect">
            <a:avLst/>
          </a:prstGeom>
          <a:noFill/>
        </p:spPr>
        <p:txBody>
          <a:bodyPr wrap="square" rtlCol="0">
            <a:spAutoFit/>
          </a:bodyPr>
          <a:lstStyle/>
          <a:p>
            <a:pPr defTabSz="342900">
              <a:defRPr/>
            </a:pPr>
            <a:r>
              <a:rPr lang="en-US" b="1" dirty="0">
                <a:solidFill>
                  <a:srgbClr val="0C377B"/>
                </a:solidFill>
                <a:latin typeface="Arial"/>
              </a:rPr>
              <a:t>PSI </a:t>
            </a:r>
            <a:r>
              <a:rPr lang="en-US" dirty="0">
                <a:solidFill>
                  <a:srgbClr val="0C377B"/>
                </a:solidFill>
                <a:latin typeface="Arial"/>
              </a:rPr>
              <a:t> </a:t>
            </a:r>
          </a:p>
        </p:txBody>
      </p:sp>
      <p:sp>
        <p:nvSpPr>
          <p:cNvPr id="48" name="TextBox 47"/>
          <p:cNvSpPr txBox="1"/>
          <p:nvPr/>
        </p:nvSpPr>
        <p:spPr>
          <a:xfrm>
            <a:off x="7110283" y="3860405"/>
            <a:ext cx="1189136" cy="369332"/>
          </a:xfrm>
          <a:prstGeom prst="rect">
            <a:avLst/>
          </a:prstGeom>
          <a:noFill/>
        </p:spPr>
        <p:txBody>
          <a:bodyPr wrap="square" rtlCol="0">
            <a:spAutoFit/>
          </a:bodyPr>
          <a:lstStyle/>
          <a:p>
            <a:pPr defTabSz="342900">
              <a:defRPr/>
            </a:pPr>
            <a:r>
              <a:rPr lang="en-US" b="1" dirty="0">
                <a:solidFill>
                  <a:srgbClr val="0C377B"/>
                </a:solidFill>
                <a:latin typeface="Arial"/>
              </a:rPr>
              <a:t>LBNL </a:t>
            </a:r>
            <a:r>
              <a:rPr lang="en-US" dirty="0">
                <a:solidFill>
                  <a:srgbClr val="0C377B"/>
                </a:solidFill>
                <a:latin typeface="Arial"/>
              </a:rPr>
              <a:t> </a:t>
            </a:r>
          </a:p>
        </p:txBody>
      </p:sp>
      <p:sp>
        <p:nvSpPr>
          <p:cNvPr id="49" name="TextBox 48"/>
          <p:cNvSpPr txBox="1"/>
          <p:nvPr/>
        </p:nvSpPr>
        <p:spPr>
          <a:xfrm>
            <a:off x="7110283" y="4432258"/>
            <a:ext cx="1189136" cy="369332"/>
          </a:xfrm>
          <a:prstGeom prst="rect">
            <a:avLst/>
          </a:prstGeom>
          <a:noFill/>
        </p:spPr>
        <p:txBody>
          <a:bodyPr wrap="square" rtlCol="0">
            <a:spAutoFit/>
          </a:bodyPr>
          <a:lstStyle/>
          <a:p>
            <a:pPr defTabSz="342900">
              <a:defRPr/>
            </a:pPr>
            <a:r>
              <a:rPr lang="en-US" b="1" dirty="0">
                <a:solidFill>
                  <a:srgbClr val="0C377B"/>
                </a:solidFill>
                <a:latin typeface="Arial"/>
              </a:rPr>
              <a:t>FNAL </a:t>
            </a:r>
            <a:r>
              <a:rPr lang="en-US" dirty="0">
                <a:solidFill>
                  <a:srgbClr val="0C377B"/>
                </a:solidFill>
                <a:latin typeface="Arial"/>
              </a:rPr>
              <a:t> </a:t>
            </a:r>
          </a:p>
        </p:txBody>
      </p:sp>
    </p:spTree>
    <p:extLst>
      <p:ext uri="{BB962C8B-B14F-4D97-AF65-F5344CB8AC3E}">
        <p14:creationId xmlns:p14="http://schemas.microsoft.com/office/powerpoint/2010/main" val="7247416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71"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itle 1"/>
          <p:cNvSpPr txBox="1">
            <a:spLocks/>
          </p:cNvSpPr>
          <p:nvPr/>
        </p:nvSpPr>
        <p:spPr>
          <a:xfrm>
            <a:off x="0" y="0"/>
            <a:ext cx="9144000" cy="756084"/>
          </a:xfrm>
          <a:prstGeom prst="rect">
            <a:avLst/>
          </a:prstGeom>
          <a:solidFill>
            <a:srgbClr val="0C377B"/>
          </a:solidFill>
        </p:spPr>
        <p:txBody>
          <a:bodyPr lIns="68525" tIns="0" rIns="6852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171">
              <a:defRPr/>
            </a:pPr>
            <a:r>
              <a:rPr lang="en-US" kern="0" dirty="0" smtClean="0">
                <a:latin typeface="Arial"/>
              </a:rPr>
              <a:t>      Cryogenic beam vacuum system</a:t>
            </a:r>
            <a:endParaRPr lang="en-US" kern="0" dirty="0">
              <a:latin typeface="Arial"/>
            </a:endParaRPr>
          </a:p>
        </p:txBody>
      </p:sp>
      <p:pic>
        <p:nvPicPr>
          <p:cNvPr id="7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09" y="63707"/>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216024" y="808406"/>
            <a:ext cx="8892480" cy="761745"/>
          </a:xfrm>
          <a:prstGeom prst="rect">
            <a:avLst/>
          </a:prstGeom>
          <a:noFill/>
        </p:spPr>
        <p:txBody>
          <a:bodyPr wrap="square" lIns="68525" tIns="34289" rIns="68525" bIns="34289" rtlCol="0">
            <a:spAutoFit/>
          </a:bodyPr>
          <a:lstStyle/>
          <a:p>
            <a:pPr defTabSz="685171"/>
            <a:r>
              <a:rPr lang="en-US" sz="1500" b="1" dirty="0">
                <a:solidFill>
                  <a:srgbClr val="0C377B"/>
                </a:solidFill>
                <a:latin typeface="Arial"/>
              </a:rPr>
              <a:t>One of the most critical elements for FCC-</a:t>
            </a:r>
            <a:r>
              <a:rPr lang="en-US" sz="1500" b="1" dirty="0" err="1">
                <a:solidFill>
                  <a:srgbClr val="0C377B"/>
                </a:solidFill>
                <a:latin typeface="Arial"/>
              </a:rPr>
              <a:t>hh</a:t>
            </a:r>
            <a:endParaRPr lang="en-US" sz="1500" b="1" dirty="0">
              <a:solidFill>
                <a:srgbClr val="0C377B"/>
              </a:solidFill>
              <a:latin typeface="Arial"/>
            </a:endParaRPr>
          </a:p>
          <a:p>
            <a:pPr marL="256952" indent="-256952" defTabSz="685171">
              <a:buFont typeface="Arial" panose="020B0604020202020204" pitchFamily="34" charset="0"/>
              <a:buChar char="•"/>
            </a:pPr>
            <a:r>
              <a:rPr lang="en-US" sz="1500" dirty="0">
                <a:solidFill>
                  <a:srgbClr val="0C377B"/>
                </a:solidFill>
                <a:latin typeface="Arial"/>
              </a:rPr>
              <a:t>Absorption of synchrotron radiation at ~50 K for cryogenic efficiency (5 MW total power)</a:t>
            </a:r>
          </a:p>
          <a:p>
            <a:pPr marL="256952" indent="-256952" defTabSz="685171">
              <a:buFont typeface="Arial" panose="020B0604020202020204" pitchFamily="34" charset="0"/>
              <a:buChar char="•"/>
            </a:pPr>
            <a:r>
              <a:rPr lang="en-US" sz="1500" dirty="0">
                <a:solidFill>
                  <a:srgbClr val="0C377B"/>
                </a:solidFill>
                <a:latin typeface="Arial"/>
              </a:rPr>
              <a:t>Provision of beam vacuum, suppression of photo-electrons, electron cloud effect, impedance, etc.</a:t>
            </a:r>
          </a:p>
        </p:txBody>
      </p:sp>
      <p:sp>
        <p:nvSpPr>
          <p:cNvPr id="15" name="Subtitle 2"/>
          <p:cNvSpPr txBox="1">
            <a:spLocks/>
          </p:cNvSpPr>
          <p:nvPr/>
        </p:nvSpPr>
        <p:spPr>
          <a:xfrm>
            <a:off x="3005826" y="1857861"/>
            <a:ext cx="5778642" cy="659927"/>
          </a:xfrm>
          <a:prstGeom prst="rect">
            <a:avLst/>
          </a:prstGeom>
          <a:solidFill>
            <a:schemeClr val="bg1"/>
          </a:solidFill>
        </p:spPr>
        <p:txBody>
          <a:bodyPr vert="horz" lIns="68525" tIns="34289" rIns="68525" bIns="34289"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smtClean="0">
                <a:solidFill>
                  <a:srgbClr val="0C377B"/>
                </a:solidFill>
                <a:latin typeface="Arial"/>
              </a:rPr>
              <a:t>FCC </a:t>
            </a:r>
            <a:r>
              <a:rPr lang="en-GB" b="1" dirty="0" err="1" smtClean="0">
                <a:solidFill>
                  <a:srgbClr val="0C377B"/>
                </a:solidFill>
                <a:latin typeface="Arial"/>
              </a:rPr>
              <a:t>Beamscreen</a:t>
            </a:r>
            <a:r>
              <a:rPr lang="en-GB" b="1" dirty="0" smtClean="0">
                <a:solidFill>
                  <a:srgbClr val="0C377B"/>
                </a:solidFill>
                <a:latin typeface="Arial"/>
              </a:rPr>
              <a:t> prototype for test at ANKA:</a:t>
            </a:r>
          </a:p>
          <a:p>
            <a:pPr algn="l"/>
            <a:r>
              <a:rPr lang="en-GB" dirty="0" smtClean="0">
                <a:solidFill>
                  <a:srgbClr val="0C377B"/>
                </a:solidFill>
                <a:latin typeface="Arial"/>
              </a:rPr>
              <a:t>External copper rings for heat transfer to cooling tubes</a:t>
            </a:r>
          </a:p>
        </p:txBody>
      </p:sp>
      <p:pic>
        <p:nvPicPr>
          <p:cNvPr id="16" name="Picture 2" descr="http://cds.cern.ch/record/2260679/files/DSC_7494.jpg?subformat=icon-14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6917" y="2517745"/>
            <a:ext cx="5653125" cy="1998222"/>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44"/>
          <p:cNvPicPr>
            <a:picLocks noChangeAspect="1"/>
          </p:cNvPicPr>
          <p:nvPr/>
        </p:nvPicPr>
        <p:blipFill>
          <a:blip r:embed="rId5"/>
          <a:stretch>
            <a:fillRect/>
          </a:stretch>
        </p:blipFill>
        <p:spPr>
          <a:xfrm>
            <a:off x="35497" y="1570170"/>
            <a:ext cx="2899556" cy="3034823"/>
          </a:xfrm>
          <a:prstGeom prst="rect">
            <a:avLst/>
          </a:prstGeom>
        </p:spPr>
      </p:pic>
      <p:cxnSp>
        <p:nvCxnSpPr>
          <p:cNvPr id="46" name="Straight Arrow Connector 45"/>
          <p:cNvCxnSpPr/>
          <p:nvPr/>
        </p:nvCxnSpPr>
        <p:spPr>
          <a:xfrm flipH="1" flipV="1">
            <a:off x="743481" y="2978545"/>
            <a:ext cx="912233" cy="7172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3442" y="3070138"/>
            <a:ext cx="912234" cy="10801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43443" y="2472280"/>
            <a:ext cx="159980" cy="48630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57938" y="3177327"/>
            <a:ext cx="87648" cy="36657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2821193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0" y="1491"/>
            <a:ext cx="9144000" cy="490066"/>
          </a:xfrm>
          <a:prstGeom prst="rect">
            <a:avLst/>
          </a:prstGeom>
          <a:solidFill>
            <a:srgbClr val="EEECE1"/>
          </a:solidFill>
        </p:spPr>
        <p:txBody>
          <a:bodyPr vert="horz" lIns="91404" tIns="45702" rIns="91404" bIns="45702" rtlCol="0" anchor="ctr">
            <a:normAutofit fontScale="90000" lnSpcReduction="1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defTabSz="913995"/>
            <a:r>
              <a:rPr lang="en-GB" b="1">
                <a:solidFill>
                  <a:sysClr val="windowText" lastClr="000000"/>
                </a:solidFill>
                <a:latin typeface="Calibri"/>
              </a:rPr>
              <a:t>Beam and Luminosity Evolution</a:t>
            </a:r>
            <a:endParaRPr lang="en-GB" b="1" dirty="0">
              <a:solidFill>
                <a:sysClr val="windowText" lastClr="000000"/>
              </a:solidFill>
              <a:latin typeface="Calibri"/>
            </a:endParaRPr>
          </a:p>
        </p:txBody>
      </p:sp>
      <p:sp>
        <p:nvSpPr>
          <p:cNvPr id="28" name="Date Placeholder 2"/>
          <p:cNvSpPr>
            <a:spLocks noGrp="1"/>
          </p:cNvSpPr>
          <p:nvPr>
            <p:ph type="dt" sz="half" idx="10"/>
          </p:nvPr>
        </p:nvSpPr>
        <p:spPr>
          <a:xfrm>
            <a:off x="3995968" y="4948015"/>
            <a:ext cx="5146477" cy="193898"/>
          </a:xfrm>
        </p:spPr>
        <p:txBody>
          <a:bodyPr/>
          <a:lstStyle/>
          <a:p>
            <a:r>
              <a:rPr lang="en-US" dirty="0" smtClean="0">
                <a:solidFill>
                  <a:prstClr val="black">
                    <a:tint val="75000"/>
                  </a:prstClr>
                </a:solidFill>
                <a:latin typeface="Calibri"/>
              </a:rPr>
              <a:t>J.M. Jowett, M. </a:t>
            </a:r>
            <a:r>
              <a:rPr lang="en-US" dirty="0" err="1" smtClean="0">
                <a:solidFill>
                  <a:prstClr val="black">
                    <a:tint val="75000"/>
                  </a:prstClr>
                </a:solidFill>
                <a:latin typeface="Calibri"/>
              </a:rPr>
              <a:t>Schaumann</a:t>
            </a:r>
            <a:r>
              <a:rPr lang="en-US" dirty="0" smtClean="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29"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23</a:t>
            </a:fld>
            <a:endParaRPr lang="en-GB">
              <a:solidFill>
                <a:prstClr val="black">
                  <a:tint val="75000"/>
                </a:prstClr>
              </a:solidFill>
              <a:latin typeface="Calibri"/>
            </a:endParaRPr>
          </a:p>
        </p:txBody>
      </p:sp>
      <p:sp>
        <p:nvSpPr>
          <p:cNvPr id="30" name="TextBox 29"/>
          <p:cNvSpPr txBox="1"/>
          <p:nvPr/>
        </p:nvSpPr>
        <p:spPr>
          <a:xfrm>
            <a:off x="325834" y="692720"/>
            <a:ext cx="6190405" cy="276997"/>
          </a:xfrm>
          <a:prstGeom prst="rect">
            <a:avLst/>
          </a:prstGeom>
          <a:noFill/>
        </p:spPr>
        <p:txBody>
          <a:bodyPr wrap="square" lIns="91404" tIns="45702" rIns="91404" bIns="45702" rtlCol="0">
            <a:spAutoFit/>
          </a:bodyPr>
          <a:lstStyle/>
          <a:p>
            <a:pPr defTabSz="913995"/>
            <a:r>
              <a:rPr lang="en-GB" sz="1200" dirty="0">
                <a:solidFill>
                  <a:prstClr val="black"/>
                </a:solidFill>
                <a:latin typeface="Calibri"/>
              </a:rPr>
              <a:t>During the beams are in collision the instantaneous value of the luminosity will change:</a:t>
            </a: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992" y="1036194"/>
            <a:ext cx="2216737" cy="752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TextBox 31"/>
          <p:cNvSpPr txBox="1"/>
          <p:nvPr/>
        </p:nvSpPr>
        <p:spPr>
          <a:xfrm>
            <a:off x="213297" y="1836012"/>
            <a:ext cx="6297911" cy="53091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The beam evolution with time is obtained by solving a system of four differential equations (dominant effects only  shown here, more included in simulations):</a:t>
            </a:r>
          </a:p>
        </p:txBody>
      </p:sp>
      <p:grpSp>
        <p:nvGrpSpPr>
          <p:cNvPr id="33" name="Group 32"/>
          <p:cNvGrpSpPr/>
          <p:nvPr/>
        </p:nvGrpSpPr>
        <p:grpSpPr>
          <a:xfrm>
            <a:off x="6708991" y="620689"/>
            <a:ext cx="2229885" cy="3173580"/>
            <a:chOff x="6708978" y="692696"/>
            <a:chExt cx="2229885" cy="3173580"/>
          </a:xfrm>
        </p:grpSpPr>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274" y="1014423"/>
              <a:ext cx="1879238" cy="3048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TextBox 34"/>
            <p:cNvSpPr txBox="1"/>
            <p:nvPr/>
          </p:nvSpPr>
          <p:spPr>
            <a:xfrm>
              <a:off x="6804370" y="692696"/>
              <a:ext cx="554960" cy="338554"/>
            </a:xfrm>
            <a:prstGeom prst="rect">
              <a:avLst/>
            </a:prstGeom>
            <a:noFill/>
          </p:spPr>
          <p:txBody>
            <a:bodyPr wrap="none" rtlCol="0">
              <a:spAutoFit/>
            </a:bodyPr>
            <a:lstStyle/>
            <a:p>
              <a:pPr defTabSz="913995"/>
              <a:r>
                <a:rPr lang="en-GB" sz="1600" dirty="0">
                  <a:solidFill>
                    <a:prstClr val="black"/>
                  </a:solidFill>
                  <a:latin typeface="Calibri"/>
                </a:rPr>
                <a:t>with</a:t>
              </a:r>
            </a:p>
          </p:txBody>
        </p:sp>
        <p:pic>
          <p:nvPicPr>
            <p:cNvPr id="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391290"/>
              <a:ext cx="268498" cy="222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7" name="TextBox 36"/>
            <p:cNvSpPr txBox="1"/>
            <p:nvPr/>
          </p:nvSpPr>
          <p:spPr>
            <a:xfrm>
              <a:off x="7033373" y="1311731"/>
              <a:ext cx="1905490" cy="2554545"/>
            </a:xfrm>
            <a:prstGeom prst="rect">
              <a:avLst/>
            </a:prstGeom>
            <a:noFill/>
          </p:spPr>
          <p:txBody>
            <a:bodyPr wrap="none" rtlCol="0">
              <a:spAutoFit/>
            </a:bodyPr>
            <a:lstStyle/>
            <a:p>
              <a:pPr defTabSz="913995"/>
              <a:r>
                <a:rPr lang="en-GB" sz="1600" dirty="0">
                  <a:solidFill>
                    <a:prstClr val="black"/>
                  </a:solidFill>
                  <a:latin typeface="Calibri"/>
                </a:rPr>
                <a:t>: revolution freq.</a:t>
              </a:r>
            </a:p>
            <a:p>
              <a:pPr defTabSz="913995"/>
              <a:r>
                <a:rPr lang="en-GB" sz="1600" dirty="0">
                  <a:solidFill>
                    <a:prstClr val="black"/>
                  </a:solidFill>
                  <a:latin typeface="Calibri"/>
                </a:rPr>
                <a:t>: no. bunches/beam</a:t>
              </a:r>
            </a:p>
            <a:p>
              <a:pPr defTabSz="913995"/>
              <a:r>
                <a:rPr lang="en-GB" sz="1600" dirty="0">
                  <a:solidFill>
                    <a:prstClr val="black"/>
                  </a:solidFill>
                  <a:latin typeface="Calibri"/>
                </a:rPr>
                <a:t>: </a:t>
              </a:r>
              <a:r>
                <a:rPr lang="el-GR" sz="1600" dirty="0">
                  <a:solidFill>
                    <a:prstClr val="black"/>
                  </a:solidFill>
                  <a:latin typeface="Calibri"/>
                </a:rPr>
                <a:t>β</a:t>
              </a:r>
              <a:r>
                <a:rPr lang="en-GB" sz="1600" dirty="0">
                  <a:solidFill>
                    <a:prstClr val="black"/>
                  </a:solidFill>
                  <a:latin typeface="Calibri"/>
                </a:rPr>
                <a:t>-function at IP</a:t>
              </a:r>
            </a:p>
            <a:p>
              <a:pPr defTabSz="913995"/>
              <a:r>
                <a:rPr lang="en-GB" sz="1600" dirty="0">
                  <a:solidFill>
                    <a:prstClr val="black"/>
                  </a:solidFill>
                  <a:latin typeface="Calibri"/>
                </a:rPr>
                <a:t>: no. particles/bunch</a:t>
              </a:r>
            </a:p>
            <a:p>
              <a:pPr defTabSz="913995"/>
              <a:r>
                <a:rPr lang="en-GB" sz="1600" dirty="0">
                  <a:solidFill>
                    <a:prstClr val="black"/>
                  </a:solidFill>
                  <a:latin typeface="Calibri"/>
                </a:rPr>
                <a:t>: geom. </a:t>
              </a:r>
              <a:r>
                <a:rPr lang="en-GB" sz="1600" dirty="0" err="1">
                  <a:solidFill>
                    <a:prstClr val="black"/>
                  </a:solidFill>
                  <a:latin typeface="Calibri"/>
                </a:rPr>
                <a:t>emittances</a:t>
              </a:r>
              <a:r>
                <a:rPr lang="en-GB" sz="1600" dirty="0">
                  <a:solidFill>
                    <a:prstClr val="black"/>
                  </a:solidFill>
                  <a:latin typeface="Calibri"/>
                </a:rPr>
                <a:t> </a:t>
              </a:r>
            </a:p>
            <a:p>
              <a:pPr defTabSz="913995"/>
              <a:r>
                <a:rPr lang="en-GB" sz="1600" dirty="0">
                  <a:solidFill>
                    <a:prstClr val="black"/>
                  </a:solidFill>
                  <a:latin typeface="Calibri"/>
                </a:rPr>
                <a:t>: bunch length</a:t>
              </a:r>
            </a:p>
            <a:p>
              <a:pPr defTabSz="913995"/>
              <a:endParaRPr lang="en-GB" sz="1600" dirty="0">
                <a:solidFill>
                  <a:prstClr val="black"/>
                </a:solidFill>
                <a:latin typeface="Calibri"/>
              </a:endParaRPr>
            </a:p>
            <a:p>
              <a:pPr defTabSz="913995"/>
              <a:r>
                <a:rPr lang="en-GB" sz="1600" dirty="0">
                  <a:solidFill>
                    <a:prstClr val="black"/>
                  </a:solidFill>
                  <a:latin typeface="Calibri"/>
                </a:rPr>
                <a:t>: total cross-section</a:t>
              </a:r>
            </a:p>
            <a:p>
              <a:pPr defTabSz="913995"/>
              <a:r>
                <a:rPr lang="en-GB" sz="1600" dirty="0">
                  <a:solidFill>
                    <a:prstClr val="black"/>
                  </a:solidFill>
                  <a:latin typeface="Calibri"/>
                </a:rPr>
                <a:t>: IBS growth rate</a:t>
              </a:r>
            </a:p>
            <a:p>
              <a:pPr defTabSz="913995"/>
              <a:r>
                <a:rPr lang="en-GB" sz="1600" dirty="0">
                  <a:solidFill>
                    <a:prstClr val="black"/>
                  </a:solidFill>
                  <a:latin typeface="Calibri"/>
                </a:rPr>
                <a:t>: rad. damping rate</a:t>
              </a:r>
            </a:p>
          </p:txBody>
        </p:sp>
        <p:pic>
          <p:nvPicPr>
            <p:cNvPr id="3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6220" y="1636810"/>
              <a:ext cx="172403" cy="223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8218" y="1895346"/>
              <a:ext cx="178000" cy="2288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3938" y="2153210"/>
              <a:ext cx="194034" cy="1746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0030" y="2399402"/>
              <a:ext cx="128327" cy="159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8417" y="2615426"/>
              <a:ext cx="212538" cy="196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8978" y="3098456"/>
              <a:ext cx="383302" cy="201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8617" y="3329873"/>
              <a:ext cx="350433" cy="1872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240" y="3583547"/>
              <a:ext cx="371353" cy="1946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46" name="Group 45"/>
          <p:cNvGrpSpPr/>
          <p:nvPr/>
        </p:nvGrpSpPr>
        <p:grpSpPr>
          <a:xfrm>
            <a:off x="395550" y="2486617"/>
            <a:ext cx="4443059" cy="2461400"/>
            <a:chOff x="395537" y="2443514"/>
            <a:chExt cx="4443059" cy="2461400"/>
          </a:xfrm>
        </p:grpSpPr>
        <p:pic>
          <p:nvPicPr>
            <p:cNvPr id="47"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537" y="2443514"/>
              <a:ext cx="3002650" cy="2461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9" name="TextBox 48"/>
            <p:cNvSpPr txBox="1"/>
            <p:nvPr/>
          </p:nvSpPr>
          <p:spPr>
            <a:xfrm>
              <a:off x="3563888" y="2493575"/>
              <a:ext cx="1274708" cy="2246769"/>
            </a:xfrm>
            <a:prstGeom prst="rect">
              <a:avLst/>
            </a:prstGeom>
            <a:noFill/>
          </p:spPr>
          <p:txBody>
            <a:bodyPr wrap="none" rtlCol="0">
              <a:spAutoFit/>
            </a:bodyPr>
            <a:lstStyle/>
            <a:p>
              <a:pPr defTabSz="913995"/>
              <a:r>
                <a:rPr lang="en-GB" sz="1400" kern="0" dirty="0">
                  <a:solidFill>
                    <a:srgbClr val="FF0000"/>
                  </a:solidFill>
                  <a:latin typeface="Calibri"/>
                </a:rPr>
                <a:t>Intensity</a:t>
              </a: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Hor.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Ver.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Bunch Length</a:t>
              </a:r>
            </a:p>
          </p:txBody>
        </p:sp>
      </p:grpSp>
      <p:sp>
        <p:nvSpPr>
          <p:cNvPr id="50" name="Rectangle 49"/>
          <p:cNvSpPr/>
          <p:nvPr/>
        </p:nvSpPr>
        <p:spPr>
          <a:xfrm>
            <a:off x="6623722" y="620688"/>
            <a:ext cx="2312736" cy="3173580"/>
          </a:xfrm>
          <a:prstGeom prst="rect">
            <a:avLst/>
          </a:prstGeom>
          <a:noFill/>
          <a:ln w="9525" cap="flat" cmpd="sng" algn="ctr">
            <a:solidFill>
              <a:sysClr val="windowText" lastClr="000000"/>
            </a:solidFill>
            <a:prstDash val="solid"/>
          </a:ln>
          <a:effectLst/>
        </p:spPr>
        <p:txBody>
          <a:bodyPr lIns="91404" tIns="45702" rIns="91404" bIns="45702" rtlCol="0" anchor="ctr"/>
          <a:lstStyle/>
          <a:p>
            <a:pPr algn="ctr" defTabSz="913995"/>
            <a:endParaRPr lang="en-GB" kern="0">
              <a:solidFill>
                <a:prstClr val="white"/>
              </a:solidFill>
              <a:latin typeface="Calibri"/>
            </a:endParaRPr>
          </a:p>
        </p:txBody>
      </p:sp>
      <p:sp>
        <p:nvSpPr>
          <p:cNvPr id="51" name="TextBox 50"/>
          <p:cNvSpPr txBox="1"/>
          <p:nvPr/>
        </p:nvSpPr>
        <p:spPr>
          <a:xfrm>
            <a:off x="6560586" y="3945495"/>
            <a:ext cx="2520280" cy="861772"/>
          </a:xfrm>
          <a:prstGeom prst="rect">
            <a:avLst/>
          </a:prstGeom>
          <a:noFill/>
        </p:spPr>
        <p:txBody>
          <a:bodyPr wrap="square" lIns="91404" tIns="45702" rIns="91404" bIns="45702" rtlCol="0">
            <a:spAutoFit/>
          </a:bodyPr>
          <a:lstStyle/>
          <a:p>
            <a:pPr defTabSz="913995"/>
            <a:r>
              <a:rPr lang="en-GB" sz="1600" kern="0" dirty="0">
                <a:solidFill>
                  <a:sysClr val="windowText" lastClr="000000"/>
                </a:solidFill>
              </a:rPr>
              <a:t>J. Jowett, M. </a:t>
            </a:r>
            <a:r>
              <a:rPr lang="en-GB" sz="1600" kern="0" dirty="0" err="1">
                <a:solidFill>
                  <a:sysClr val="windowText" lastClr="000000"/>
                </a:solidFill>
              </a:rPr>
              <a:t>Schaumann</a:t>
            </a:r>
            <a:r>
              <a:rPr lang="en-GB" sz="1600" kern="0" dirty="0">
                <a:solidFill>
                  <a:sysClr val="windowText" lastClr="000000"/>
                </a:solidFill>
              </a:rPr>
              <a:t>,</a:t>
            </a:r>
          </a:p>
          <a:p>
            <a:pPr defTabSz="913995"/>
            <a:r>
              <a:rPr lang="en-GB" sz="1600" kern="0" dirty="0">
                <a:solidFill>
                  <a:sysClr val="windowText" lastClr="000000"/>
                </a:solidFill>
              </a:rPr>
              <a:t>FCC week Washington 2015</a:t>
            </a:r>
          </a:p>
          <a:p>
            <a:pPr defTabSz="913995"/>
            <a:endParaRPr lang="en-GB" kern="0" dirty="0">
              <a:solidFill>
                <a:sysClr val="windowText" lastClr="000000"/>
              </a:solidFill>
            </a:endParaRPr>
          </a:p>
        </p:txBody>
      </p:sp>
    </p:spTree>
    <p:extLst>
      <p:ext uri="{BB962C8B-B14F-4D97-AF65-F5344CB8AC3E}">
        <p14:creationId xmlns:p14="http://schemas.microsoft.com/office/powerpoint/2010/main" val="3156035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91"/>
            <a:ext cx="9144000" cy="490066"/>
          </a:xfrm>
          <a:prstGeom prst="rect">
            <a:avLst/>
          </a:prstGeom>
        </p:spPr>
        <p:txBody>
          <a:bodyPr lIns="91404" tIns="45702" rIns="91404" bIns="45702">
            <a:normAutofit fontScale="67500" lnSpcReduction="20000"/>
          </a:bodyPr>
          <a:lstStyle>
            <a:lvl1pPr algn="ctr" defTabSz="456746" rtl="0" eaLnBrk="1" latinLnBrk="0" hangingPunct="1">
              <a:spcBef>
                <a:spcPct val="0"/>
              </a:spcBef>
              <a:buNone/>
              <a:defRPr sz="4400" kern="1200">
                <a:solidFill>
                  <a:schemeClr val="tx1"/>
                </a:solidFill>
                <a:latin typeface="+mj-lt"/>
                <a:ea typeface="+mj-ea"/>
                <a:cs typeface="+mj-cs"/>
              </a:defRPr>
            </a:lvl1pPr>
          </a:lstStyle>
          <a:p>
            <a:r>
              <a:rPr lang="en-GB" b="1" smtClean="0"/>
              <a:t>Effects on the Emittance – a new regime</a:t>
            </a:r>
            <a:endParaRPr lang="en-GB" b="1" dirty="0"/>
          </a:p>
        </p:txBody>
      </p:sp>
      <p:sp>
        <p:nvSpPr>
          <p:cNvPr id="3" name="Date Placeholder 2"/>
          <p:cNvSpPr>
            <a:spLocks noGrp="1"/>
          </p:cNvSpPr>
          <p:nvPr>
            <p:ph type="dt" sz="half" idx="10"/>
          </p:nvPr>
        </p:nvSpPr>
        <p:spPr>
          <a:xfrm>
            <a:off x="-7638" y="6669385"/>
            <a:ext cx="4435622" cy="210937"/>
          </a:xfrm>
        </p:spPr>
        <p:txBody>
          <a:bodyPr/>
          <a:lstStyle/>
          <a:p>
            <a:r>
              <a:rPr lang="en-US" smtClean="0">
                <a:solidFill>
                  <a:prstClr val="black">
                    <a:tint val="75000"/>
                  </a:prstClr>
                </a:solidFill>
                <a:latin typeface="Calibri"/>
              </a:rPr>
              <a:t>J.M. Jowett, M. Schaumann, FCC Week 2015, Washington DC, 24 March 2015</a:t>
            </a:r>
            <a:endParaRPr lang="en-GB">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24</a:t>
            </a:fld>
            <a:endParaRPr lang="en-GB">
              <a:solidFill>
                <a:prstClr val="black">
                  <a:tint val="75000"/>
                </a:prstClr>
              </a:solidFill>
              <a:latin typeface="Calibri"/>
            </a:endParaRPr>
          </a:p>
        </p:txBody>
      </p:sp>
      <p:cxnSp>
        <p:nvCxnSpPr>
          <p:cNvPr id="5" name="Straight Connector 4"/>
          <p:cNvCxnSpPr>
            <a:stCxn id="2" idx="2"/>
          </p:cNvCxnSpPr>
          <p:nvPr/>
        </p:nvCxnSpPr>
        <p:spPr>
          <a:xfrm>
            <a:off x="4572000" y="491582"/>
            <a:ext cx="0" cy="36643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0289" y="548683"/>
            <a:ext cx="3095099"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Intra-Beam Scattering (IBS)</a:t>
            </a:r>
          </a:p>
        </p:txBody>
      </p:sp>
      <p:sp>
        <p:nvSpPr>
          <p:cNvPr id="7" name="TextBox 6"/>
          <p:cNvSpPr txBox="1"/>
          <p:nvPr/>
        </p:nvSpPr>
        <p:spPr>
          <a:xfrm>
            <a:off x="5076067" y="548683"/>
            <a:ext cx="3801032"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(Synchrotron) Radiation Damping</a:t>
            </a:r>
          </a:p>
        </p:txBody>
      </p:sp>
      <p:sp>
        <p:nvSpPr>
          <p:cNvPr id="8" name="TextBox 7"/>
          <p:cNvSpPr txBox="1"/>
          <p:nvPr/>
        </p:nvSpPr>
        <p:spPr>
          <a:xfrm>
            <a:off x="1178596" y="1530369"/>
            <a:ext cx="1699700" cy="338552"/>
          </a:xfrm>
          <a:prstGeom prst="rect">
            <a:avLst/>
          </a:prstGeom>
          <a:noFill/>
          <a:ln w="19050">
            <a:solidFill>
              <a:srgbClr val="C00000"/>
            </a:solidFill>
          </a:ln>
        </p:spPr>
        <p:txBody>
          <a:bodyPr wrap="none" lIns="91404" tIns="45702" rIns="91404" bIns="45702" rtlCol="0">
            <a:spAutoFit/>
          </a:bodyPr>
          <a:lstStyle/>
          <a:p>
            <a:pPr defTabSz="913995"/>
            <a:r>
              <a:rPr lang="en-GB" sz="1600" dirty="0" err="1">
                <a:solidFill>
                  <a:srgbClr val="C00000"/>
                </a:solidFill>
                <a:latin typeface="Calibri"/>
              </a:rPr>
              <a:t>Emittance</a:t>
            </a:r>
            <a:r>
              <a:rPr lang="en-GB" sz="1600" dirty="0">
                <a:solidFill>
                  <a:srgbClr val="C00000"/>
                </a:solidFill>
                <a:latin typeface="Calibri"/>
              </a:rPr>
              <a:t> Growth</a:t>
            </a:r>
          </a:p>
        </p:txBody>
      </p:sp>
      <p:sp>
        <p:nvSpPr>
          <p:cNvPr id="9" name="TextBox 8"/>
          <p:cNvSpPr txBox="1"/>
          <p:nvPr/>
        </p:nvSpPr>
        <p:spPr>
          <a:xfrm>
            <a:off x="5818345" y="1530369"/>
            <a:ext cx="1886049" cy="338552"/>
          </a:xfrm>
          <a:prstGeom prst="rect">
            <a:avLst/>
          </a:prstGeom>
          <a:noFill/>
          <a:ln w="19050">
            <a:solidFill>
              <a:srgbClr val="C00000"/>
            </a:solidFill>
          </a:ln>
        </p:spPr>
        <p:txBody>
          <a:bodyPr wrap="none" lIns="91404" tIns="45702" rIns="91404" bIns="45702" rtlCol="0">
            <a:spAutoFit/>
          </a:bodyPr>
          <a:lstStyle/>
          <a:p>
            <a:pPr algn="ctr" defTabSz="913995"/>
            <a:r>
              <a:rPr lang="en-GB" sz="1600" dirty="0" err="1">
                <a:solidFill>
                  <a:srgbClr val="C00000"/>
                </a:solidFill>
                <a:latin typeface="Calibri"/>
              </a:rPr>
              <a:t>Emittance</a:t>
            </a:r>
            <a:r>
              <a:rPr lang="en-GB" sz="1600" dirty="0">
                <a:solidFill>
                  <a:srgbClr val="C00000"/>
                </a:solidFill>
                <a:latin typeface="Calibri"/>
              </a:rPr>
              <a:t> Shrinkage</a:t>
            </a:r>
          </a:p>
        </p:txBody>
      </p:sp>
      <p:sp>
        <p:nvSpPr>
          <p:cNvPr id="10" name="TextBox 9"/>
          <p:cNvSpPr txBox="1"/>
          <p:nvPr/>
        </p:nvSpPr>
        <p:spPr>
          <a:xfrm>
            <a:off x="126440" y="2025023"/>
            <a:ext cx="4377774" cy="30774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Growth rate dynamically changing with </a:t>
            </a:r>
            <a:r>
              <a:rPr lang="en-GB" sz="1400" b="1" dirty="0">
                <a:solidFill>
                  <a:srgbClr val="E69D1A"/>
                </a:solidFill>
                <a:latin typeface="Calibri"/>
              </a:rPr>
              <a:t>beam properties</a:t>
            </a:r>
            <a:r>
              <a:rPr lang="en-GB" sz="1400" dirty="0">
                <a:solidFill>
                  <a:prstClr val="black"/>
                </a:solidFill>
                <a:latin typeface="Calibri"/>
              </a:rPr>
              <a:t>:</a:t>
            </a:r>
          </a:p>
        </p:txBody>
      </p:sp>
      <p:sp>
        <p:nvSpPr>
          <p:cNvPr id="11" name="TextBox 10"/>
          <p:cNvSpPr txBox="1"/>
          <p:nvPr/>
        </p:nvSpPr>
        <p:spPr>
          <a:xfrm>
            <a:off x="5076056" y="2012531"/>
            <a:ext cx="3477231" cy="311619"/>
          </a:xfrm>
          <a:prstGeom prst="rect">
            <a:avLst/>
          </a:prstGeom>
          <a:noFill/>
        </p:spPr>
        <p:txBody>
          <a:bodyPr wrap="none" lIns="91404" tIns="45702" rIns="91404" bIns="45702" rtlCol="0">
            <a:spAutoFit/>
          </a:bodyPr>
          <a:lstStyle/>
          <a:p>
            <a:pPr defTabSz="913995"/>
            <a:r>
              <a:rPr lang="en-GB" sz="1400" dirty="0">
                <a:solidFill>
                  <a:prstClr val="black"/>
                </a:solidFill>
                <a:latin typeface="Calibri"/>
              </a:rPr>
              <a:t>Damping rate is </a:t>
            </a:r>
            <a:r>
              <a:rPr lang="en-GB" sz="1400" b="1" dirty="0">
                <a:solidFill>
                  <a:prstClr val="black"/>
                </a:solidFill>
                <a:latin typeface="Calibri"/>
              </a:rPr>
              <a:t>constant</a:t>
            </a:r>
            <a:r>
              <a:rPr lang="en-GB" sz="1400" dirty="0">
                <a:solidFill>
                  <a:prstClr val="black"/>
                </a:solidFill>
                <a:latin typeface="Calibri"/>
              </a:rPr>
              <a:t> for a given energy:</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390284"/>
            <a:ext cx="2565404" cy="865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336" y="2390259"/>
            <a:ext cx="1992462" cy="790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ectangle 13"/>
          <p:cNvSpPr/>
          <p:nvPr/>
        </p:nvSpPr>
        <p:spPr>
          <a:xfrm>
            <a:off x="2456884" y="2383438"/>
            <a:ext cx="1152128" cy="908417"/>
          </a:xfrm>
          <a:prstGeom prst="rect">
            <a:avLst/>
          </a:prstGeom>
          <a:noFill/>
          <a:ln>
            <a:solidFill>
              <a:srgbClr val="E69D1A"/>
            </a:solid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913995"/>
            <a:endParaRPr lang="en-GB">
              <a:solidFill>
                <a:prstClr val="white"/>
              </a:solidFill>
              <a:latin typeface="Calibri"/>
            </a:endParaRPr>
          </a:p>
        </p:txBody>
      </p:sp>
      <p:sp>
        <p:nvSpPr>
          <p:cNvPr id="15" name="Rectangle 14"/>
          <p:cNvSpPr/>
          <p:nvPr/>
        </p:nvSpPr>
        <p:spPr>
          <a:xfrm>
            <a:off x="316172" y="3435846"/>
            <a:ext cx="4065973" cy="530910"/>
          </a:xfrm>
          <a:prstGeom prst="rect">
            <a:avLst/>
          </a:prstGeom>
        </p:spPr>
        <p:txBody>
          <a:bodyPr wrap="square" lIns="91404" tIns="45702" rIns="91404" bIns="45702">
            <a:spAutoFit/>
          </a:bodyPr>
          <a:lstStyle/>
          <a:p>
            <a:pPr algn="ctr" defTabSz="913995"/>
            <a:r>
              <a:rPr lang="en-GB" sz="1400" dirty="0">
                <a:solidFill>
                  <a:prstClr val="black"/>
                </a:solidFill>
                <a:latin typeface="Calibri"/>
              </a:rPr>
              <a:t>IBS is weak for initial beam parameters, but increases with decreasing </a:t>
            </a:r>
            <a:r>
              <a:rPr lang="en-GB" sz="1400" dirty="0" err="1">
                <a:solidFill>
                  <a:prstClr val="black"/>
                </a:solidFill>
                <a:latin typeface="Calibri"/>
              </a:rPr>
              <a:t>emittance</a:t>
            </a:r>
            <a:r>
              <a:rPr lang="en-GB" sz="1400" dirty="0">
                <a:solidFill>
                  <a:prstClr val="black"/>
                </a:solidFill>
                <a:latin typeface="Calibri"/>
              </a:rPr>
              <a:t> .</a:t>
            </a:r>
          </a:p>
        </p:txBody>
      </p:sp>
      <p:sp>
        <p:nvSpPr>
          <p:cNvPr id="16" name="TextBox 15"/>
          <p:cNvSpPr txBox="1"/>
          <p:nvPr/>
        </p:nvSpPr>
        <p:spPr>
          <a:xfrm>
            <a:off x="316154" y="992012"/>
            <a:ext cx="4104456"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Multiple small-angle Coulomb scattering within a charged particle beam.</a:t>
            </a:r>
          </a:p>
        </p:txBody>
      </p:sp>
      <p:sp>
        <p:nvSpPr>
          <p:cNvPr id="17" name="TextBox 16"/>
          <p:cNvSpPr txBox="1"/>
          <p:nvPr/>
        </p:nvSpPr>
        <p:spPr>
          <a:xfrm>
            <a:off x="4716044" y="979186"/>
            <a:ext cx="4320481"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A charged particle radiates energy, when it is accelerated, i.e. bend on its circular orbit.</a:t>
            </a:r>
          </a:p>
        </p:txBody>
      </p:sp>
      <p:sp>
        <p:nvSpPr>
          <p:cNvPr id="18" name="TextBox 17"/>
          <p:cNvSpPr txBox="1"/>
          <p:nvPr/>
        </p:nvSpPr>
        <p:spPr>
          <a:xfrm>
            <a:off x="525053" y="4299945"/>
            <a:ext cx="8151411" cy="715576"/>
          </a:xfrm>
          <a:prstGeom prst="rect">
            <a:avLst/>
          </a:prstGeom>
          <a:noFill/>
          <a:ln w="28575">
            <a:solidFill>
              <a:srgbClr val="C00000"/>
            </a:solidFill>
          </a:ln>
        </p:spPr>
        <p:txBody>
          <a:bodyPr wrap="square" lIns="91404" tIns="45702" rIns="91404" bIns="45702" rtlCol="0">
            <a:spAutoFit/>
          </a:bodyPr>
          <a:lstStyle/>
          <a:p>
            <a:pPr algn="ctr" defTabSz="913995"/>
            <a:r>
              <a:rPr lang="en-GB" sz="2000" b="1" dirty="0">
                <a:solidFill>
                  <a:srgbClr val="C00000"/>
                </a:solidFill>
                <a:latin typeface="Calibri"/>
              </a:rPr>
              <a:t>Fast </a:t>
            </a:r>
            <a:r>
              <a:rPr lang="en-GB" sz="2000" b="1" dirty="0" err="1">
                <a:solidFill>
                  <a:srgbClr val="C00000"/>
                </a:solidFill>
                <a:latin typeface="Calibri"/>
              </a:rPr>
              <a:t>emittance</a:t>
            </a:r>
            <a:r>
              <a:rPr lang="en-GB" sz="2000" b="1" dirty="0">
                <a:solidFill>
                  <a:srgbClr val="C00000"/>
                </a:solidFill>
                <a:latin typeface="Calibri"/>
              </a:rPr>
              <a:t> decrease at the beginning of the fill, </a:t>
            </a:r>
          </a:p>
          <a:p>
            <a:pPr algn="ctr" defTabSz="913995"/>
            <a:r>
              <a:rPr lang="en-GB" sz="2000" b="1" dirty="0">
                <a:solidFill>
                  <a:srgbClr val="C00000"/>
                </a:solidFill>
                <a:latin typeface="Calibri"/>
              </a:rPr>
              <a:t>until IBS becomes strong enough to counteract the radiation damping.</a:t>
            </a:r>
          </a:p>
        </p:txBody>
      </p:sp>
      <p:grpSp>
        <p:nvGrpSpPr>
          <p:cNvPr id="21" name="Group 20"/>
          <p:cNvGrpSpPr/>
          <p:nvPr/>
        </p:nvGrpSpPr>
        <p:grpSpPr>
          <a:xfrm>
            <a:off x="5143683" y="3329136"/>
            <a:ext cx="3376714" cy="734004"/>
            <a:chOff x="4932040" y="3853435"/>
            <a:chExt cx="3376714" cy="734004"/>
          </a:xfrm>
        </p:grpSpPr>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943347"/>
              <a:ext cx="1297686" cy="5555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3853435"/>
              <a:ext cx="2001276" cy="734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1707" y="3856529"/>
              <a:ext cx="517047" cy="640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16901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CH" smtClean="0"/>
              <a:t>D. Schulte</a:t>
            </a:r>
            <a:endParaRPr lang="en-US"/>
          </a:p>
        </p:txBody>
      </p:sp>
      <p:sp>
        <p:nvSpPr>
          <p:cNvPr id="4" name="Footer Placeholder 3"/>
          <p:cNvSpPr>
            <a:spLocks noGrp="1"/>
          </p:cNvSpPr>
          <p:nvPr>
            <p:ph type="ftr" sz="quarter" idx="11"/>
          </p:nvPr>
        </p:nvSpPr>
        <p:spPr/>
        <p:txBody>
          <a:bodyPr/>
          <a:lstStyle/>
          <a:p>
            <a:r>
              <a:rPr lang="en-US" dirty="0" smtClean="0"/>
              <a:t>FCC-</a:t>
            </a:r>
            <a:r>
              <a:rPr lang="en-US" dirty="0" err="1" smtClean="0"/>
              <a:t>hh</a:t>
            </a:r>
            <a:r>
              <a:rPr lang="en-US" dirty="0" smtClean="0"/>
              <a:t>, Berlin, </a:t>
            </a:r>
            <a:r>
              <a:rPr lang="en-US" dirty="0"/>
              <a:t>May </a:t>
            </a:r>
            <a:r>
              <a:rPr lang="en-US" dirty="0" smtClean="0"/>
              <a:t>2017</a:t>
            </a:r>
            <a:endParaRPr lang="en-US" dirty="0"/>
          </a:p>
        </p:txBody>
      </p:sp>
      <p:sp>
        <p:nvSpPr>
          <p:cNvPr id="5" name="Slide Number Placeholder 4"/>
          <p:cNvSpPr>
            <a:spLocks noGrp="1"/>
          </p:cNvSpPr>
          <p:nvPr>
            <p:ph type="sldNum" sz="quarter" idx="12"/>
          </p:nvPr>
        </p:nvSpPr>
        <p:spPr/>
        <p:txBody>
          <a:bodyPr/>
          <a:lstStyle/>
          <a:p>
            <a:fld id="{B3C3AFAD-5121-D248-9050-9436D626CD02}" type="slidenum">
              <a:rPr lang="en-US" smtClean="0"/>
              <a:t>25</a:t>
            </a:fld>
            <a:endParaRPr lang="en-US"/>
          </a:p>
        </p:txBody>
      </p:sp>
      <p:pic>
        <p:nvPicPr>
          <p:cNvPr id="7" name="Picture 6" descr="FCChh_lumi_ultimate25ns_noLevel.png"/>
          <p:cNvPicPr>
            <a:picLocks noChangeAspect="1"/>
          </p:cNvPicPr>
          <p:nvPr/>
        </p:nvPicPr>
        <p:blipFill>
          <a:blip r:embed="rId2"/>
          <a:stretch>
            <a:fillRect/>
          </a:stretch>
        </p:blipFill>
        <p:spPr>
          <a:xfrm>
            <a:off x="4356283" y="2652353"/>
            <a:ext cx="4896545" cy="2219301"/>
          </a:xfrm>
          <a:prstGeom prst="rect">
            <a:avLst/>
          </a:prstGeom>
        </p:spPr>
      </p:pic>
      <p:sp>
        <p:nvSpPr>
          <p:cNvPr id="8" name="TextBox 7"/>
          <p:cNvSpPr txBox="1"/>
          <p:nvPr/>
        </p:nvSpPr>
        <p:spPr>
          <a:xfrm>
            <a:off x="6876256" y="3057527"/>
            <a:ext cx="2094384" cy="750201"/>
          </a:xfrm>
          <a:prstGeom prst="rect">
            <a:avLst/>
          </a:prstGeom>
          <a:noFill/>
        </p:spPr>
        <p:txBody>
          <a:bodyPr wrap="square" lIns="91404" tIns="45702" rIns="91404" bIns="45702" rtlCol="0">
            <a:spAutoFit/>
          </a:bodyPr>
          <a:lstStyle/>
          <a:p>
            <a:r>
              <a:rPr lang="en-US" sz="1400" dirty="0"/>
              <a:t>Ultimate example, 25ns, no luminosity </a:t>
            </a:r>
            <a:r>
              <a:rPr lang="en-US" sz="1400" dirty="0" err="1"/>
              <a:t>levelling</a:t>
            </a:r>
            <a:endParaRPr lang="en-US" sz="1400" dirty="0"/>
          </a:p>
          <a:p>
            <a:r>
              <a:rPr lang="en-US" sz="1400" dirty="0"/>
              <a:t>8fb</a:t>
            </a:r>
            <a:r>
              <a:rPr lang="en-US" sz="1400" baseline="30000" dirty="0"/>
              <a:t>-1</a:t>
            </a:r>
            <a:r>
              <a:rPr lang="en-US" sz="1400" dirty="0"/>
              <a:t>/day</a:t>
            </a:r>
          </a:p>
        </p:txBody>
      </p:sp>
      <p:cxnSp>
        <p:nvCxnSpPr>
          <p:cNvPr id="9" name="Straight Arrow Connector 8"/>
          <p:cNvCxnSpPr/>
          <p:nvPr/>
        </p:nvCxnSpPr>
        <p:spPr>
          <a:xfrm>
            <a:off x="7042895" y="4226607"/>
            <a:ext cx="1993617"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88048" y="3941777"/>
            <a:ext cx="1501062" cy="311619"/>
          </a:xfrm>
          <a:prstGeom prst="rect">
            <a:avLst/>
          </a:prstGeom>
          <a:noFill/>
        </p:spPr>
        <p:txBody>
          <a:bodyPr wrap="none" lIns="91404" tIns="45702" rIns="91404" bIns="45702" rtlCol="0">
            <a:spAutoFit/>
          </a:bodyPr>
          <a:lstStyle/>
          <a:p>
            <a:r>
              <a:rPr lang="en-US" sz="1400" dirty="0"/>
              <a:t>Turn-around time</a:t>
            </a:r>
          </a:p>
        </p:txBody>
      </p:sp>
      <p:pic>
        <p:nvPicPr>
          <p:cNvPr id="11" name="Picture 10" descr="FCChh_intensity_ultimate25ns_noLev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6" y="563724"/>
            <a:ext cx="4464496" cy="1944216"/>
          </a:xfrm>
          <a:prstGeom prst="rect">
            <a:avLst/>
          </a:prstGeom>
        </p:spPr>
      </p:pic>
      <p:pic>
        <p:nvPicPr>
          <p:cNvPr id="12" name="Picture 11" descr="FCChh_emit_ultimate25ns_noLev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643" y="563724"/>
            <a:ext cx="4962551" cy="1998222"/>
          </a:xfrm>
          <a:prstGeom prst="rect">
            <a:avLst/>
          </a:prstGeom>
        </p:spPr>
      </p:pic>
      <p:sp>
        <p:nvSpPr>
          <p:cNvPr id="13" name="Rectangle 12"/>
          <p:cNvSpPr/>
          <p:nvPr/>
        </p:nvSpPr>
        <p:spPr>
          <a:xfrm>
            <a:off x="204641" y="2660975"/>
            <a:ext cx="4442787" cy="2062101"/>
          </a:xfrm>
          <a:prstGeom prst="rect">
            <a:avLst/>
          </a:prstGeom>
          <a:solidFill>
            <a:schemeClr val="accent5">
              <a:lumMod val="20000"/>
              <a:lumOff val="80000"/>
            </a:schemeClr>
          </a:solidFill>
        </p:spPr>
        <p:txBody>
          <a:bodyPr wrap="square" lIns="91404" tIns="45702" rIns="91404" bIns="45702">
            <a:spAutoFit/>
          </a:bodyPr>
          <a:lstStyle/>
          <a:p>
            <a:r>
              <a:rPr lang="en-GB" sz="1600" dirty="0"/>
              <a:t>Developed model including most relevant effects</a:t>
            </a:r>
          </a:p>
          <a:p>
            <a:pPr marL="285624" indent="-285624">
              <a:buFont typeface="Arial"/>
              <a:buChar char="•"/>
            </a:pPr>
            <a:r>
              <a:rPr lang="en-GB" sz="1600" dirty="0"/>
              <a:t>Improvement with more detail planned</a:t>
            </a:r>
          </a:p>
          <a:p>
            <a:pPr marL="742625" lvl="1" indent="-285624"/>
            <a:endParaRPr lang="en-GB" sz="1600" dirty="0"/>
          </a:p>
          <a:p>
            <a:pPr marL="285624" indent="-285624">
              <a:buFont typeface="Symbol" charset="0"/>
              <a:buChar char=""/>
            </a:pPr>
            <a:r>
              <a:rPr lang="en-GB" sz="1600" dirty="0"/>
              <a:t>Reach 8fb</a:t>
            </a:r>
            <a:r>
              <a:rPr lang="en-GB" sz="1600" baseline="30000" dirty="0"/>
              <a:t>-1</a:t>
            </a:r>
            <a:r>
              <a:rPr lang="en-GB" sz="1600" dirty="0"/>
              <a:t>/day with ultimate for 25ns spacing</a:t>
            </a:r>
          </a:p>
          <a:p>
            <a:pPr marL="742625" lvl="2" indent="-285624">
              <a:buFont typeface="Symbol" charset="0"/>
              <a:buChar char=""/>
            </a:pPr>
            <a:r>
              <a:rPr lang="en-GB" sz="1600" dirty="0"/>
              <a:t>5ab</a:t>
            </a:r>
            <a:r>
              <a:rPr lang="en-GB" sz="1600" baseline="30000" dirty="0"/>
              <a:t>-1</a:t>
            </a:r>
            <a:r>
              <a:rPr lang="en-GB" sz="1600" dirty="0"/>
              <a:t> per 5 year run</a:t>
            </a:r>
          </a:p>
          <a:p>
            <a:pPr marL="285624" indent="-285624">
              <a:buFont typeface="Symbol" charset="0"/>
              <a:buChar char=""/>
            </a:pPr>
            <a:endParaRPr lang="en-GB" sz="1600" dirty="0"/>
          </a:p>
          <a:p>
            <a:pPr marL="285624" indent="-285624">
              <a:buFont typeface="Symbol" charset="0"/>
              <a:buChar char=""/>
            </a:pPr>
            <a:r>
              <a:rPr lang="en-GB" sz="1600" dirty="0"/>
              <a:t>Beam is burned quickly</a:t>
            </a:r>
          </a:p>
          <a:p>
            <a:pPr marL="742625" lvl="1" indent="-285624">
              <a:buFont typeface="Symbol" charset="0"/>
              <a:buChar char=""/>
            </a:pPr>
            <a:r>
              <a:rPr lang="en-GB" sz="1600" dirty="0"/>
              <a:t>A reason to have enough charge stored</a:t>
            </a:r>
          </a:p>
        </p:txBody>
      </p:sp>
      <p:sp>
        <p:nvSpPr>
          <p:cNvPr id="14" name="TextBox 13"/>
          <p:cNvSpPr txBox="1"/>
          <p:nvPr/>
        </p:nvSpPr>
        <p:spPr>
          <a:xfrm>
            <a:off x="7856917" y="2523995"/>
            <a:ext cx="1239440" cy="311619"/>
          </a:xfrm>
          <a:prstGeom prst="rect">
            <a:avLst/>
          </a:prstGeom>
          <a:solidFill>
            <a:srgbClr val="D9D9D9"/>
          </a:solidFill>
        </p:spPr>
        <p:txBody>
          <a:bodyPr wrap="none" lIns="91404" tIns="45702" rIns="91404" bIns="45702" rtlCol="0">
            <a:spAutoFit/>
          </a:bodyPr>
          <a:lstStyle/>
          <a:p>
            <a:r>
              <a:rPr lang="en-US" sz="1400" dirty="0"/>
              <a:t>X. </a:t>
            </a:r>
            <a:r>
              <a:rPr lang="en-US" sz="1400" dirty="0" err="1"/>
              <a:t>Buffat</a:t>
            </a:r>
            <a:r>
              <a:rPr lang="en-US" sz="1400" dirty="0"/>
              <a:t>, D.S..</a:t>
            </a:r>
          </a:p>
        </p:txBody>
      </p:sp>
      <p:sp>
        <p:nvSpPr>
          <p:cNvPr id="15" name="TextBox 14"/>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a:solidFill>
                  <a:srgbClr val="FF0000"/>
                </a:solidFill>
                <a:latin typeface="Calibri"/>
              </a:rPr>
              <a:t>pp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Tree>
    <p:extLst>
      <p:ext uri="{BB962C8B-B14F-4D97-AF65-F5344CB8AC3E}">
        <p14:creationId xmlns:p14="http://schemas.microsoft.com/office/powerpoint/2010/main" val="1120968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51521" y="4732015"/>
            <a:ext cx="5688632" cy="210937"/>
          </a:xfrm>
        </p:spPr>
        <p:txBody>
          <a:bodyPr/>
          <a:lstStyle/>
          <a:p>
            <a:r>
              <a:rPr lang="en-US" dirty="0" smtClean="0">
                <a:solidFill>
                  <a:prstClr val="black">
                    <a:tint val="75000"/>
                  </a:prstClr>
                </a:solidFill>
                <a:latin typeface="Calibri"/>
              </a:rPr>
              <a:t>J.M. Jowett, M. </a:t>
            </a:r>
            <a:r>
              <a:rPr lang="en-US" dirty="0" err="1" smtClean="0">
                <a:solidFill>
                  <a:prstClr val="black">
                    <a:tint val="75000"/>
                  </a:prstClr>
                </a:solidFill>
                <a:latin typeface="Calibri"/>
              </a:rPr>
              <a:t>Schaumann</a:t>
            </a:r>
            <a:r>
              <a:rPr lang="en-US" dirty="0" smtClean="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26</a:t>
            </a:fld>
            <a:endParaRPr lang="en-GB">
              <a:solidFill>
                <a:prstClr val="black">
                  <a:tint val="75000"/>
                </a:prstClr>
              </a:solidFill>
              <a:latin typeface="Calibri"/>
            </a:endParaRPr>
          </a:p>
        </p:txBody>
      </p:sp>
      <p:pic>
        <p:nvPicPr>
          <p:cNvPr id="5" name="Picture 2" descr="\\cernhomeM.cern.ch\M\mschauma\PhD_Thesis\Bilder\fcc\LuminosityEvolutio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30" y="915590"/>
            <a:ext cx="4032448" cy="284791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Pb-Pb</a:t>
            </a:r>
            <a:r>
              <a:rPr lang="de-DE" sz="2400" b="1" dirty="0">
                <a:solidFill>
                  <a:srgbClr val="FF0000"/>
                </a:solidFill>
                <a:latin typeface="Calibri"/>
              </a:rPr>
              <a:t>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
        <p:nvSpPr>
          <p:cNvPr id="8" name="TextBox 7"/>
          <p:cNvSpPr txBox="1"/>
          <p:nvPr/>
        </p:nvSpPr>
        <p:spPr>
          <a:xfrm>
            <a:off x="1763699" y="4083919"/>
            <a:ext cx="4850457" cy="369332"/>
          </a:xfrm>
          <a:prstGeom prst="rect">
            <a:avLst/>
          </a:prstGeom>
          <a:noFill/>
        </p:spPr>
        <p:txBody>
          <a:bodyPr wrap="none" lIns="91406" tIns="45703" rIns="91406" bIns="45703" rtlCol="0">
            <a:spAutoFit/>
          </a:bodyPr>
          <a:lstStyle/>
          <a:p>
            <a:r>
              <a:rPr lang="en-GB" dirty="0" smtClean="0"/>
              <a:t>FCC-</a:t>
            </a:r>
            <a:r>
              <a:rPr lang="en-GB" dirty="0" err="1" smtClean="0"/>
              <a:t>hh</a:t>
            </a:r>
            <a:r>
              <a:rPr lang="en-GB" dirty="0" smtClean="0"/>
              <a:t> is also a very powerful Heavy Ion collider !</a:t>
            </a:r>
            <a:endParaRPr lang="en-GB" dirty="0"/>
          </a:p>
        </p:txBody>
      </p:sp>
    </p:spTree>
    <p:extLst>
      <p:ext uri="{BB962C8B-B14F-4D97-AF65-F5344CB8AC3E}">
        <p14:creationId xmlns:p14="http://schemas.microsoft.com/office/powerpoint/2010/main" val="916901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err="1" smtClean="0">
                <a:solidFill>
                  <a:srgbClr val="FF0000"/>
                </a:solidFill>
              </a:rPr>
              <a:t>Pileup</a:t>
            </a:r>
            <a:r>
              <a:rPr lang="de-DE" sz="2400" b="1" dirty="0" smtClean="0">
                <a:solidFill>
                  <a:srgbClr val="FF0000"/>
                </a:solidFill>
              </a:rPr>
              <a:t>, </a:t>
            </a:r>
            <a:r>
              <a:rPr lang="de-DE" sz="2400" b="1" dirty="0" err="1" smtClean="0">
                <a:solidFill>
                  <a:srgbClr val="FF0000"/>
                </a:solidFill>
              </a:rPr>
              <a:t>number</a:t>
            </a:r>
            <a:r>
              <a:rPr lang="de-DE" sz="2400" b="1" dirty="0" smtClean="0">
                <a:solidFill>
                  <a:srgbClr val="FF0000"/>
                </a:solidFill>
              </a:rPr>
              <a:t> </a:t>
            </a:r>
            <a:r>
              <a:rPr lang="de-DE" sz="2400" b="1" dirty="0" err="1" smtClean="0">
                <a:solidFill>
                  <a:srgbClr val="FF0000"/>
                </a:solidFill>
              </a:rPr>
              <a:t>of</a:t>
            </a:r>
            <a:r>
              <a:rPr lang="de-DE" sz="2400" b="1" dirty="0" smtClean="0">
                <a:solidFill>
                  <a:srgbClr val="FF0000"/>
                </a:solidFill>
              </a:rPr>
              <a:t> pp </a:t>
            </a:r>
            <a:r>
              <a:rPr lang="de-DE" sz="2400" b="1" dirty="0" err="1" smtClean="0">
                <a:solidFill>
                  <a:srgbClr val="FF0000"/>
                </a:solidFill>
              </a:rPr>
              <a:t>collisions</a:t>
            </a:r>
            <a:r>
              <a:rPr lang="de-DE" sz="2400" b="1" dirty="0" smtClean="0">
                <a:solidFill>
                  <a:srgbClr val="FF0000"/>
                </a:solidFill>
              </a:rPr>
              <a:t> per </a:t>
            </a:r>
            <a:r>
              <a:rPr lang="de-DE" sz="2400" b="1" dirty="0" err="1" smtClean="0">
                <a:solidFill>
                  <a:srgbClr val="FF0000"/>
                </a:solidFill>
              </a:rPr>
              <a:t>bunchcrossing</a:t>
            </a:r>
            <a:endParaRPr lang="de-DE" sz="2400" b="1" dirty="0">
              <a:solidFill>
                <a:srgbClr val="FF0000"/>
              </a:solidFill>
            </a:endParaRPr>
          </a:p>
        </p:txBody>
      </p:sp>
      <p:pic>
        <p:nvPicPr>
          <p:cNvPr id="4" name="Picture 3"/>
          <p:cNvPicPr>
            <a:picLocks noChangeAspect="1"/>
          </p:cNvPicPr>
          <p:nvPr/>
        </p:nvPicPr>
        <p:blipFill>
          <a:blip r:embed="rId2"/>
          <a:stretch>
            <a:fillRect/>
          </a:stretch>
        </p:blipFill>
        <p:spPr>
          <a:xfrm>
            <a:off x="595576" y="756354"/>
            <a:ext cx="3454436" cy="1085434"/>
          </a:xfrm>
          <a:prstGeom prst="rect">
            <a:avLst/>
          </a:prstGeom>
        </p:spPr>
      </p:pic>
      <p:pic>
        <p:nvPicPr>
          <p:cNvPr id="5" name="Picture 4"/>
          <p:cNvPicPr>
            <a:picLocks noChangeAspect="1"/>
          </p:cNvPicPr>
          <p:nvPr/>
        </p:nvPicPr>
        <p:blipFill>
          <a:blip r:embed="rId3"/>
          <a:stretch>
            <a:fillRect/>
          </a:stretch>
        </p:blipFill>
        <p:spPr>
          <a:xfrm>
            <a:off x="4716016" y="2440548"/>
            <a:ext cx="3600400" cy="2417787"/>
          </a:xfrm>
          <a:prstGeom prst="rect">
            <a:avLst/>
          </a:prstGeom>
        </p:spPr>
      </p:pic>
      <p:pic>
        <p:nvPicPr>
          <p:cNvPr id="6" name="Picture 5"/>
          <p:cNvPicPr>
            <a:picLocks noChangeAspect="1"/>
          </p:cNvPicPr>
          <p:nvPr/>
        </p:nvPicPr>
        <p:blipFill>
          <a:blip r:embed="rId4"/>
          <a:stretch>
            <a:fillRect/>
          </a:stretch>
        </p:blipFill>
        <p:spPr>
          <a:xfrm>
            <a:off x="611560" y="2427734"/>
            <a:ext cx="3438452" cy="2417661"/>
          </a:xfrm>
          <a:prstGeom prst="rect">
            <a:avLst/>
          </a:prstGeom>
        </p:spPr>
      </p:pic>
      <p:sp>
        <p:nvSpPr>
          <p:cNvPr id="7" name="TextBox 6"/>
          <p:cNvSpPr txBox="1"/>
          <p:nvPr/>
        </p:nvSpPr>
        <p:spPr>
          <a:xfrm>
            <a:off x="4716016" y="514241"/>
            <a:ext cx="4176464" cy="1846659"/>
          </a:xfrm>
          <a:prstGeom prst="rect">
            <a:avLst/>
          </a:prstGeom>
          <a:noFill/>
        </p:spPr>
        <p:txBody>
          <a:bodyPr wrap="square" rtlCol="0">
            <a:spAutoFit/>
          </a:bodyPr>
          <a:lstStyle/>
          <a:p>
            <a:r>
              <a:rPr lang="en-US" b="1" dirty="0" smtClean="0">
                <a:solidFill>
                  <a:srgbClr val="002060"/>
                </a:solidFill>
              </a:rPr>
              <a:t>LHC: 	40</a:t>
            </a:r>
          </a:p>
          <a:p>
            <a:r>
              <a:rPr lang="en-US" b="1" dirty="0" smtClean="0">
                <a:solidFill>
                  <a:srgbClr val="009051"/>
                </a:solidFill>
              </a:rPr>
              <a:t>HL-LHC:  140</a:t>
            </a:r>
          </a:p>
          <a:p>
            <a:r>
              <a:rPr lang="en-US" b="1" dirty="0" smtClean="0">
                <a:solidFill>
                  <a:srgbClr val="002060"/>
                </a:solidFill>
              </a:rPr>
              <a:t>FCC-</a:t>
            </a:r>
            <a:r>
              <a:rPr lang="en-US" b="1" dirty="0" err="1" smtClean="0">
                <a:solidFill>
                  <a:srgbClr val="002060"/>
                </a:solidFill>
              </a:rPr>
              <a:t>hh</a:t>
            </a:r>
            <a:r>
              <a:rPr lang="en-US" b="1" dirty="0" smtClean="0">
                <a:solidFill>
                  <a:srgbClr val="002060"/>
                </a:solidFill>
              </a:rPr>
              <a:t>: 1000</a:t>
            </a:r>
          </a:p>
          <a:p>
            <a:endParaRPr lang="en-US" dirty="0">
              <a:solidFill>
                <a:srgbClr val="002060"/>
              </a:solidFill>
            </a:endParaRPr>
          </a:p>
          <a:p>
            <a:r>
              <a:rPr lang="en-US" sz="1400" dirty="0" smtClean="0">
                <a:solidFill>
                  <a:srgbClr val="002060"/>
                </a:solidFill>
              </a:rPr>
              <a:t>Small time differences between the individual collisions  in one BC allow identification with detectors having order 10-20ps time resolution.</a:t>
            </a:r>
            <a:endParaRPr lang="en-US" sz="1400" dirty="0">
              <a:solidFill>
                <a:srgbClr val="002060"/>
              </a:solidFill>
            </a:endParaRPr>
          </a:p>
        </p:txBody>
      </p:sp>
    </p:spTree>
    <p:extLst>
      <p:ext uri="{BB962C8B-B14F-4D97-AF65-F5344CB8AC3E}">
        <p14:creationId xmlns:p14="http://schemas.microsoft.com/office/powerpoint/2010/main" val="255586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945" r="28584" b="4821"/>
          <a:stretch/>
        </p:blipFill>
        <p:spPr>
          <a:xfrm>
            <a:off x="-180528" y="346393"/>
            <a:ext cx="5198184" cy="4795520"/>
          </a:xfrm>
          <a:prstGeom prst="rect">
            <a:avLst/>
          </a:prstGeom>
        </p:spPr>
      </p:pic>
      <p:sp>
        <p:nvSpPr>
          <p:cNvPr id="3" name="TextBox 2"/>
          <p:cNvSpPr txBox="1"/>
          <p:nvPr/>
        </p:nvSpPr>
        <p:spPr>
          <a:xfrm>
            <a:off x="5286754" y="987576"/>
            <a:ext cx="3317696" cy="2893066"/>
          </a:xfrm>
          <a:prstGeom prst="rect">
            <a:avLst/>
          </a:prstGeom>
          <a:noFill/>
        </p:spPr>
        <p:txBody>
          <a:bodyPr wrap="square" lIns="91406" tIns="45703" rIns="91406" bIns="45703" rtlCol="0">
            <a:spAutoFit/>
          </a:bodyPr>
          <a:lstStyle/>
          <a:p>
            <a:r>
              <a:rPr lang="en-GB" sz="1400" dirty="0"/>
              <a:t>Total </a:t>
            </a:r>
            <a:r>
              <a:rPr lang="en-GB" sz="1400" dirty="0" err="1"/>
              <a:t>crossection</a:t>
            </a:r>
            <a:r>
              <a:rPr lang="en-GB" sz="1400" dirty="0"/>
              <a:t> and Minimum Bias Multiplicity show only a modest increase from LHC to FCC-</a:t>
            </a:r>
            <a:r>
              <a:rPr lang="en-GB" sz="1400" dirty="0" err="1"/>
              <a:t>hh</a:t>
            </a:r>
            <a:r>
              <a:rPr lang="en-GB" sz="1400" dirty="0"/>
              <a:t>.</a:t>
            </a:r>
          </a:p>
          <a:p>
            <a:endParaRPr lang="en-GB" sz="1400" dirty="0"/>
          </a:p>
          <a:p>
            <a:r>
              <a:rPr lang="en-GB" sz="1400" dirty="0"/>
              <a:t>The </a:t>
            </a:r>
            <a:r>
              <a:rPr lang="en-GB" sz="1400" dirty="0" err="1"/>
              <a:t>crossection</a:t>
            </a:r>
            <a:r>
              <a:rPr lang="en-GB" sz="1400" dirty="0"/>
              <a:t> for interesting processes shows however significant increase !</a:t>
            </a:r>
          </a:p>
          <a:p>
            <a:endParaRPr lang="en-GB" sz="1400" b="1" dirty="0"/>
          </a:p>
          <a:p>
            <a:pPr marL="285631" indent="-285631">
              <a:buFont typeface="Wingdings" charset="0"/>
              <a:buChar char="à"/>
            </a:pPr>
            <a:r>
              <a:rPr lang="en-GB" sz="1400" b="1" dirty="0">
                <a:sym typeface="Wingdings"/>
              </a:rPr>
              <a:t>Interesting stuff is sticking out more !!</a:t>
            </a:r>
          </a:p>
          <a:p>
            <a:endParaRPr lang="en-GB" sz="1400" b="1" dirty="0">
              <a:sym typeface="Wingdings"/>
            </a:endParaRPr>
          </a:p>
          <a:p>
            <a:r>
              <a:rPr lang="en-GB" sz="1400" dirty="0">
                <a:sym typeface="Wingdings"/>
              </a:rPr>
              <a:t>Going from pileup of 140 at HL-LHC to pileup of 1000 at FCC does however reduced this possible advantage for triggering.</a:t>
            </a:r>
          </a:p>
        </p:txBody>
      </p:sp>
      <p:sp>
        <p:nvSpPr>
          <p:cNvPr id="4" name="TextBox 3"/>
          <p:cNvSpPr txBox="1"/>
          <p:nvPr/>
        </p:nvSpPr>
        <p:spPr>
          <a:xfrm>
            <a:off x="0" y="17406"/>
            <a:ext cx="9144000" cy="461663"/>
          </a:xfrm>
          <a:prstGeom prst="rect">
            <a:avLst/>
          </a:prstGeom>
          <a:noFill/>
        </p:spPr>
        <p:txBody>
          <a:bodyPr wrap="square" lIns="91404" tIns="45702" rIns="91404" bIns="45702" rtlCol="0">
            <a:spAutoFit/>
          </a:bodyPr>
          <a:lstStyle/>
          <a:p>
            <a:pPr algn="ctr" defTabSz="456986"/>
            <a:r>
              <a:rPr lang="en-GB" sz="2400" b="1" dirty="0" err="1">
                <a:solidFill>
                  <a:srgbClr val="FF0000"/>
                </a:solidFill>
                <a:latin typeface="Calibri"/>
              </a:rPr>
              <a:t>Crossections</a:t>
            </a:r>
            <a:r>
              <a:rPr lang="en-GB" sz="2400" b="1" dirty="0">
                <a:solidFill>
                  <a:srgbClr val="FF0000"/>
                </a:solidFill>
                <a:latin typeface="Calibri"/>
              </a:rPr>
              <a:t> for key processes</a:t>
            </a:r>
          </a:p>
        </p:txBody>
      </p:sp>
    </p:spTree>
    <p:extLst>
      <p:ext uri="{BB962C8B-B14F-4D97-AF65-F5344CB8AC3E}">
        <p14:creationId xmlns:p14="http://schemas.microsoft.com/office/powerpoint/2010/main" val="679482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638" y="841082"/>
            <a:ext cx="7702291" cy="3150781"/>
          </a:xfrm>
          <a:prstGeom prst="rect">
            <a:avLst/>
          </a:prstGeom>
          <a:noFill/>
        </p:spPr>
        <p:txBody>
          <a:bodyPr wrap="square" lIns="91328" tIns="45664" rIns="91328" bIns="45664" rtlCol="0">
            <a:spAutoFit/>
          </a:bodyPr>
          <a:lstStyle/>
          <a:p>
            <a:pPr algn="ctr"/>
            <a:r>
              <a:rPr lang="en-US" sz="2800" b="1" dirty="0">
                <a:solidFill>
                  <a:srgbClr val="000090"/>
                </a:solidFill>
              </a:rPr>
              <a:t>Exploration + Higgs as a tool for discovery</a:t>
            </a:r>
          </a:p>
          <a:p>
            <a:endParaRPr lang="en-US" sz="1400" b="1" dirty="0">
              <a:solidFill>
                <a:srgbClr val="000090"/>
              </a:solidFill>
            </a:endParaRPr>
          </a:p>
          <a:p>
            <a:endParaRPr lang="en-US" sz="1400" b="1" dirty="0">
              <a:solidFill>
                <a:srgbClr val="000090"/>
              </a:solidFill>
            </a:endParaRPr>
          </a:p>
          <a:p>
            <a:r>
              <a:rPr lang="en-US" sz="1400" b="1" dirty="0">
                <a:solidFill>
                  <a:srgbClr val="000090"/>
                </a:solidFill>
              </a:rPr>
              <a:t>How to specify detectors for such a machine ?</a:t>
            </a:r>
          </a:p>
          <a:p>
            <a:endParaRPr lang="en-US" sz="1400" b="1" dirty="0">
              <a:solidFill>
                <a:srgbClr val="000090"/>
              </a:solidFill>
            </a:endParaRPr>
          </a:p>
          <a:p>
            <a:r>
              <a:rPr lang="en-US" sz="1400" b="1" dirty="0">
                <a:solidFill>
                  <a:srgbClr val="008000"/>
                </a:solidFill>
              </a:rPr>
              <a:t>ATLAS and CMS are general purpose detectors that were benchmarked with the ‘hypothetical’ Higgs in different mass regions with tracking up to </a:t>
            </a:r>
            <a:r>
              <a:rPr lang="en-US" sz="1400" b="1" dirty="0" err="1">
                <a:solidFill>
                  <a:srgbClr val="008000"/>
                </a:solidFill>
              </a:rPr>
              <a:t>η</a:t>
            </a:r>
            <a:r>
              <a:rPr lang="en-US" sz="1400" b="1" dirty="0">
                <a:solidFill>
                  <a:srgbClr val="008000"/>
                </a:solidFill>
              </a:rPr>
              <a:t>=2.5.</a:t>
            </a:r>
          </a:p>
          <a:p>
            <a:endParaRPr lang="en-US" sz="1400" b="1" dirty="0">
              <a:solidFill>
                <a:srgbClr val="008000"/>
              </a:solidFill>
            </a:endParaRPr>
          </a:p>
          <a:p>
            <a:r>
              <a:rPr lang="en-US" sz="1400" b="1" dirty="0">
                <a:solidFill>
                  <a:srgbClr val="000090"/>
                </a:solidFill>
              </a:rPr>
              <a:t>The Higgs is also key benchmark for the FCC detectors, with highly forward boosted features (100TeV, 125GeV Higgs)</a:t>
            </a:r>
          </a:p>
          <a:p>
            <a:endParaRPr lang="en-US" sz="1400" b="1" dirty="0">
              <a:solidFill>
                <a:srgbClr val="008000"/>
              </a:solidFill>
            </a:endParaRPr>
          </a:p>
          <a:p>
            <a:r>
              <a:rPr lang="en-US" sz="1400" b="1" dirty="0">
                <a:solidFill>
                  <a:srgbClr val="008000"/>
                </a:solidFill>
              </a:rPr>
              <a:t>FCC detectors must be ‘general general’ purpose detectors with very large </a:t>
            </a:r>
            <a:r>
              <a:rPr lang="en-US" sz="1400" b="1" dirty="0" err="1">
                <a:solidFill>
                  <a:srgbClr val="008000"/>
                </a:solidFill>
              </a:rPr>
              <a:t>η</a:t>
            </a:r>
            <a:r>
              <a:rPr lang="en-US" sz="1400" b="1" dirty="0">
                <a:solidFill>
                  <a:srgbClr val="008000"/>
                </a:solidFill>
              </a:rPr>
              <a:t> acceptance and extreme granularity</a:t>
            </a:r>
            <a:r>
              <a:rPr lang="en-US" sz="1400" b="1" dirty="0">
                <a:solidFill>
                  <a:srgbClr val="000090"/>
                </a:solidFill>
              </a:rPr>
              <a:t>.</a:t>
            </a:r>
          </a:p>
        </p:txBody>
      </p:sp>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4059020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diaarchive.cern.ch/MediaArchive/Photo/Public/2009/0911187/0911188/0911188_01/0911188_01-A4-at-144-dpi.jpg"/>
          <p:cNvPicPr>
            <a:picLocks noChangeAspect="1" noChangeArrowheads="1"/>
          </p:cNvPicPr>
          <p:nvPr/>
        </p:nvPicPr>
        <p:blipFill>
          <a:blip r:embed="rId2" cstate="print"/>
          <a:srcRect/>
          <a:stretch>
            <a:fillRect/>
          </a:stretch>
        </p:blipFill>
        <p:spPr bwMode="auto">
          <a:xfrm>
            <a:off x="323528" y="915566"/>
            <a:ext cx="5832648" cy="3905121"/>
          </a:xfrm>
          <a:prstGeom prst="rect">
            <a:avLst/>
          </a:prstGeom>
          <a:noFill/>
        </p:spPr>
      </p:pic>
      <p:sp>
        <p:nvSpPr>
          <p:cNvPr id="4" name="TextBox 3"/>
          <p:cNvSpPr txBox="1"/>
          <p:nvPr/>
        </p:nvSpPr>
        <p:spPr>
          <a:xfrm>
            <a:off x="6660232" y="2544960"/>
            <a:ext cx="1358064" cy="646331"/>
          </a:xfrm>
          <a:prstGeom prst="rect">
            <a:avLst/>
          </a:prstGeom>
          <a:noFill/>
        </p:spPr>
        <p:txBody>
          <a:bodyPr wrap="none" rtlCol="0">
            <a:spAutoFit/>
          </a:bodyPr>
          <a:lstStyle/>
          <a:p>
            <a:r>
              <a:rPr lang="en-US" b="1" dirty="0" smtClean="0">
                <a:solidFill>
                  <a:srgbClr val="002060"/>
                </a:solidFill>
              </a:rPr>
              <a:t>27km</a:t>
            </a:r>
          </a:p>
          <a:p>
            <a:r>
              <a:rPr lang="en-US" b="1" dirty="0" smtClean="0">
                <a:solidFill>
                  <a:srgbClr val="009051"/>
                </a:solidFill>
              </a:rPr>
              <a:t>8.3T Dipoles</a:t>
            </a:r>
          </a:p>
        </p:txBody>
      </p:sp>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smtClean="0">
                <a:solidFill>
                  <a:srgbClr val="FF0000"/>
                </a:solidFill>
              </a:rPr>
              <a:t>Large Hadron Collider at CERN, Geneva, 14TeV pp collisions</a:t>
            </a:r>
            <a:endParaRPr lang="en-GB" sz="2400" b="1" dirty="0">
              <a:solidFill>
                <a:srgbClr val="FF0000"/>
              </a:solidFill>
            </a:endParaRPr>
          </a:p>
        </p:txBody>
      </p:sp>
    </p:spTree>
    <p:extLst>
      <p:ext uri="{BB962C8B-B14F-4D97-AF65-F5344CB8AC3E}">
        <p14:creationId xmlns:p14="http://schemas.microsoft.com/office/powerpoint/2010/main" val="1476738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4" name="Picture 3"/>
          <p:cNvPicPr>
            <a:picLocks noChangeAspect="1"/>
          </p:cNvPicPr>
          <p:nvPr/>
        </p:nvPicPr>
        <p:blipFill>
          <a:blip r:embed="rId2"/>
          <a:stretch>
            <a:fillRect/>
          </a:stretch>
        </p:blipFill>
        <p:spPr>
          <a:xfrm>
            <a:off x="108184" y="987574"/>
            <a:ext cx="8892480" cy="2994876"/>
          </a:xfrm>
          <a:prstGeom prst="rect">
            <a:avLst/>
          </a:prstGeom>
        </p:spPr>
      </p:pic>
    </p:spTree>
    <p:extLst>
      <p:ext uri="{BB962C8B-B14F-4D97-AF65-F5344CB8AC3E}">
        <p14:creationId xmlns:p14="http://schemas.microsoft.com/office/powerpoint/2010/main" val="646223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6" name="Picture 5"/>
          <p:cNvPicPr>
            <a:picLocks noChangeAspect="1"/>
          </p:cNvPicPr>
          <p:nvPr/>
        </p:nvPicPr>
        <p:blipFill rotWithShape="1">
          <a:blip r:embed="rId2"/>
          <a:srcRect r="46067"/>
          <a:stretch/>
        </p:blipFill>
        <p:spPr>
          <a:xfrm>
            <a:off x="251520" y="555526"/>
            <a:ext cx="4096960" cy="2312178"/>
          </a:xfrm>
          <a:prstGeom prst="rect">
            <a:avLst/>
          </a:prstGeom>
        </p:spPr>
      </p:pic>
      <p:pic>
        <p:nvPicPr>
          <p:cNvPr id="7" name="Picture 6"/>
          <p:cNvPicPr>
            <a:picLocks noChangeAspect="1"/>
          </p:cNvPicPr>
          <p:nvPr/>
        </p:nvPicPr>
        <p:blipFill>
          <a:blip r:embed="rId3"/>
          <a:stretch>
            <a:fillRect/>
          </a:stretch>
        </p:blipFill>
        <p:spPr>
          <a:xfrm>
            <a:off x="251521" y="3024132"/>
            <a:ext cx="3801740" cy="1862363"/>
          </a:xfrm>
          <a:prstGeom prst="rect">
            <a:avLst/>
          </a:prstGeom>
        </p:spPr>
      </p:pic>
      <p:pic>
        <p:nvPicPr>
          <p:cNvPr id="8" name="Picture 7"/>
          <p:cNvPicPr>
            <a:picLocks noChangeAspect="1"/>
          </p:cNvPicPr>
          <p:nvPr/>
        </p:nvPicPr>
        <p:blipFill>
          <a:blip r:embed="rId4"/>
          <a:stretch>
            <a:fillRect/>
          </a:stretch>
        </p:blipFill>
        <p:spPr>
          <a:xfrm>
            <a:off x="4035318" y="4173425"/>
            <a:ext cx="4716016" cy="710715"/>
          </a:xfrm>
          <a:prstGeom prst="rect">
            <a:avLst/>
          </a:prstGeom>
        </p:spPr>
      </p:pic>
      <p:pic>
        <p:nvPicPr>
          <p:cNvPr id="9" name="Picture 8"/>
          <p:cNvPicPr>
            <a:picLocks noChangeAspect="1"/>
          </p:cNvPicPr>
          <p:nvPr/>
        </p:nvPicPr>
        <p:blipFill>
          <a:blip r:embed="rId5"/>
          <a:stretch>
            <a:fillRect/>
          </a:stretch>
        </p:blipFill>
        <p:spPr>
          <a:xfrm>
            <a:off x="5796138" y="1767426"/>
            <a:ext cx="2520280" cy="2294926"/>
          </a:xfrm>
          <a:prstGeom prst="rect">
            <a:avLst/>
          </a:prstGeom>
        </p:spPr>
      </p:pic>
      <p:pic>
        <p:nvPicPr>
          <p:cNvPr id="10" name="Picture 9"/>
          <p:cNvPicPr>
            <a:picLocks noChangeAspect="1"/>
          </p:cNvPicPr>
          <p:nvPr/>
        </p:nvPicPr>
        <p:blipFill rotWithShape="1">
          <a:blip r:embed="rId2"/>
          <a:srcRect l="69850" t="44286" b="8276"/>
          <a:stretch/>
        </p:blipFill>
        <p:spPr>
          <a:xfrm>
            <a:off x="5638122" y="699542"/>
            <a:ext cx="2290336" cy="1096836"/>
          </a:xfrm>
          <a:prstGeom prst="rect">
            <a:avLst/>
          </a:prstGeom>
        </p:spPr>
      </p:pic>
    </p:spTree>
    <p:extLst>
      <p:ext uri="{BB962C8B-B14F-4D97-AF65-F5344CB8AC3E}">
        <p14:creationId xmlns:p14="http://schemas.microsoft.com/office/powerpoint/2010/main" val="1262391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6" y="505130"/>
            <a:ext cx="4427984" cy="2254541"/>
          </a:xfrm>
          <a:prstGeom prst="rect">
            <a:avLst/>
          </a:prstGeom>
        </p:spPr>
      </p:pic>
      <p:pic>
        <p:nvPicPr>
          <p:cNvPr id="3" name="Picture 2"/>
          <p:cNvPicPr>
            <a:picLocks noChangeAspect="1"/>
          </p:cNvPicPr>
          <p:nvPr/>
        </p:nvPicPr>
        <p:blipFill>
          <a:blip r:embed="rId3"/>
          <a:stretch>
            <a:fillRect/>
          </a:stretch>
        </p:blipFill>
        <p:spPr>
          <a:xfrm>
            <a:off x="4716018" y="1292889"/>
            <a:ext cx="4305424" cy="962704"/>
          </a:xfrm>
          <a:prstGeom prst="rect">
            <a:avLst/>
          </a:prstGeom>
        </p:spPr>
      </p:pic>
      <p:pic>
        <p:nvPicPr>
          <p:cNvPr id="4" name="Picture 3"/>
          <p:cNvPicPr>
            <a:picLocks noChangeAspect="1"/>
          </p:cNvPicPr>
          <p:nvPr/>
        </p:nvPicPr>
        <p:blipFill rotWithShape="1">
          <a:blip r:embed="rId4"/>
          <a:srcRect t="34243"/>
          <a:stretch/>
        </p:blipFill>
        <p:spPr>
          <a:xfrm>
            <a:off x="20608" y="2975671"/>
            <a:ext cx="3957960" cy="1042586"/>
          </a:xfrm>
          <a:prstGeom prst="rect">
            <a:avLst/>
          </a:prstGeom>
        </p:spPr>
      </p:pic>
      <p:pic>
        <p:nvPicPr>
          <p:cNvPr id="5" name="Picture 4"/>
          <p:cNvPicPr>
            <a:picLocks noChangeAspect="1"/>
          </p:cNvPicPr>
          <p:nvPr/>
        </p:nvPicPr>
        <p:blipFill>
          <a:blip r:embed="rId5"/>
          <a:stretch>
            <a:fillRect/>
          </a:stretch>
        </p:blipFill>
        <p:spPr>
          <a:xfrm>
            <a:off x="3779912" y="3152653"/>
            <a:ext cx="4378032" cy="726005"/>
          </a:xfrm>
          <a:prstGeom prst="rect">
            <a:avLst/>
          </a:prstGeom>
        </p:spPr>
      </p:pic>
      <p:pic>
        <p:nvPicPr>
          <p:cNvPr id="6" name="Picture 5"/>
          <p:cNvPicPr>
            <a:picLocks noChangeAspect="1"/>
          </p:cNvPicPr>
          <p:nvPr/>
        </p:nvPicPr>
        <p:blipFill>
          <a:blip r:embed="rId6"/>
          <a:stretch>
            <a:fillRect/>
          </a:stretch>
        </p:blipFill>
        <p:spPr>
          <a:xfrm>
            <a:off x="204248" y="4343847"/>
            <a:ext cx="1847472" cy="676199"/>
          </a:xfrm>
          <a:prstGeom prst="rect">
            <a:avLst/>
          </a:prstGeom>
        </p:spPr>
      </p:pic>
      <p:pic>
        <p:nvPicPr>
          <p:cNvPr id="7" name="Picture 6"/>
          <p:cNvPicPr>
            <a:picLocks noChangeAspect="1"/>
          </p:cNvPicPr>
          <p:nvPr/>
        </p:nvPicPr>
        <p:blipFill>
          <a:blip r:embed="rId7"/>
          <a:stretch>
            <a:fillRect/>
          </a:stretch>
        </p:blipFill>
        <p:spPr>
          <a:xfrm>
            <a:off x="3779912" y="4209567"/>
            <a:ext cx="3240360" cy="591916"/>
          </a:xfrm>
          <a:prstGeom prst="rect">
            <a:avLst/>
          </a:prstGeom>
        </p:spPr>
      </p:pic>
      <p:sp>
        <p:nvSpPr>
          <p:cNvPr id="8" name="TextBox 7"/>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3092389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27535"/>
            <a:ext cx="8100392" cy="4218254"/>
          </a:xfrm>
          <a:prstGeom prst="rect">
            <a:avLst/>
          </a:prstGeom>
        </p:spPr>
      </p:pic>
      <p:sp>
        <p:nvSpPr>
          <p:cNvPr id="3" name="TextBox 2"/>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Detector</a:t>
            </a:r>
            <a:r>
              <a:rPr lang="de-DE" sz="2400" b="1" dirty="0">
                <a:solidFill>
                  <a:srgbClr val="FF0000"/>
                </a:solidFill>
                <a:latin typeface="Calibri"/>
              </a:rPr>
              <a:t> </a:t>
            </a:r>
            <a:r>
              <a:rPr lang="de-DE" sz="2400" b="1" dirty="0" err="1">
                <a:solidFill>
                  <a:srgbClr val="FF0000"/>
                </a:solidFill>
                <a:latin typeface="Calibri"/>
              </a:rPr>
              <a:t>Specifications</a:t>
            </a:r>
            <a:endParaRPr lang="de-DE" sz="2400" b="1" dirty="0">
              <a:solidFill>
                <a:srgbClr val="FF0000"/>
              </a:solidFill>
              <a:latin typeface="Calibri"/>
            </a:endParaRPr>
          </a:p>
        </p:txBody>
      </p:sp>
    </p:spTree>
    <p:extLst>
      <p:ext uri="{BB962C8B-B14F-4D97-AF65-F5344CB8AC3E}">
        <p14:creationId xmlns:p14="http://schemas.microsoft.com/office/powerpoint/2010/main" val="1817488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53617" y="968762"/>
            <a:ext cx="7597781" cy="3621015"/>
          </a:xfrm>
          <a:prstGeom prst="rect">
            <a:avLst/>
          </a:prstGeom>
          <a:noFill/>
          <a:ln w="9525">
            <a:noFill/>
            <a:miter lim="800000"/>
            <a:headEnd/>
            <a:tailEnd/>
          </a:ln>
          <a:effectLst/>
        </p:spPr>
      </p:pic>
      <p:sp>
        <p:nvSpPr>
          <p:cNvPr id="4" name="TextBox 3"/>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FCC week 2016: Twin Solenoid 6T</a:t>
            </a:r>
            <a:r>
              <a:rPr lang="en-GB" sz="2400" b="1" dirty="0">
                <a:solidFill>
                  <a:srgbClr val="FF0000"/>
                </a:solidFill>
                <a:latin typeface="Calibri"/>
              </a:rPr>
              <a:t>, 12m bore, Dipoles 10Tm</a:t>
            </a:r>
          </a:p>
        </p:txBody>
      </p:sp>
    </p:spTree>
    <p:extLst>
      <p:ext uri="{BB962C8B-B14F-4D97-AF65-F5344CB8AC3E}">
        <p14:creationId xmlns:p14="http://schemas.microsoft.com/office/powerpoint/2010/main" val="3210967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p:cNvSpPr>
            <a:spLocks noGrp="1"/>
          </p:cNvSpPr>
          <p:nvPr>
            <p:ph type="sldNum" sz="quarter" idx="12"/>
          </p:nvPr>
        </p:nvSpPr>
        <p:spPr>
          <a:xfrm>
            <a:off x="6553200" y="6356417"/>
            <a:ext cx="2133600" cy="365125"/>
          </a:xfrm>
        </p:spPr>
        <p:txBody>
          <a:bodyPr/>
          <a:lstStyle/>
          <a:p>
            <a:fld id="{48EB8435-8E4A-8940-BCE7-D9275055354A}" type="slidenum">
              <a:rPr lang="de-DE" smtClean="0">
                <a:solidFill>
                  <a:prstClr val="black">
                    <a:tint val="75000"/>
                  </a:prstClr>
                </a:solidFill>
                <a:latin typeface="Calibri"/>
              </a:rPr>
              <a:pPr/>
              <a:t>35</a:t>
            </a:fld>
            <a:endParaRPr lang="de-DE">
              <a:solidFill>
                <a:prstClr val="black">
                  <a:tint val="75000"/>
                </a:prstClr>
              </a:solidFill>
              <a:latin typeface="Calibri"/>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737" t="31001" r="3173" b="14294"/>
          <a:stretch/>
        </p:blipFill>
        <p:spPr>
          <a:xfrm>
            <a:off x="249516" y="1689668"/>
            <a:ext cx="1712826" cy="62991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55" t="31337" r="11814" b="18521"/>
          <a:stretch/>
        </p:blipFill>
        <p:spPr>
          <a:xfrm>
            <a:off x="157247" y="2473488"/>
            <a:ext cx="2094783" cy="698260"/>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10" y="3288450"/>
            <a:ext cx="1532819" cy="635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856" t="14218" r="8521" b="17059"/>
          <a:stretch/>
        </p:blipFill>
        <p:spPr>
          <a:xfrm>
            <a:off x="287233" y="620755"/>
            <a:ext cx="1652822" cy="773095"/>
          </a:xfrm>
          <a:prstGeom prst="rect">
            <a:avLst/>
          </a:prstGeom>
        </p:spPr>
      </p:pic>
      <p:sp>
        <p:nvSpPr>
          <p:cNvPr id="7" name="TextBox 6"/>
          <p:cNvSpPr txBox="1"/>
          <p:nvPr/>
        </p:nvSpPr>
        <p:spPr>
          <a:xfrm>
            <a:off x="2771800" y="800882"/>
            <a:ext cx="5981762" cy="369253"/>
          </a:xfrm>
          <a:prstGeom prst="rect">
            <a:avLst/>
          </a:prstGeom>
          <a:noFill/>
        </p:spPr>
        <p:txBody>
          <a:bodyPr wrap="square" lIns="91328" tIns="45664" rIns="91328" bIns="45664" rtlCol="0">
            <a:spAutoFit/>
          </a:bodyPr>
          <a:lstStyle/>
          <a:p>
            <a:r>
              <a:rPr lang="en-GB" b="1" dirty="0" smtClean="0">
                <a:solidFill>
                  <a:srgbClr val="000090"/>
                </a:solidFill>
              </a:rPr>
              <a:t>Twin solenoid with dipoles (min. shaft diameter 27.5m) </a:t>
            </a:r>
            <a:endParaRPr lang="en-GB" b="1" dirty="0">
              <a:solidFill>
                <a:srgbClr val="000090"/>
              </a:solidFill>
            </a:endParaRPr>
          </a:p>
        </p:txBody>
      </p:sp>
      <p:sp>
        <p:nvSpPr>
          <p:cNvPr id="8" name="TextBox 7"/>
          <p:cNvSpPr txBox="1"/>
          <p:nvPr/>
        </p:nvSpPr>
        <p:spPr>
          <a:xfrm>
            <a:off x="2771822" y="1689693"/>
            <a:ext cx="3937113" cy="369253"/>
          </a:xfrm>
          <a:prstGeom prst="rect">
            <a:avLst/>
          </a:prstGeom>
          <a:noFill/>
        </p:spPr>
        <p:txBody>
          <a:bodyPr wrap="none" lIns="91328" tIns="45664" rIns="91328" bIns="45664" rtlCol="0">
            <a:spAutoFit/>
          </a:bodyPr>
          <a:lstStyle/>
          <a:p>
            <a:r>
              <a:rPr lang="en-GB" b="1" dirty="0" smtClean="0">
                <a:solidFill>
                  <a:srgbClr val="000090"/>
                </a:solidFill>
              </a:rPr>
              <a:t>Partially shielded solenoid with dipoles</a:t>
            </a:r>
            <a:endParaRPr lang="en-GB" b="1" dirty="0">
              <a:solidFill>
                <a:srgbClr val="000090"/>
              </a:solidFill>
            </a:endParaRPr>
          </a:p>
        </p:txBody>
      </p:sp>
      <p:sp>
        <p:nvSpPr>
          <p:cNvPr id="9" name="TextBox 8"/>
          <p:cNvSpPr txBox="1"/>
          <p:nvPr/>
        </p:nvSpPr>
        <p:spPr>
          <a:xfrm>
            <a:off x="2771802" y="2566391"/>
            <a:ext cx="5328592" cy="369253"/>
          </a:xfrm>
          <a:prstGeom prst="rect">
            <a:avLst/>
          </a:prstGeom>
          <a:noFill/>
        </p:spPr>
        <p:txBody>
          <a:bodyPr wrap="square" lIns="91328" tIns="45664" rIns="91328" bIns="45664" rtlCol="0">
            <a:spAutoFit/>
          </a:bodyPr>
          <a:lstStyle/>
          <a:p>
            <a:r>
              <a:rPr lang="en-GB" b="1" dirty="0" smtClean="0">
                <a:solidFill>
                  <a:srgbClr val="000090"/>
                </a:solidFill>
              </a:rPr>
              <a:t>Unshielded solenoid with dipoles </a:t>
            </a:r>
          </a:p>
        </p:txBody>
      </p:sp>
      <p:sp>
        <p:nvSpPr>
          <p:cNvPr id="10" name="TextBox 9"/>
          <p:cNvSpPr txBox="1"/>
          <p:nvPr/>
        </p:nvSpPr>
        <p:spPr>
          <a:xfrm>
            <a:off x="2771858" y="3410202"/>
            <a:ext cx="4569761" cy="369253"/>
          </a:xfrm>
          <a:prstGeom prst="rect">
            <a:avLst/>
          </a:prstGeom>
          <a:noFill/>
        </p:spPr>
        <p:txBody>
          <a:bodyPr wrap="none" lIns="91328" tIns="45664" rIns="91328" bIns="45664" rtlCol="0">
            <a:spAutoFit/>
          </a:bodyPr>
          <a:lstStyle/>
          <a:p>
            <a:r>
              <a:rPr lang="en-GB" b="1" dirty="0" smtClean="0">
                <a:solidFill>
                  <a:srgbClr val="000090"/>
                </a:solidFill>
              </a:rPr>
              <a:t>Twin solenoid with balanced conical  solenoid</a:t>
            </a:r>
            <a:endParaRPr lang="en-GB" b="1" dirty="0">
              <a:solidFill>
                <a:srgbClr val="000090"/>
              </a:solidFill>
            </a:endParaRPr>
          </a:p>
        </p:txBody>
      </p:sp>
      <p:sp>
        <p:nvSpPr>
          <p:cNvPr id="11" name="TextBox 10"/>
          <p:cNvSpPr txBox="1"/>
          <p:nvPr/>
        </p:nvSpPr>
        <p:spPr>
          <a:xfrm>
            <a:off x="0" y="43"/>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Magnet systems under consideration</a:t>
            </a:r>
          </a:p>
        </p:txBody>
      </p:sp>
      <p:pic>
        <p:nvPicPr>
          <p:cNvPr id="12" name="Picture 2"/>
          <p:cNvPicPr>
            <a:picLocks noChangeAspect="1" noChangeArrowheads="1"/>
          </p:cNvPicPr>
          <p:nvPr/>
        </p:nvPicPr>
        <p:blipFill>
          <a:blip r:embed="rId6"/>
          <a:srcRect/>
          <a:stretch>
            <a:fillRect/>
          </a:stretch>
        </p:blipFill>
        <p:spPr bwMode="auto">
          <a:xfrm>
            <a:off x="287235" y="4142403"/>
            <a:ext cx="1532818" cy="724492"/>
          </a:xfrm>
          <a:prstGeom prst="rect">
            <a:avLst/>
          </a:prstGeom>
          <a:noFill/>
          <a:ln w="9525">
            <a:noFill/>
            <a:miter lim="800000"/>
            <a:headEnd/>
            <a:tailEnd/>
          </a:ln>
          <a:effectLst/>
        </p:spPr>
      </p:pic>
      <p:sp>
        <p:nvSpPr>
          <p:cNvPr id="13" name="TextBox 12"/>
          <p:cNvSpPr txBox="1"/>
          <p:nvPr/>
        </p:nvSpPr>
        <p:spPr>
          <a:xfrm>
            <a:off x="2771842" y="4260084"/>
            <a:ext cx="5186967" cy="369253"/>
          </a:xfrm>
          <a:prstGeom prst="rect">
            <a:avLst/>
          </a:prstGeom>
          <a:noFill/>
        </p:spPr>
        <p:txBody>
          <a:bodyPr wrap="none" lIns="91328" tIns="45664" rIns="91328" bIns="45664" rtlCol="0">
            <a:spAutoFit/>
          </a:bodyPr>
          <a:lstStyle/>
          <a:p>
            <a:r>
              <a:rPr lang="en-GB" b="1" dirty="0" smtClean="0">
                <a:solidFill>
                  <a:srgbClr val="000090"/>
                </a:solidFill>
              </a:rPr>
              <a:t>Unshielded solenoid with balanced conical  solenoid</a:t>
            </a:r>
            <a:endParaRPr lang="en-GB" b="1" dirty="0">
              <a:solidFill>
                <a:srgbClr val="000090"/>
              </a:solidFill>
            </a:endParaRPr>
          </a:p>
        </p:txBody>
      </p:sp>
    </p:spTree>
    <p:extLst>
      <p:ext uri="{BB962C8B-B14F-4D97-AF65-F5344CB8AC3E}">
        <p14:creationId xmlns:p14="http://schemas.microsoft.com/office/powerpoint/2010/main" val="3661376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99" y="778540"/>
            <a:ext cx="6382713" cy="3240360"/>
          </a:xfrm>
          <a:prstGeom prst="rect">
            <a:avLst/>
          </a:prstGeom>
        </p:spPr>
      </p:pic>
      <p:sp>
        <p:nvSpPr>
          <p:cNvPr id="3" name="TextBox 2"/>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Reference detector for the CDR</a:t>
            </a:r>
            <a:endParaRPr lang="en-GB" sz="2400" b="1" dirty="0">
              <a:solidFill>
                <a:srgbClr val="FF0000"/>
              </a:solidFill>
              <a:latin typeface="Calibri"/>
            </a:endParaRPr>
          </a:p>
        </p:txBody>
      </p:sp>
      <p:sp>
        <p:nvSpPr>
          <p:cNvPr id="6" name="TextBox 5"/>
          <p:cNvSpPr txBox="1"/>
          <p:nvPr/>
        </p:nvSpPr>
        <p:spPr>
          <a:xfrm>
            <a:off x="6440880" y="1059608"/>
            <a:ext cx="2252382" cy="2065871"/>
          </a:xfrm>
          <a:prstGeom prst="rect">
            <a:avLst/>
          </a:prstGeom>
          <a:noFill/>
        </p:spPr>
        <p:txBody>
          <a:bodyPr wrap="none" lIns="91330" tIns="45665" rIns="91330" bIns="45665" rtlCol="0">
            <a:spAutoFit/>
          </a:bodyPr>
          <a:lstStyle/>
          <a:p>
            <a:pPr marL="285365" indent="-285365">
              <a:buFont typeface="Arial"/>
              <a:buChar char="•"/>
            </a:pPr>
            <a:r>
              <a:rPr lang="en-GB" sz="1400" dirty="0"/>
              <a:t>4T 10m solenoid</a:t>
            </a:r>
          </a:p>
          <a:p>
            <a:pPr marL="285365" indent="-285365">
              <a:buFont typeface="Arial"/>
              <a:buChar char="•"/>
            </a:pPr>
            <a:r>
              <a:rPr lang="en-GB" sz="1400" dirty="0"/>
              <a:t>Forward solenoids</a:t>
            </a:r>
          </a:p>
          <a:p>
            <a:pPr marL="285365" indent="-285365">
              <a:buFont typeface="Arial"/>
              <a:buChar char="•"/>
            </a:pPr>
            <a:r>
              <a:rPr lang="en-GB" sz="1400" dirty="0"/>
              <a:t>Silicon tracker</a:t>
            </a:r>
          </a:p>
          <a:p>
            <a:pPr marL="285365" indent="-285365">
              <a:buFont typeface="Arial"/>
              <a:buChar char="•"/>
            </a:pPr>
            <a:r>
              <a:rPr lang="en-GB" sz="1400" dirty="0"/>
              <a:t>Barrel ECAL </a:t>
            </a:r>
            <a:r>
              <a:rPr lang="en-GB" sz="1400" dirty="0" err="1"/>
              <a:t>Lar</a:t>
            </a:r>
            <a:endParaRPr lang="en-GB" sz="1400" dirty="0"/>
          </a:p>
          <a:p>
            <a:pPr marL="285365" indent="-285365">
              <a:buFont typeface="Arial"/>
              <a:buChar char="•"/>
            </a:pPr>
            <a:r>
              <a:rPr lang="en-GB" sz="1400" dirty="0"/>
              <a:t>Barrel HCAL Fe/</a:t>
            </a:r>
            <a:r>
              <a:rPr lang="en-GB" sz="1400" dirty="0" err="1"/>
              <a:t>Sci</a:t>
            </a:r>
            <a:endParaRPr lang="en-GB" sz="1400" dirty="0"/>
          </a:p>
          <a:p>
            <a:pPr marL="285365" indent="-285365">
              <a:buFont typeface="Arial"/>
              <a:buChar char="•"/>
            </a:pPr>
            <a:r>
              <a:rPr lang="en-GB" sz="1400" dirty="0" err="1"/>
              <a:t>Endcap</a:t>
            </a:r>
            <a:r>
              <a:rPr lang="en-GB" sz="1400" dirty="0"/>
              <a:t> HCAL/ECAL </a:t>
            </a:r>
            <a:r>
              <a:rPr lang="en-GB" sz="1400" dirty="0" err="1"/>
              <a:t>LAr</a:t>
            </a:r>
            <a:endParaRPr lang="en-GB" sz="1400" dirty="0"/>
          </a:p>
          <a:p>
            <a:pPr marL="285365" indent="-285365">
              <a:buFont typeface="Arial"/>
              <a:buChar char="•"/>
            </a:pPr>
            <a:r>
              <a:rPr lang="en-GB" sz="1400" dirty="0"/>
              <a:t>Forward HCAL/ECAL </a:t>
            </a:r>
            <a:r>
              <a:rPr lang="en-GB" sz="1400" dirty="0" err="1"/>
              <a:t>LAr</a:t>
            </a:r>
            <a:endParaRPr lang="en-GB" sz="1400" dirty="0"/>
          </a:p>
          <a:p>
            <a:pPr marL="285365" indent="-285365">
              <a:buFont typeface="Arial"/>
              <a:buChar char="•"/>
            </a:pPr>
            <a:endParaRPr lang="en-GB" sz="1400" dirty="0"/>
          </a:p>
          <a:p>
            <a:pPr marL="285365" indent="-285365">
              <a:buFont typeface="Arial"/>
              <a:buChar char="•"/>
            </a:pPr>
            <a:endParaRPr lang="en-GB" sz="1400" dirty="0"/>
          </a:p>
        </p:txBody>
      </p:sp>
      <p:sp>
        <p:nvSpPr>
          <p:cNvPr id="5" name="TextBox 4"/>
          <p:cNvSpPr txBox="1"/>
          <p:nvPr/>
        </p:nvSpPr>
        <p:spPr>
          <a:xfrm>
            <a:off x="467544" y="4249629"/>
            <a:ext cx="8317800" cy="584776"/>
          </a:xfrm>
          <a:prstGeom prst="rect">
            <a:avLst/>
          </a:prstGeom>
          <a:noFill/>
        </p:spPr>
        <p:txBody>
          <a:bodyPr wrap="square" lIns="91406" tIns="45703" rIns="91406" bIns="45703" rtlCol="0">
            <a:spAutoFit/>
          </a:bodyPr>
          <a:lstStyle/>
          <a:p>
            <a:r>
              <a:rPr lang="en-GB" sz="1600" dirty="0"/>
              <a:t>This is a reference detector that ‘can do the job’ and that is used to define the challenges.</a:t>
            </a:r>
          </a:p>
          <a:p>
            <a:r>
              <a:rPr lang="en-GB" sz="1600" dirty="0"/>
              <a:t>The question about the specific strategy for detectors at the two IPs is a different one.</a:t>
            </a:r>
          </a:p>
        </p:txBody>
      </p:sp>
    </p:spTree>
    <p:extLst>
      <p:ext uri="{BB962C8B-B14F-4D97-AF65-F5344CB8AC3E}">
        <p14:creationId xmlns:p14="http://schemas.microsoft.com/office/powerpoint/2010/main" val="30677952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722289"/>
            <a:ext cx="3888432" cy="1974069"/>
          </a:xfrm>
          <a:prstGeom prst="rect">
            <a:avLst/>
          </a:prstGeom>
        </p:spPr>
      </p:pic>
      <p:sp>
        <p:nvSpPr>
          <p:cNvPr id="3" name="TextBox 2"/>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Stray Field</a:t>
            </a:r>
            <a:endParaRPr lang="en-GB" sz="2400" b="1" dirty="0">
              <a:solidFill>
                <a:srgbClr val="FF0000"/>
              </a:solidFill>
              <a:latin typeface="Calibri"/>
            </a:endParaRPr>
          </a:p>
        </p:txBody>
      </p:sp>
      <p:pic>
        <p:nvPicPr>
          <p:cNvPr id="7" name="Picture 6"/>
          <p:cNvPicPr>
            <a:picLocks noChangeAspect="1"/>
          </p:cNvPicPr>
          <p:nvPr/>
        </p:nvPicPr>
        <p:blipFill>
          <a:blip r:embed="rId3"/>
          <a:stretch>
            <a:fillRect/>
          </a:stretch>
        </p:blipFill>
        <p:spPr>
          <a:xfrm>
            <a:off x="356960" y="771550"/>
            <a:ext cx="3816423" cy="3826037"/>
          </a:xfrm>
          <a:prstGeom prst="rect">
            <a:avLst/>
          </a:prstGeom>
        </p:spPr>
      </p:pic>
      <p:sp>
        <p:nvSpPr>
          <p:cNvPr id="4" name="TextBox 3"/>
          <p:cNvSpPr txBox="1"/>
          <p:nvPr/>
        </p:nvSpPr>
        <p:spPr>
          <a:xfrm>
            <a:off x="1558917" y="3637013"/>
            <a:ext cx="598241" cy="369332"/>
          </a:xfrm>
          <a:prstGeom prst="rect">
            <a:avLst/>
          </a:prstGeom>
          <a:noFill/>
        </p:spPr>
        <p:txBody>
          <a:bodyPr wrap="none" rtlCol="0">
            <a:spAutoFit/>
          </a:bodyPr>
          <a:lstStyle/>
          <a:p>
            <a:r>
              <a:rPr lang="en-US" b="1" dirty="0" smtClean="0">
                <a:solidFill>
                  <a:srgbClr val="FF0000"/>
                </a:solidFill>
              </a:rPr>
              <a:t>5mT</a:t>
            </a:r>
            <a:endParaRPr lang="en-US" b="1" dirty="0">
              <a:solidFill>
                <a:srgbClr val="FF0000"/>
              </a:solidFill>
            </a:endParaRPr>
          </a:p>
        </p:txBody>
      </p:sp>
      <p:cxnSp>
        <p:nvCxnSpPr>
          <p:cNvPr id="6" name="Straight Arrow Connector 5"/>
          <p:cNvCxnSpPr/>
          <p:nvPr/>
        </p:nvCxnSpPr>
        <p:spPr>
          <a:xfrm flipV="1">
            <a:off x="1858038" y="2377012"/>
            <a:ext cx="1" cy="11521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61016" y="2305003"/>
            <a:ext cx="367240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145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16095" y="2907262"/>
            <a:ext cx="7084298" cy="1613040"/>
            <a:chOff x="205854" y="699542"/>
            <a:chExt cx="7084298" cy="1613040"/>
          </a:xfrm>
        </p:grpSpPr>
        <p:pic>
          <p:nvPicPr>
            <p:cNvPr id="22" name="Picture 21" descr="fcc_crossestion.png"/>
            <p:cNvPicPr>
              <a:picLocks noChangeAspect="1"/>
            </p:cNvPicPr>
            <p:nvPr/>
          </p:nvPicPr>
          <p:blipFill rotWithShape="1">
            <a:blip r:embed="rId2">
              <a:extLst>
                <a:ext uri="{28A0092B-C50C-407E-A947-70E740481C1C}">
                  <a14:useLocalDpi xmlns:a14="http://schemas.microsoft.com/office/drawing/2010/main" val="0"/>
                </a:ext>
              </a:extLst>
            </a:blip>
            <a:srcRect l="2455"/>
            <a:stretch/>
          </p:blipFill>
          <p:spPr>
            <a:xfrm>
              <a:off x="3707904" y="699542"/>
              <a:ext cx="3582248" cy="1613040"/>
            </a:xfrm>
            <a:prstGeom prst="rect">
              <a:avLst/>
            </a:prstGeom>
          </p:spPr>
        </p:pic>
        <p:pic>
          <p:nvPicPr>
            <p:cNvPr id="23" name="Picture 22" descr="fcc_crossestion.png"/>
            <p:cNvPicPr>
              <a:picLocks noChangeAspect="1"/>
            </p:cNvPicPr>
            <p:nvPr/>
          </p:nvPicPr>
          <p:blipFill rotWithShape="1">
            <a:blip r:embed="rId2">
              <a:extLst>
                <a:ext uri="{28A0092B-C50C-407E-A947-70E740481C1C}">
                  <a14:useLocalDpi xmlns:a14="http://schemas.microsoft.com/office/drawing/2010/main" val="0"/>
                </a:ext>
              </a:extLst>
            </a:blip>
            <a:srcRect l="2689"/>
            <a:stretch/>
          </p:blipFill>
          <p:spPr>
            <a:xfrm flipH="1">
              <a:off x="205854" y="699542"/>
              <a:ext cx="3573665" cy="1613040"/>
            </a:xfrm>
            <a:prstGeom prst="rect">
              <a:avLst/>
            </a:prstGeom>
          </p:spPr>
        </p:pic>
      </p:grpSp>
      <p:sp>
        <p:nvSpPr>
          <p:cNvPr id="5" name="TextBox 4"/>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CDR will discuss performance with forward dipoles</a:t>
            </a:r>
            <a:endParaRPr lang="en-GB" sz="2400" b="1" dirty="0">
              <a:solidFill>
                <a:srgbClr val="FF0000"/>
              </a:solidFill>
              <a:latin typeface="Calibri"/>
            </a:endParaRPr>
          </a:p>
        </p:txBody>
      </p:sp>
      <p:cxnSp>
        <p:nvCxnSpPr>
          <p:cNvPr id="8" name="Straight Arrow Connector 7"/>
          <p:cNvCxnSpPr/>
          <p:nvPr/>
        </p:nvCxnSpPr>
        <p:spPr>
          <a:xfrm>
            <a:off x="2291085"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67946"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55786"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grpSp>
        <p:nvGrpSpPr>
          <p:cNvPr id="14" name="Group 13"/>
          <p:cNvGrpSpPr/>
          <p:nvPr/>
        </p:nvGrpSpPr>
        <p:grpSpPr>
          <a:xfrm>
            <a:off x="1016095" y="603006"/>
            <a:ext cx="7084298" cy="1613040"/>
            <a:chOff x="205854" y="699542"/>
            <a:chExt cx="7084298" cy="1613040"/>
          </a:xfrm>
        </p:grpSpPr>
        <p:pic>
          <p:nvPicPr>
            <p:cNvPr id="2" name="Picture 1" descr="fcc_crossestion.png"/>
            <p:cNvPicPr>
              <a:picLocks noChangeAspect="1"/>
            </p:cNvPicPr>
            <p:nvPr/>
          </p:nvPicPr>
          <p:blipFill rotWithShape="1">
            <a:blip r:embed="rId2">
              <a:extLst>
                <a:ext uri="{28A0092B-C50C-407E-A947-70E740481C1C}">
                  <a14:useLocalDpi xmlns:a14="http://schemas.microsoft.com/office/drawing/2010/main" val="0"/>
                </a:ext>
              </a:extLst>
            </a:blip>
            <a:srcRect l="2455"/>
            <a:stretch/>
          </p:blipFill>
          <p:spPr>
            <a:xfrm>
              <a:off x="3707904" y="699542"/>
              <a:ext cx="3582248" cy="1613040"/>
            </a:xfrm>
            <a:prstGeom prst="rect">
              <a:avLst/>
            </a:prstGeom>
          </p:spPr>
        </p:pic>
        <p:pic>
          <p:nvPicPr>
            <p:cNvPr id="13" name="Picture 12" descr="fcc_crossestion.png"/>
            <p:cNvPicPr>
              <a:picLocks noChangeAspect="1"/>
            </p:cNvPicPr>
            <p:nvPr/>
          </p:nvPicPr>
          <p:blipFill rotWithShape="1">
            <a:blip r:embed="rId2">
              <a:extLst>
                <a:ext uri="{28A0092B-C50C-407E-A947-70E740481C1C}">
                  <a14:useLocalDpi xmlns:a14="http://schemas.microsoft.com/office/drawing/2010/main" val="0"/>
                </a:ext>
              </a:extLst>
            </a:blip>
            <a:srcRect l="2689"/>
            <a:stretch/>
          </p:blipFill>
          <p:spPr>
            <a:xfrm flipH="1">
              <a:off x="205854" y="699542"/>
              <a:ext cx="3573665" cy="1613040"/>
            </a:xfrm>
            <a:prstGeom prst="rect">
              <a:avLst/>
            </a:prstGeom>
          </p:spPr>
        </p:pic>
      </p:grpSp>
      <p:cxnSp>
        <p:nvCxnSpPr>
          <p:cNvPr id="15" name="Straight Arrow Connector 14"/>
          <p:cNvCxnSpPr/>
          <p:nvPr/>
        </p:nvCxnSpPr>
        <p:spPr>
          <a:xfrm>
            <a:off x="5796138"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80080" y="4067823"/>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05375" y="4659982"/>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372200" y="41559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7544"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8460432"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01971"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3" name="TextBox 32"/>
          <p:cNvSpPr txBox="1"/>
          <p:nvPr/>
        </p:nvSpPr>
        <p:spPr>
          <a:xfrm>
            <a:off x="6058154"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4" name="TextBox 33"/>
          <p:cNvSpPr txBox="1"/>
          <p:nvPr/>
        </p:nvSpPr>
        <p:spPr>
          <a:xfrm>
            <a:off x="2601769"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5" name="TextBox 34"/>
          <p:cNvSpPr txBox="1"/>
          <p:nvPr/>
        </p:nvSpPr>
        <p:spPr>
          <a:xfrm>
            <a:off x="4275716"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6" name="TextBox 35"/>
          <p:cNvSpPr txBox="1"/>
          <p:nvPr/>
        </p:nvSpPr>
        <p:spPr>
          <a:xfrm>
            <a:off x="6215176"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7" name="TextBox 36"/>
          <p:cNvSpPr txBox="1"/>
          <p:nvPr/>
        </p:nvSpPr>
        <p:spPr>
          <a:xfrm>
            <a:off x="8303417"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8" name="TextBox 37"/>
          <p:cNvSpPr txBox="1"/>
          <p:nvPr/>
        </p:nvSpPr>
        <p:spPr>
          <a:xfrm>
            <a:off x="310525"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9" name="TextBox 38"/>
          <p:cNvSpPr txBox="1"/>
          <p:nvPr/>
        </p:nvSpPr>
        <p:spPr>
          <a:xfrm>
            <a:off x="41925" y="3651873"/>
            <a:ext cx="1073578" cy="276922"/>
          </a:xfrm>
          <a:prstGeom prst="rect">
            <a:avLst/>
          </a:prstGeom>
          <a:noFill/>
        </p:spPr>
        <p:txBody>
          <a:bodyPr wrap="none" lIns="91330" tIns="45665" rIns="91330" bIns="45665" rtlCol="0">
            <a:spAutoFit/>
          </a:bodyPr>
          <a:lstStyle/>
          <a:p>
            <a:r>
              <a:rPr lang="en-GB" sz="1200" dirty="0"/>
              <a:t>compensation</a:t>
            </a:r>
          </a:p>
        </p:txBody>
      </p:sp>
      <p:sp>
        <p:nvSpPr>
          <p:cNvPr id="40" name="TextBox 39"/>
          <p:cNvSpPr txBox="1"/>
          <p:nvPr/>
        </p:nvSpPr>
        <p:spPr>
          <a:xfrm>
            <a:off x="8068722" y="3651873"/>
            <a:ext cx="1073578" cy="276922"/>
          </a:xfrm>
          <a:prstGeom prst="rect">
            <a:avLst/>
          </a:prstGeom>
          <a:noFill/>
        </p:spPr>
        <p:txBody>
          <a:bodyPr wrap="none" lIns="91330" tIns="45665" rIns="91330" bIns="45665" rtlCol="0">
            <a:spAutoFit/>
          </a:bodyPr>
          <a:lstStyle/>
          <a:p>
            <a:r>
              <a:rPr lang="en-GB" sz="1200" dirty="0"/>
              <a:t>compensation</a:t>
            </a:r>
          </a:p>
        </p:txBody>
      </p:sp>
    </p:spTree>
    <p:extLst>
      <p:ext uri="{BB962C8B-B14F-4D97-AF65-F5344CB8AC3E}">
        <p14:creationId xmlns:p14="http://schemas.microsoft.com/office/powerpoint/2010/main" val="4240687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538"/>
          <a:stretch/>
        </p:blipFill>
        <p:spPr>
          <a:xfrm>
            <a:off x="4582847" y="928243"/>
            <a:ext cx="4545169" cy="1985552"/>
          </a:xfrm>
          <a:prstGeom prst="rect">
            <a:avLst/>
          </a:prstGeom>
        </p:spPr>
      </p:pic>
      <p:pic>
        <p:nvPicPr>
          <p:cNvPr id="3" name="Picture 2"/>
          <p:cNvPicPr>
            <a:picLocks noChangeAspect="1"/>
          </p:cNvPicPr>
          <p:nvPr/>
        </p:nvPicPr>
        <p:blipFill>
          <a:blip r:embed="rId3"/>
          <a:stretch>
            <a:fillRect/>
          </a:stretch>
        </p:blipFill>
        <p:spPr>
          <a:xfrm>
            <a:off x="379032" y="540966"/>
            <a:ext cx="4274248" cy="2382988"/>
          </a:xfrm>
          <a:prstGeom prst="rect">
            <a:avLst/>
          </a:prstGeom>
        </p:spPr>
      </p:pic>
      <p:pic>
        <p:nvPicPr>
          <p:cNvPr id="4" name="Picture 3"/>
          <p:cNvPicPr>
            <a:picLocks noChangeAspect="1"/>
          </p:cNvPicPr>
          <p:nvPr/>
        </p:nvPicPr>
        <p:blipFill rotWithShape="1">
          <a:blip r:embed="rId4"/>
          <a:srcRect r="6215"/>
          <a:stretch/>
        </p:blipFill>
        <p:spPr>
          <a:xfrm>
            <a:off x="1803179" y="3419414"/>
            <a:ext cx="2768841" cy="1611093"/>
          </a:xfrm>
          <a:prstGeom prst="rect">
            <a:avLst/>
          </a:prstGeom>
        </p:spPr>
      </p:pic>
      <p:pic>
        <p:nvPicPr>
          <p:cNvPr id="5" name="Picture 4"/>
          <p:cNvPicPr>
            <a:picLocks noChangeAspect="1"/>
          </p:cNvPicPr>
          <p:nvPr/>
        </p:nvPicPr>
        <p:blipFill rotWithShape="1">
          <a:blip r:embed="rId2"/>
          <a:srcRect t="4538"/>
          <a:stretch/>
        </p:blipFill>
        <p:spPr>
          <a:xfrm>
            <a:off x="4603163" y="3004599"/>
            <a:ext cx="4545169" cy="1985552"/>
          </a:xfrm>
          <a:prstGeom prst="rect">
            <a:avLst/>
          </a:prstGeom>
        </p:spPr>
      </p:pic>
      <p:cxnSp>
        <p:nvCxnSpPr>
          <p:cNvPr id="19" name="Straight Connector 18"/>
          <p:cNvCxnSpPr/>
          <p:nvPr/>
        </p:nvCxnSpPr>
        <p:spPr>
          <a:xfrm>
            <a:off x="85785" y="271979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1282" y="479627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ATLAS &amp; CMS</a:t>
            </a:r>
            <a:endParaRPr lang="en-GB" sz="2400" b="1" dirty="0">
              <a:solidFill>
                <a:srgbClr val="FF0000"/>
              </a:solidFill>
              <a:latin typeface="Calibri"/>
            </a:endParaRPr>
          </a:p>
        </p:txBody>
      </p:sp>
    </p:spTree>
    <p:extLst>
      <p:ext uri="{BB962C8B-B14F-4D97-AF65-F5344CB8AC3E}">
        <p14:creationId xmlns:p14="http://schemas.microsoft.com/office/powerpoint/2010/main" val="1804517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X\lectures\ars_electronica\lhcb_layout.jpg"/>
          <p:cNvPicPr>
            <a:picLocks noChangeAspect="1" noChangeArrowheads="1"/>
          </p:cNvPicPr>
          <p:nvPr/>
        </p:nvPicPr>
        <p:blipFill>
          <a:blip r:embed="rId2" cstate="print"/>
          <a:srcRect/>
          <a:stretch>
            <a:fillRect/>
          </a:stretch>
        </p:blipFill>
        <p:spPr bwMode="auto">
          <a:xfrm>
            <a:off x="4986957" y="2905202"/>
            <a:ext cx="2915771" cy="2186828"/>
          </a:xfrm>
          <a:prstGeom prst="rect">
            <a:avLst/>
          </a:prstGeom>
          <a:noFill/>
        </p:spPr>
      </p:pic>
      <p:pic>
        <p:nvPicPr>
          <p:cNvPr id="4098" name="Picture 2" descr="C:\X\lectures\ars_electronica\atlas_scheme.jpg"/>
          <p:cNvPicPr>
            <a:picLocks noChangeAspect="1" noChangeArrowheads="1"/>
          </p:cNvPicPr>
          <p:nvPr/>
        </p:nvPicPr>
        <p:blipFill>
          <a:blip r:embed="rId3" cstate="print"/>
          <a:srcRect/>
          <a:stretch>
            <a:fillRect/>
          </a:stretch>
        </p:blipFill>
        <p:spPr bwMode="auto">
          <a:xfrm>
            <a:off x="1043608" y="402046"/>
            <a:ext cx="3143250" cy="2223570"/>
          </a:xfrm>
          <a:prstGeom prst="rect">
            <a:avLst/>
          </a:prstGeom>
          <a:noFill/>
        </p:spPr>
      </p:pic>
      <p:pic>
        <p:nvPicPr>
          <p:cNvPr id="4099" name="Picture 3" descr="C:\X\lectures\ars_electronica\alice_ok.png"/>
          <p:cNvPicPr>
            <a:picLocks noChangeAspect="1" noChangeArrowheads="1"/>
          </p:cNvPicPr>
          <p:nvPr/>
        </p:nvPicPr>
        <p:blipFill>
          <a:blip r:embed="rId4" cstate="print"/>
          <a:srcRect/>
          <a:stretch>
            <a:fillRect/>
          </a:stretch>
        </p:blipFill>
        <p:spPr bwMode="auto">
          <a:xfrm>
            <a:off x="1043608" y="3025666"/>
            <a:ext cx="3625490" cy="2057400"/>
          </a:xfrm>
          <a:prstGeom prst="rect">
            <a:avLst/>
          </a:prstGeom>
          <a:noFill/>
        </p:spPr>
      </p:pic>
      <p:pic>
        <p:nvPicPr>
          <p:cNvPr id="4101" name="Picture 5" descr="C:\X\lectures\ars_electronica\cms_layout.jpg"/>
          <p:cNvPicPr>
            <a:picLocks noChangeAspect="1" noChangeArrowheads="1"/>
          </p:cNvPicPr>
          <p:nvPr/>
        </p:nvPicPr>
        <p:blipFill>
          <a:blip r:embed="rId5" cstate="print"/>
          <a:srcRect/>
          <a:stretch>
            <a:fillRect/>
          </a:stretch>
        </p:blipFill>
        <p:spPr bwMode="auto">
          <a:xfrm>
            <a:off x="4458903" y="396766"/>
            <a:ext cx="3441514" cy="2457450"/>
          </a:xfrm>
          <a:prstGeom prst="rect">
            <a:avLst/>
          </a:prstGeom>
          <a:noFill/>
        </p:spPr>
      </p:pic>
      <p:sp>
        <p:nvSpPr>
          <p:cNvPr id="6" name="Rectangle 4"/>
          <p:cNvSpPr>
            <a:spLocks noChangeArrowheads="1"/>
          </p:cNvSpPr>
          <p:nvPr/>
        </p:nvSpPr>
        <p:spPr bwMode="auto">
          <a:xfrm>
            <a:off x="1314450" y="0"/>
            <a:ext cx="6457950" cy="400050"/>
          </a:xfrm>
          <a:prstGeom prst="rect">
            <a:avLst/>
          </a:prstGeom>
          <a:noFill/>
          <a:ln w="9525">
            <a:noFill/>
            <a:miter lim="800000"/>
            <a:headEnd/>
            <a:tailEnd/>
          </a:ln>
        </p:spPr>
        <p:txBody>
          <a:bodyPr anchor="ctr"/>
          <a:lstStyle/>
          <a:p>
            <a:pPr algn="ctr" defTabSz="685800" fontAlgn="base">
              <a:spcBef>
                <a:spcPct val="0"/>
              </a:spcBef>
              <a:spcAft>
                <a:spcPct val="0"/>
              </a:spcAft>
            </a:pPr>
            <a:r>
              <a:rPr lang="en-US" sz="2100" b="1" dirty="0">
                <a:solidFill>
                  <a:srgbClr val="FF0000"/>
                </a:solidFill>
              </a:rPr>
              <a:t>ATLAS, CMS, ALICE, </a:t>
            </a:r>
            <a:r>
              <a:rPr lang="en-US" sz="2100" b="1" dirty="0" err="1">
                <a:solidFill>
                  <a:srgbClr val="FF0000"/>
                </a:solidFill>
              </a:rPr>
              <a:t>LHCb</a:t>
            </a:r>
            <a:endParaRPr lang="en-US" sz="2100" b="1" dirty="0">
              <a:solidFill>
                <a:srgbClr val="FF0000"/>
              </a:solidFill>
            </a:endParaRPr>
          </a:p>
        </p:txBody>
      </p:sp>
    </p:spTree>
    <p:extLst>
      <p:ext uri="{BB962C8B-B14F-4D97-AF65-F5344CB8AC3E}">
        <p14:creationId xmlns:p14="http://schemas.microsoft.com/office/powerpoint/2010/main" val="10175715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4538"/>
          <a:stretch/>
        </p:blipFill>
        <p:spPr>
          <a:xfrm>
            <a:off x="4558269" y="3002902"/>
            <a:ext cx="4545169" cy="1985552"/>
          </a:xfrm>
          <a:prstGeom prst="rect">
            <a:avLst/>
          </a:prstGeom>
        </p:spPr>
      </p:pic>
      <p:pic>
        <p:nvPicPr>
          <p:cNvPr id="8" name="Picture 7"/>
          <p:cNvPicPr>
            <a:picLocks noChangeAspect="1"/>
          </p:cNvPicPr>
          <p:nvPr/>
        </p:nvPicPr>
        <p:blipFill rotWithShape="1">
          <a:blip r:embed="rId3"/>
          <a:srcRect r="27279" b="46883"/>
          <a:stretch/>
        </p:blipFill>
        <p:spPr>
          <a:xfrm>
            <a:off x="1399408" y="3113011"/>
            <a:ext cx="3083190" cy="1689020"/>
          </a:xfrm>
          <a:prstGeom prst="rect">
            <a:avLst/>
          </a:prstGeom>
        </p:spPr>
      </p:pic>
      <p:pic>
        <p:nvPicPr>
          <p:cNvPr id="2" name="Picture 1"/>
          <p:cNvPicPr>
            <a:picLocks noChangeAspect="1"/>
          </p:cNvPicPr>
          <p:nvPr/>
        </p:nvPicPr>
        <p:blipFill rotWithShape="1">
          <a:blip r:embed="rId2"/>
          <a:srcRect t="4538"/>
          <a:stretch/>
        </p:blipFill>
        <p:spPr>
          <a:xfrm>
            <a:off x="4541554" y="647485"/>
            <a:ext cx="4545169" cy="1985552"/>
          </a:xfrm>
          <a:prstGeom prst="rect">
            <a:avLst/>
          </a:prstGeom>
        </p:spPr>
      </p:pic>
      <p:pic>
        <p:nvPicPr>
          <p:cNvPr id="3" name="Picture 2"/>
          <p:cNvPicPr>
            <a:picLocks noChangeAspect="1"/>
          </p:cNvPicPr>
          <p:nvPr/>
        </p:nvPicPr>
        <p:blipFill rotWithShape="1">
          <a:blip r:embed="rId4"/>
          <a:srcRect l="8457" t="-106" b="54782"/>
          <a:stretch/>
        </p:blipFill>
        <p:spPr>
          <a:xfrm flipH="1">
            <a:off x="799228" y="1382275"/>
            <a:ext cx="3691448" cy="1065410"/>
          </a:xfrm>
          <a:prstGeom prst="rect">
            <a:avLst/>
          </a:prstGeom>
        </p:spPr>
      </p:pic>
      <p:cxnSp>
        <p:nvCxnSpPr>
          <p:cNvPr id="5" name="Straight Connector 4"/>
          <p:cNvCxnSpPr/>
          <p:nvPr/>
        </p:nvCxnSpPr>
        <p:spPr>
          <a:xfrm>
            <a:off x="107505" y="2447685"/>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5260" y="480203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
            </a:r>
            <a:r>
              <a:rPr lang="en-GB" sz="2400" b="1" dirty="0" err="1">
                <a:solidFill>
                  <a:srgbClr val="FF0000"/>
                </a:solidFill>
              </a:rPr>
              <a:t>LHCb</a:t>
            </a:r>
            <a:r>
              <a:rPr lang="en-GB" sz="2400" b="1" dirty="0">
                <a:solidFill>
                  <a:srgbClr val="FF0000"/>
                </a:solidFill>
              </a:rPr>
              <a:t> &amp; ALICE</a:t>
            </a:r>
            <a:endParaRPr lang="en-GB" sz="2400" b="1" dirty="0">
              <a:solidFill>
                <a:srgbClr val="FF0000"/>
              </a:solidFill>
              <a:latin typeface="Calibri"/>
            </a:endParaRPr>
          </a:p>
        </p:txBody>
      </p:sp>
    </p:spTree>
    <p:extLst>
      <p:ext uri="{BB962C8B-B14F-4D97-AF65-F5344CB8AC3E}">
        <p14:creationId xmlns:p14="http://schemas.microsoft.com/office/powerpoint/2010/main" val="466195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1757167" y="781262"/>
            <a:ext cx="5639636" cy="1693673"/>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en-GB" sz="2000">
              <a:solidFill>
                <a:srgbClr val="000000"/>
              </a:solidFill>
              <a:latin typeface="Times New Roman" charset="0"/>
              <a:ea typeface="ＭＳ Ｐゴシック" charset="0"/>
              <a:cs typeface="ＭＳ Ｐゴシック" charset="0"/>
            </a:endParaRPr>
          </a:p>
        </p:txBody>
      </p:sp>
      <p:sp>
        <p:nvSpPr>
          <p:cNvPr id="15365" name="TextBox 9"/>
          <p:cNvSpPr txBox="1">
            <a:spLocks noChangeArrowheads="1"/>
          </p:cNvSpPr>
          <p:nvPr/>
        </p:nvSpPr>
        <p:spPr bwMode="auto">
          <a:xfrm>
            <a:off x="4192677" y="3004634"/>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70m </a:t>
            </a:r>
          </a:p>
        </p:txBody>
      </p:sp>
      <p:cxnSp>
        <p:nvCxnSpPr>
          <p:cNvPr id="15366" name="Straight Arrow Connector 12"/>
          <p:cNvCxnSpPr>
            <a:cxnSpLocks noChangeShapeType="1"/>
          </p:cNvCxnSpPr>
          <p:nvPr/>
        </p:nvCxnSpPr>
        <p:spPr bwMode="auto">
          <a:xfrm>
            <a:off x="1087503" y="3043871"/>
            <a:ext cx="69460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15378" name="Rectangle 23"/>
          <p:cNvSpPr>
            <a:spLocks noChangeArrowheads="1"/>
          </p:cNvSpPr>
          <p:nvPr/>
        </p:nvSpPr>
        <p:spPr bwMode="auto">
          <a:xfrm>
            <a:off x="65" y="1456388"/>
            <a:ext cx="1739177" cy="342900"/>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sp>
        <p:nvSpPr>
          <p:cNvPr id="15379" name="Rectangle 24"/>
          <p:cNvSpPr>
            <a:spLocks noChangeArrowheads="1"/>
          </p:cNvSpPr>
          <p:nvPr/>
        </p:nvSpPr>
        <p:spPr bwMode="auto">
          <a:xfrm>
            <a:off x="7418034" y="1456388"/>
            <a:ext cx="1729660" cy="342900"/>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cxnSp>
        <p:nvCxnSpPr>
          <p:cNvPr id="27" name="Straight Arrow Connector 12"/>
          <p:cNvCxnSpPr>
            <a:cxnSpLocks noChangeShapeType="1"/>
          </p:cNvCxnSpPr>
          <p:nvPr/>
        </p:nvCxnSpPr>
        <p:spPr bwMode="auto">
          <a:xfrm>
            <a:off x="693881" y="3368810"/>
            <a:ext cx="78204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28" name="TextBox 9"/>
          <p:cNvSpPr txBox="1">
            <a:spLocks noChangeArrowheads="1"/>
          </p:cNvSpPr>
          <p:nvPr/>
        </p:nvSpPr>
        <p:spPr bwMode="auto">
          <a:xfrm>
            <a:off x="4192677" y="3384446"/>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80m </a:t>
            </a:r>
          </a:p>
        </p:txBody>
      </p:sp>
      <p:cxnSp>
        <p:nvCxnSpPr>
          <p:cNvPr id="34" name="Straight Arrow Connector 12"/>
          <p:cNvCxnSpPr>
            <a:cxnSpLocks noChangeShapeType="1"/>
          </p:cNvCxnSpPr>
          <p:nvPr/>
        </p:nvCxnSpPr>
        <p:spPr bwMode="auto">
          <a:xfrm flipV="1">
            <a:off x="8522821" y="1882571"/>
            <a:ext cx="0" cy="1486239"/>
          </a:xfrm>
          <a:prstGeom prst="straightConnector1">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35" name="Straight Arrow Connector 12"/>
          <p:cNvCxnSpPr>
            <a:cxnSpLocks noChangeShapeType="1"/>
          </p:cNvCxnSpPr>
          <p:nvPr/>
        </p:nvCxnSpPr>
        <p:spPr bwMode="auto">
          <a:xfrm flipV="1">
            <a:off x="631114" y="1882571"/>
            <a:ext cx="0" cy="1486239"/>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1" name="Rectangle 40"/>
          <p:cNvSpPr/>
          <p:nvPr/>
        </p:nvSpPr>
        <p:spPr>
          <a:xfrm>
            <a:off x="8526185" y="1572119"/>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43" name="Rectangle 42"/>
          <p:cNvSpPr/>
          <p:nvPr/>
        </p:nvSpPr>
        <p:spPr>
          <a:xfrm>
            <a:off x="8068655"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13" name="TextBox 12"/>
          <p:cNvSpPr txBox="1"/>
          <p:nvPr/>
        </p:nvSpPr>
        <p:spPr>
          <a:xfrm>
            <a:off x="87505" y="1090607"/>
            <a:ext cx="1709565" cy="338475"/>
          </a:xfrm>
          <a:prstGeom prst="rect">
            <a:avLst/>
          </a:prstGeom>
          <a:noFill/>
        </p:spPr>
        <p:txBody>
          <a:bodyPr wrap="none" lIns="91328" tIns="45664" rIns="91328" bIns="45664" rtlCol="0">
            <a:spAutoFit/>
          </a:bodyPr>
          <a:lstStyle/>
          <a:p>
            <a:r>
              <a:rPr lang="de-DE" sz="1600" dirty="0">
                <a:latin typeface="Calibri"/>
              </a:rPr>
              <a:t>Q1        TAS  </a:t>
            </a:r>
            <a:r>
              <a:rPr lang="de-DE" sz="1600" dirty="0" err="1">
                <a:latin typeface="Calibri"/>
              </a:rPr>
              <a:t>Shield</a:t>
            </a:r>
            <a:r>
              <a:rPr lang="de-DE" sz="1600" dirty="0">
                <a:latin typeface="Calibri"/>
              </a:rPr>
              <a:t>    </a:t>
            </a:r>
          </a:p>
        </p:txBody>
      </p:sp>
      <p:sp>
        <p:nvSpPr>
          <p:cNvPr id="52" name="Rectangle 51"/>
          <p:cNvSpPr/>
          <p:nvPr/>
        </p:nvSpPr>
        <p:spPr>
          <a:xfrm flipV="1">
            <a:off x="1244939" y="1464625"/>
            <a:ext cx="473949" cy="107430"/>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4" name="Rectangle 53"/>
          <p:cNvSpPr/>
          <p:nvPr/>
        </p:nvSpPr>
        <p:spPr>
          <a:xfrm flipV="1">
            <a:off x="1253304" y="1671685"/>
            <a:ext cx="465574" cy="127667"/>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6" name="Rectangle 55"/>
          <p:cNvSpPr/>
          <p:nvPr/>
        </p:nvSpPr>
        <p:spPr>
          <a:xfrm flipV="1">
            <a:off x="7429167" y="1462094"/>
            <a:ext cx="465565" cy="103233"/>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7" name="Rectangle 56"/>
          <p:cNvSpPr/>
          <p:nvPr/>
        </p:nvSpPr>
        <p:spPr>
          <a:xfrm flipV="1">
            <a:off x="7420733" y="1669151"/>
            <a:ext cx="473940" cy="107429"/>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cxnSp>
        <p:nvCxnSpPr>
          <p:cNvPr id="29" name="Straight Arrow Connector 12"/>
          <p:cNvCxnSpPr>
            <a:cxnSpLocks noChangeShapeType="1"/>
          </p:cNvCxnSpPr>
          <p:nvPr/>
        </p:nvCxnSpPr>
        <p:spPr bwMode="auto">
          <a:xfrm flipV="1">
            <a:off x="8046142" y="1840171"/>
            <a:ext cx="22496" cy="1164422"/>
          </a:xfrm>
          <a:prstGeom prst="straightConnector1">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31" name="Straight Arrow Connector 12"/>
          <p:cNvCxnSpPr>
            <a:cxnSpLocks noChangeShapeType="1"/>
          </p:cNvCxnSpPr>
          <p:nvPr/>
        </p:nvCxnSpPr>
        <p:spPr bwMode="auto">
          <a:xfrm flipV="1">
            <a:off x="1085898" y="1807917"/>
            <a:ext cx="0" cy="1235956"/>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4" name="Straight Arrow Connector 12"/>
          <p:cNvCxnSpPr>
            <a:cxnSpLocks noChangeShapeType="1"/>
          </p:cNvCxnSpPr>
          <p:nvPr/>
        </p:nvCxnSpPr>
        <p:spPr bwMode="auto">
          <a:xfrm>
            <a:off x="1654691" y="2719289"/>
            <a:ext cx="5738253"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46" name="TextBox 9"/>
          <p:cNvSpPr txBox="1">
            <a:spLocks noChangeArrowheads="1"/>
          </p:cNvSpPr>
          <p:nvPr/>
        </p:nvSpPr>
        <p:spPr bwMode="auto">
          <a:xfrm>
            <a:off x="4192674" y="2671727"/>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66m </a:t>
            </a:r>
          </a:p>
        </p:txBody>
      </p:sp>
      <p:sp>
        <p:nvSpPr>
          <p:cNvPr id="38" name="TextBox 37"/>
          <p:cNvSpPr txBox="1"/>
          <p:nvPr/>
        </p:nvSpPr>
        <p:spPr>
          <a:xfrm>
            <a:off x="18343" y="90704"/>
            <a:ext cx="9129350" cy="400031"/>
          </a:xfrm>
          <a:prstGeom prst="rect">
            <a:avLst/>
          </a:prstGeom>
          <a:noFill/>
        </p:spPr>
        <p:txBody>
          <a:bodyPr wrap="square" lIns="91328" tIns="45664" rIns="91328" bIns="45664" rtlCol="0">
            <a:spAutoFit/>
          </a:bodyPr>
          <a:lstStyle/>
          <a:p>
            <a:pPr algn="ctr"/>
            <a:r>
              <a:rPr lang="en-GB" sz="2000" b="1" dirty="0">
                <a:solidFill>
                  <a:srgbClr val="FF0000"/>
                </a:solidFill>
                <a:latin typeface="Calibri"/>
              </a:rPr>
              <a:t>Cavern Length</a:t>
            </a:r>
          </a:p>
        </p:txBody>
      </p:sp>
      <p:sp>
        <p:nvSpPr>
          <p:cNvPr id="47" name="TextBox 46"/>
          <p:cNvSpPr txBox="1"/>
          <p:nvPr/>
        </p:nvSpPr>
        <p:spPr>
          <a:xfrm>
            <a:off x="276757" y="3811228"/>
            <a:ext cx="7103483" cy="923251"/>
          </a:xfrm>
          <a:prstGeom prst="rect">
            <a:avLst/>
          </a:prstGeom>
          <a:noFill/>
        </p:spPr>
        <p:txBody>
          <a:bodyPr wrap="none" lIns="91328" tIns="45664" rIns="91328" bIns="45664" rtlCol="0">
            <a:spAutoFit/>
          </a:bodyPr>
          <a:lstStyle/>
          <a:p>
            <a:r>
              <a:rPr lang="en-GB" b="1" dirty="0" smtClean="0">
                <a:solidFill>
                  <a:srgbClr val="000090"/>
                </a:solidFill>
                <a:latin typeface="Calibri"/>
              </a:rPr>
              <a:t>L*=40m 						</a:t>
            </a:r>
            <a:r>
              <a:rPr lang="en-GB" b="1" dirty="0" smtClean="0">
                <a:solidFill>
                  <a:srgbClr val="000090"/>
                </a:solidFill>
                <a:latin typeface="Calibri"/>
                <a:sym typeface="Wingdings"/>
              </a:rPr>
              <a:t> Distance between Q1&amp;Q1 = 80m</a:t>
            </a:r>
          </a:p>
          <a:p>
            <a:r>
              <a:rPr lang="en-GB" b="1" dirty="0" smtClean="0">
                <a:solidFill>
                  <a:srgbClr val="000090"/>
                </a:solidFill>
                <a:latin typeface="Calibri"/>
                <a:sym typeface="Wingdings"/>
              </a:rPr>
              <a:t>TAS = 3.5m					 Distance between TAS &amp; TAS = 70m</a:t>
            </a:r>
          </a:p>
          <a:p>
            <a:r>
              <a:rPr lang="en-GB" b="1" dirty="0" smtClean="0">
                <a:solidFill>
                  <a:srgbClr val="000090"/>
                </a:solidFill>
                <a:latin typeface="Calibri"/>
                <a:sym typeface="Wingdings"/>
              </a:rPr>
              <a:t>TAS Shielding in Tunnel = 2m	</a:t>
            </a:r>
            <a:r>
              <a:rPr lang="en-GB" b="1" dirty="0">
                <a:solidFill>
                  <a:srgbClr val="000090"/>
                </a:solidFill>
                <a:latin typeface="Calibri"/>
                <a:sym typeface="Wingdings"/>
              </a:rPr>
              <a:t>	</a:t>
            </a:r>
            <a:r>
              <a:rPr lang="en-GB" b="1" dirty="0" smtClean="0">
                <a:solidFill>
                  <a:srgbClr val="000090"/>
                </a:solidFill>
                <a:latin typeface="Calibri"/>
                <a:sym typeface="Wingdings"/>
              </a:rPr>
              <a:t> Cavern Length = 66m</a:t>
            </a:r>
            <a:endParaRPr lang="en-GB" b="1" dirty="0">
              <a:solidFill>
                <a:srgbClr val="000090"/>
              </a:solidFill>
              <a:latin typeface="Calibri"/>
            </a:endParaRPr>
          </a:p>
        </p:txBody>
      </p:sp>
      <p:sp>
        <p:nvSpPr>
          <p:cNvPr id="10" name="TextBox 9"/>
          <p:cNvSpPr txBox="1"/>
          <p:nvPr/>
        </p:nvSpPr>
        <p:spPr>
          <a:xfrm>
            <a:off x="276727" y="4734554"/>
            <a:ext cx="8454914" cy="369253"/>
          </a:xfrm>
          <a:prstGeom prst="rect">
            <a:avLst/>
          </a:prstGeom>
          <a:noFill/>
        </p:spPr>
        <p:txBody>
          <a:bodyPr wrap="none" lIns="91328" tIns="45664" rIns="91328" bIns="45664" rtlCol="0">
            <a:spAutoFit/>
          </a:bodyPr>
          <a:lstStyle/>
          <a:p>
            <a:r>
              <a:rPr lang="en-GB" b="1" dirty="0" smtClean="0">
                <a:solidFill>
                  <a:srgbClr val="FF0000"/>
                </a:solidFill>
                <a:latin typeface="Calibri"/>
              </a:rPr>
              <a:t>Cavern length of 66m </a:t>
            </a:r>
            <a:r>
              <a:rPr lang="en-GB" b="1" dirty="0" smtClean="0">
                <a:solidFill>
                  <a:srgbClr val="008000"/>
                </a:solidFill>
                <a:latin typeface="Calibri"/>
              </a:rPr>
              <a:t>is compatible with the opening scenario of the present detector.</a:t>
            </a:r>
            <a:endParaRPr lang="en-GB" b="1" dirty="0">
              <a:solidFill>
                <a:srgbClr val="008000"/>
              </a:solidFill>
              <a:latin typeface="Calibri"/>
            </a:endParaRPr>
          </a:p>
        </p:txBody>
      </p:sp>
      <p:pic>
        <p:nvPicPr>
          <p:cNvPr id="3" name="Picture 2"/>
          <p:cNvPicPr>
            <a:picLocks noChangeAspect="1"/>
          </p:cNvPicPr>
          <p:nvPr/>
        </p:nvPicPr>
        <p:blipFill>
          <a:blip r:embed="rId2"/>
          <a:stretch>
            <a:fillRect/>
          </a:stretch>
        </p:blipFill>
        <p:spPr>
          <a:xfrm>
            <a:off x="4570633" y="781199"/>
            <a:ext cx="2826168" cy="849789"/>
          </a:xfrm>
          <a:prstGeom prst="rect">
            <a:avLst/>
          </a:prstGeom>
        </p:spPr>
      </p:pic>
      <p:pic>
        <p:nvPicPr>
          <p:cNvPr id="48" name="Picture 47"/>
          <p:cNvPicPr>
            <a:picLocks noChangeAspect="1"/>
          </p:cNvPicPr>
          <p:nvPr/>
        </p:nvPicPr>
        <p:blipFill>
          <a:blip r:embed="rId2"/>
          <a:stretch>
            <a:fillRect/>
          </a:stretch>
        </p:blipFill>
        <p:spPr>
          <a:xfrm flipH="1">
            <a:off x="1757165" y="781199"/>
            <a:ext cx="2826168" cy="849789"/>
          </a:xfrm>
          <a:prstGeom prst="rect">
            <a:avLst/>
          </a:prstGeom>
        </p:spPr>
      </p:pic>
      <p:pic>
        <p:nvPicPr>
          <p:cNvPr id="49" name="Picture 48"/>
          <p:cNvPicPr>
            <a:picLocks noChangeAspect="1"/>
          </p:cNvPicPr>
          <p:nvPr/>
        </p:nvPicPr>
        <p:blipFill>
          <a:blip r:embed="rId2"/>
          <a:stretch>
            <a:fillRect/>
          </a:stretch>
        </p:blipFill>
        <p:spPr>
          <a:xfrm flipV="1">
            <a:off x="4569165" y="1625084"/>
            <a:ext cx="2826168" cy="849789"/>
          </a:xfrm>
          <a:prstGeom prst="rect">
            <a:avLst/>
          </a:prstGeom>
        </p:spPr>
      </p:pic>
      <p:pic>
        <p:nvPicPr>
          <p:cNvPr id="50" name="Picture 49"/>
          <p:cNvPicPr>
            <a:picLocks noChangeAspect="1"/>
          </p:cNvPicPr>
          <p:nvPr/>
        </p:nvPicPr>
        <p:blipFill>
          <a:blip r:embed="rId2"/>
          <a:stretch>
            <a:fillRect/>
          </a:stretch>
        </p:blipFill>
        <p:spPr>
          <a:xfrm flipH="1" flipV="1">
            <a:off x="1757165" y="1625084"/>
            <a:ext cx="2826168" cy="849789"/>
          </a:xfrm>
          <a:prstGeom prst="rect">
            <a:avLst/>
          </a:prstGeom>
        </p:spPr>
      </p:pic>
      <p:sp>
        <p:nvSpPr>
          <p:cNvPr id="32" name="Rectangle 31"/>
          <p:cNvSpPr/>
          <p:nvPr/>
        </p:nvSpPr>
        <p:spPr>
          <a:xfrm>
            <a:off x="764360"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33" name="Rectangle 32"/>
          <p:cNvSpPr/>
          <p:nvPr/>
        </p:nvSpPr>
        <p:spPr>
          <a:xfrm>
            <a:off x="9607" y="1572116"/>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36" name="TextBox 35"/>
          <p:cNvSpPr txBox="1"/>
          <p:nvPr/>
        </p:nvSpPr>
        <p:spPr>
          <a:xfrm>
            <a:off x="7429114" y="1078847"/>
            <a:ext cx="1663178" cy="338475"/>
          </a:xfrm>
          <a:prstGeom prst="rect">
            <a:avLst/>
          </a:prstGeom>
          <a:noFill/>
        </p:spPr>
        <p:txBody>
          <a:bodyPr wrap="none" lIns="91328" tIns="45664" rIns="91328" bIns="45664" rtlCol="0">
            <a:spAutoFit/>
          </a:bodyPr>
          <a:lstStyle/>
          <a:p>
            <a:r>
              <a:rPr lang="de-DE" sz="1600" dirty="0" err="1">
                <a:latin typeface="Calibri"/>
              </a:rPr>
              <a:t>Shield</a:t>
            </a:r>
            <a:r>
              <a:rPr lang="de-DE" sz="1600" dirty="0">
                <a:latin typeface="Calibri"/>
              </a:rPr>
              <a:t> TAS        Q1    </a:t>
            </a:r>
          </a:p>
        </p:txBody>
      </p:sp>
    </p:spTree>
    <p:extLst>
      <p:ext uri="{BB962C8B-B14F-4D97-AF65-F5344CB8AC3E}">
        <p14:creationId xmlns:p14="http://schemas.microsoft.com/office/powerpoint/2010/main" val="1657041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77" t="8998" r="4487"/>
          <a:stretch/>
        </p:blipFill>
        <p:spPr>
          <a:xfrm>
            <a:off x="0" y="123357"/>
            <a:ext cx="5807280" cy="4364207"/>
          </a:xfrm>
          <a:prstGeom prst="rect">
            <a:avLst/>
          </a:prstGeom>
        </p:spPr>
      </p:pic>
      <p:sp>
        <p:nvSpPr>
          <p:cNvPr id="4" name="TextBox 3"/>
          <p:cNvSpPr txBox="1"/>
          <p:nvPr/>
        </p:nvSpPr>
        <p:spPr>
          <a:xfrm>
            <a:off x="6417315" y="237417"/>
            <a:ext cx="2238481" cy="523141"/>
          </a:xfrm>
          <a:prstGeom prst="rect">
            <a:avLst/>
          </a:prstGeom>
          <a:noFill/>
        </p:spPr>
        <p:txBody>
          <a:bodyPr wrap="none" lIns="91328" tIns="45664" rIns="91328" bIns="45664" rtlCol="0">
            <a:spAutoFit/>
          </a:bodyPr>
          <a:lstStyle/>
          <a:p>
            <a:r>
              <a:rPr lang="de-DE" sz="2800" b="1" dirty="0">
                <a:solidFill>
                  <a:srgbClr val="FF0000"/>
                </a:solidFill>
              </a:rPr>
              <a:t>ATLAS </a:t>
            </a:r>
            <a:r>
              <a:rPr lang="de-DE" sz="2800" b="1" dirty="0" err="1">
                <a:solidFill>
                  <a:srgbClr val="FF0000"/>
                </a:solidFill>
              </a:rPr>
              <a:t>Cavern</a:t>
            </a:r>
            <a:endParaRPr lang="de-DE" sz="2800" b="1" dirty="0">
              <a:solidFill>
                <a:srgbClr val="FF0000"/>
              </a:solidFill>
            </a:endParaRPr>
          </a:p>
        </p:txBody>
      </p:sp>
      <p:cxnSp>
        <p:nvCxnSpPr>
          <p:cNvPr id="5" name="Straight Arrow Connector 4"/>
          <p:cNvCxnSpPr/>
          <p:nvPr/>
        </p:nvCxnSpPr>
        <p:spPr>
          <a:xfrm flipV="1">
            <a:off x="2367338" y="3854843"/>
            <a:ext cx="1380925" cy="7890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011047" y="4401804"/>
            <a:ext cx="838419" cy="2544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498186" y="2774024"/>
            <a:ext cx="0" cy="88794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95136" y="4302855"/>
            <a:ext cx="602892" cy="369253"/>
          </a:xfrm>
          <a:prstGeom prst="rect">
            <a:avLst/>
          </a:prstGeom>
          <a:noFill/>
        </p:spPr>
        <p:txBody>
          <a:bodyPr wrap="none" lIns="91328" tIns="45664" rIns="91328" bIns="45664" rtlCol="0">
            <a:spAutoFit/>
          </a:bodyPr>
          <a:lstStyle/>
          <a:p>
            <a:r>
              <a:rPr lang="de-DE" dirty="0" smtClean="0"/>
              <a:t>50m</a:t>
            </a:r>
            <a:endParaRPr lang="de-DE" dirty="0"/>
          </a:p>
        </p:txBody>
      </p:sp>
      <p:sp>
        <p:nvSpPr>
          <p:cNvPr id="9" name="TextBox 8"/>
          <p:cNvSpPr txBox="1"/>
          <p:nvPr/>
        </p:nvSpPr>
        <p:spPr>
          <a:xfrm>
            <a:off x="889843" y="4511385"/>
            <a:ext cx="602892" cy="369253"/>
          </a:xfrm>
          <a:prstGeom prst="rect">
            <a:avLst/>
          </a:prstGeom>
          <a:noFill/>
        </p:spPr>
        <p:txBody>
          <a:bodyPr wrap="none" lIns="91328" tIns="45664" rIns="91328" bIns="45664" rtlCol="0">
            <a:spAutoFit/>
          </a:bodyPr>
          <a:lstStyle/>
          <a:p>
            <a:r>
              <a:rPr lang="de-DE" dirty="0" smtClean="0"/>
              <a:t>30m</a:t>
            </a:r>
            <a:endParaRPr lang="de-DE" dirty="0"/>
          </a:p>
        </p:txBody>
      </p:sp>
      <p:sp>
        <p:nvSpPr>
          <p:cNvPr id="10" name="TextBox 9"/>
          <p:cNvSpPr txBox="1"/>
          <p:nvPr/>
        </p:nvSpPr>
        <p:spPr>
          <a:xfrm>
            <a:off x="3528292" y="3134991"/>
            <a:ext cx="602892" cy="369253"/>
          </a:xfrm>
          <a:prstGeom prst="rect">
            <a:avLst/>
          </a:prstGeom>
          <a:noFill/>
        </p:spPr>
        <p:txBody>
          <a:bodyPr wrap="none" lIns="91328" tIns="45664" rIns="91328" bIns="45664" rtlCol="0">
            <a:spAutoFit/>
          </a:bodyPr>
          <a:lstStyle/>
          <a:p>
            <a:r>
              <a:rPr lang="de-DE" dirty="0" smtClean="0"/>
              <a:t>35m</a:t>
            </a:r>
            <a:endParaRPr lang="de-DE" dirty="0"/>
          </a:p>
        </p:txBody>
      </p:sp>
      <p:cxnSp>
        <p:nvCxnSpPr>
          <p:cNvPr id="11" name="Straight Arrow Connector 10"/>
          <p:cNvCxnSpPr/>
          <p:nvPr/>
        </p:nvCxnSpPr>
        <p:spPr>
          <a:xfrm flipH="1">
            <a:off x="2305676" y="2453471"/>
            <a:ext cx="2367297" cy="3205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663213" y="2032058"/>
            <a:ext cx="2009736" cy="1770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23013" y="1839807"/>
            <a:ext cx="1687061" cy="369253"/>
          </a:xfrm>
          <a:prstGeom prst="rect">
            <a:avLst/>
          </a:prstGeom>
          <a:noFill/>
        </p:spPr>
        <p:txBody>
          <a:bodyPr wrap="none" lIns="91328" tIns="45664" rIns="91328" bIns="45664" rtlCol="0">
            <a:spAutoFit/>
          </a:bodyPr>
          <a:lstStyle/>
          <a:p>
            <a:r>
              <a:rPr lang="de-DE" dirty="0" smtClean="0"/>
              <a:t>12.6m </a:t>
            </a:r>
            <a:r>
              <a:rPr lang="de-DE" dirty="0" err="1" smtClean="0"/>
              <a:t>diameter</a:t>
            </a:r>
            <a:endParaRPr lang="de-DE" dirty="0"/>
          </a:p>
        </p:txBody>
      </p:sp>
      <p:sp>
        <p:nvSpPr>
          <p:cNvPr id="14" name="TextBox 13"/>
          <p:cNvSpPr txBox="1"/>
          <p:nvPr/>
        </p:nvSpPr>
        <p:spPr>
          <a:xfrm>
            <a:off x="4823040" y="2268828"/>
            <a:ext cx="1511795" cy="369253"/>
          </a:xfrm>
          <a:prstGeom prst="rect">
            <a:avLst/>
          </a:prstGeom>
          <a:noFill/>
        </p:spPr>
        <p:txBody>
          <a:bodyPr wrap="none" lIns="91328" tIns="45664" rIns="91328" bIns="45664" rtlCol="0">
            <a:spAutoFit/>
          </a:bodyPr>
          <a:lstStyle/>
          <a:p>
            <a:r>
              <a:rPr lang="de-DE" dirty="0" smtClean="0"/>
              <a:t>18m </a:t>
            </a:r>
            <a:r>
              <a:rPr lang="de-DE" dirty="0" err="1" smtClean="0"/>
              <a:t>diameter</a:t>
            </a:r>
            <a:endParaRPr lang="de-DE" dirty="0"/>
          </a:p>
        </p:txBody>
      </p:sp>
      <p:sp>
        <p:nvSpPr>
          <p:cNvPr id="15" name="Rectangle 14"/>
          <p:cNvSpPr/>
          <p:nvPr/>
        </p:nvSpPr>
        <p:spPr>
          <a:xfrm>
            <a:off x="4572008" y="3008436"/>
            <a:ext cx="4083921" cy="1908136"/>
          </a:xfrm>
          <a:prstGeom prst="rect">
            <a:avLst/>
          </a:prstGeom>
        </p:spPr>
        <p:txBody>
          <a:bodyPr wrap="square" lIns="91328" tIns="45664" rIns="91328" bIns="45664">
            <a:spAutoFit/>
          </a:bodyPr>
          <a:lstStyle/>
          <a:p>
            <a:r>
              <a:rPr lang="en-GB" sz="1600" b="1" dirty="0">
                <a:solidFill>
                  <a:srgbClr val="000090"/>
                </a:solidFill>
              </a:rPr>
              <a:t>ATLAS shafts and cavern, with cavern length increased from 50-70m will accommodate the reference detector</a:t>
            </a:r>
          </a:p>
          <a:p>
            <a:endParaRPr lang="en-GB" sz="1400" b="1" dirty="0">
              <a:solidFill>
                <a:srgbClr val="000090"/>
              </a:solidFill>
            </a:endParaRPr>
          </a:p>
          <a:p>
            <a:r>
              <a:rPr lang="en-GB" sz="1400" b="1" dirty="0">
                <a:solidFill>
                  <a:srgbClr val="008000"/>
                </a:solidFill>
              </a:rPr>
              <a:t>A cavern width of 35m would also accommodate the FCC-</a:t>
            </a:r>
            <a:r>
              <a:rPr lang="en-GB" sz="1400" b="1" dirty="0" err="1">
                <a:solidFill>
                  <a:srgbClr val="008000"/>
                </a:solidFill>
              </a:rPr>
              <a:t>ee</a:t>
            </a:r>
            <a:r>
              <a:rPr lang="en-GB" sz="1400" b="1" dirty="0">
                <a:solidFill>
                  <a:srgbClr val="008000"/>
                </a:solidFill>
              </a:rPr>
              <a:t> experiments assuming the present footprint with IP shift of 10m.</a:t>
            </a:r>
          </a:p>
          <a:p>
            <a:endParaRPr lang="en-GB" sz="1400" b="1" dirty="0">
              <a:solidFill>
                <a:srgbClr val="000090"/>
              </a:solidFill>
            </a:endParaRPr>
          </a:p>
        </p:txBody>
      </p:sp>
    </p:spTree>
    <p:extLst>
      <p:ext uri="{BB962C8B-B14F-4D97-AF65-F5344CB8AC3E}">
        <p14:creationId xmlns:p14="http://schemas.microsoft.com/office/powerpoint/2010/main" val="466195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69" y="387864"/>
            <a:ext cx="8651041" cy="4057451"/>
          </a:xfrm>
          <a:prstGeom prst="rect">
            <a:avLst/>
          </a:prstGeom>
        </p:spPr>
      </p:pic>
      <p:cxnSp>
        <p:nvCxnSpPr>
          <p:cNvPr id="25" name="Straight Connector 24"/>
          <p:cNvCxnSpPr/>
          <p:nvPr/>
        </p:nvCxnSpPr>
        <p:spPr>
          <a:xfrm>
            <a:off x="1763205" y="923793"/>
            <a:ext cx="0" cy="1459075"/>
          </a:xfrm>
          <a:prstGeom prst="line">
            <a:avLst/>
          </a:prstGeom>
          <a:noFill/>
          <a:ln w="25400" cap="flat" cmpd="sng" algn="ctr">
            <a:solidFill>
              <a:srgbClr val="99CC00"/>
            </a:solidFill>
            <a:prstDash val="solid"/>
          </a:ln>
          <a:effectLst/>
        </p:spPr>
      </p:cxnSp>
      <p:sp>
        <p:nvSpPr>
          <p:cNvPr id="27" name="Content Placeholder 2"/>
          <p:cNvSpPr txBox="1">
            <a:spLocks/>
          </p:cNvSpPr>
          <p:nvPr/>
        </p:nvSpPr>
        <p:spPr>
          <a:xfrm>
            <a:off x="251113" y="4220168"/>
            <a:ext cx="3267451" cy="739417"/>
          </a:xfrm>
          <a:prstGeom prst="rect">
            <a:avLst/>
          </a:prstGeom>
          <a:ln w="25400">
            <a:solidFill>
              <a:srgbClr val="FF66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defTabSz="913163">
              <a:spcBef>
                <a:spcPts val="0"/>
              </a:spcBef>
              <a:buClr>
                <a:srgbClr val="99CC00"/>
              </a:buClr>
              <a:buNone/>
              <a:defRPr/>
            </a:pPr>
            <a:r>
              <a:rPr lang="en-US" sz="1600" dirty="0"/>
              <a:t>Central tracker:</a:t>
            </a:r>
          </a:p>
          <a:p>
            <a:pPr marL="285365" lvl="1" indent="-285365" defTabSz="913163">
              <a:spcBef>
                <a:spcPts val="0"/>
              </a:spcBef>
              <a:buClr>
                <a:srgbClr val="FF6600"/>
              </a:buClr>
              <a:defRPr/>
            </a:pPr>
            <a:r>
              <a:rPr lang="en-US" sz="1400" dirty="0"/>
              <a:t>first IB layer (2.5 cm ): ~1.2 10</a:t>
            </a:r>
            <a:r>
              <a:rPr lang="en-US" sz="1400" baseline="30000" dirty="0"/>
              <a:t>10</a:t>
            </a:r>
            <a:r>
              <a:rPr lang="en-US" sz="1400" dirty="0"/>
              <a:t> cm</a:t>
            </a:r>
            <a:r>
              <a:rPr lang="en-US" sz="1400" baseline="30000" dirty="0"/>
              <a:t>-2</a:t>
            </a:r>
            <a:r>
              <a:rPr lang="en-US" sz="1400" dirty="0"/>
              <a:t>s</a:t>
            </a:r>
            <a:r>
              <a:rPr lang="en-US" sz="1400" baseline="30000" dirty="0"/>
              <a:t>-1</a:t>
            </a:r>
          </a:p>
          <a:p>
            <a:pPr marL="285365" lvl="1" indent="-285365" defTabSz="913163">
              <a:spcBef>
                <a:spcPts val="0"/>
              </a:spcBef>
              <a:buClr>
                <a:srgbClr val="FF6600"/>
              </a:buClr>
              <a:defRPr/>
            </a:pPr>
            <a:r>
              <a:rPr lang="en-US" sz="1400" dirty="0"/>
              <a:t>external part: 3 10</a:t>
            </a:r>
            <a:r>
              <a:rPr lang="en-US" sz="1400" baseline="30000" dirty="0"/>
              <a:t>6</a:t>
            </a:r>
            <a:r>
              <a:rPr lang="en-US" sz="1400" dirty="0"/>
              <a:t> cm</a:t>
            </a:r>
            <a:r>
              <a:rPr lang="en-US" sz="1400" baseline="30000" dirty="0"/>
              <a:t>-2</a:t>
            </a:r>
            <a:r>
              <a:rPr lang="en-US" sz="1400" dirty="0"/>
              <a:t>s</a:t>
            </a:r>
            <a:r>
              <a:rPr lang="en-US" sz="1400" baseline="30000" dirty="0"/>
              <a:t>-1</a:t>
            </a:r>
          </a:p>
          <a:p>
            <a:pPr marL="913163" lvl="1" indent="-456542" defTabSz="913163">
              <a:spcBef>
                <a:spcPts val="0"/>
              </a:spcBef>
              <a:buClr>
                <a:srgbClr val="FF6600"/>
              </a:buClr>
              <a:defRPr/>
            </a:pPr>
            <a:endParaRPr lang="en-US" sz="1400" dirty="0"/>
          </a:p>
        </p:txBody>
      </p:sp>
      <p:cxnSp>
        <p:nvCxnSpPr>
          <p:cNvPr id="28" name="Straight Connector 27"/>
          <p:cNvCxnSpPr/>
          <p:nvPr/>
        </p:nvCxnSpPr>
        <p:spPr>
          <a:xfrm flipH="1">
            <a:off x="251097" y="3757905"/>
            <a:ext cx="683021" cy="462202"/>
          </a:xfrm>
          <a:prstGeom prst="line">
            <a:avLst/>
          </a:prstGeom>
          <a:noFill/>
          <a:ln w="25400" cap="flat" cmpd="sng" algn="ctr">
            <a:solidFill>
              <a:srgbClr val="FF6600"/>
            </a:solidFill>
            <a:prstDash val="solid"/>
          </a:ln>
          <a:effectLst/>
        </p:spPr>
      </p:cxnSp>
      <p:sp>
        <p:nvSpPr>
          <p:cNvPr id="34" name="Content Placeholder 2"/>
          <p:cNvSpPr txBox="1">
            <a:spLocks/>
          </p:cNvSpPr>
          <p:nvPr/>
        </p:nvSpPr>
        <p:spPr>
          <a:xfrm>
            <a:off x="127610" y="544993"/>
            <a:ext cx="5172500" cy="378740"/>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a:spcBef>
                <a:spcPts val="0"/>
              </a:spcBef>
              <a:buClr>
                <a:srgbClr val="FF6600"/>
              </a:buClr>
            </a:pPr>
            <a:r>
              <a:rPr lang="en-US" sz="1400" dirty="0"/>
              <a:t>Barrel </a:t>
            </a:r>
            <a:r>
              <a:rPr lang="en-US" sz="1400" dirty="0" err="1"/>
              <a:t>muon</a:t>
            </a:r>
            <a:r>
              <a:rPr lang="en-US" sz="1400" dirty="0"/>
              <a:t> chambers: ~300 cm</a:t>
            </a:r>
            <a:r>
              <a:rPr lang="en-US" sz="1400" baseline="30000" dirty="0"/>
              <a:t>-2</a:t>
            </a:r>
            <a:r>
              <a:rPr lang="en-US" sz="1400" dirty="0"/>
              <a:t>s</a:t>
            </a:r>
            <a:r>
              <a:rPr lang="en-US" sz="1400" baseline="30000" dirty="0"/>
              <a:t>-1 </a:t>
            </a:r>
            <a:r>
              <a:rPr lang="en-US" sz="1400" dirty="0"/>
              <a:t>  to ~500 cm</a:t>
            </a:r>
            <a:r>
              <a:rPr lang="en-US" sz="1400" baseline="30000" dirty="0"/>
              <a:t>-2</a:t>
            </a:r>
            <a:r>
              <a:rPr lang="en-US" sz="1400" dirty="0"/>
              <a:t>s</a:t>
            </a:r>
            <a:r>
              <a:rPr lang="en-US" sz="1400" baseline="30000" dirty="0"/>
              <a:t>-1</a:t>
            </a:r>
            <a:r>
              <a:rPr lang="en-US" sz="1400" dirty="0"/>
              <a:t> </a:t>
            </a:r>
          </a:p>
          <a:p>
            <a:pPr marL="456542" lvl="1" indent="0" defTabSz="913163">
              <a:spcBef>
                <a:spcPts val="0"/>
              </a:spcBef>
              <a:buClr>
                <a:srgbClr val="FF6600"/>
              </a:buClr>
              <a:buNone/>
              <a:defRPr/>
            </a:pPr>
            <a:endParaRPr lang="en-US" sz="1400" dirty="0"/>
          </a:p>
        </p:txBody>
      </p:sp>
      <p:cxnSp>
        <p:nvCxnSpPr>
          <p:cNvPr id="35" name="Straight Connector 34"/>
          <p:cNvCxnSpPr/>
          <p:nvPr/>
        </p:nvCxnSpPr>
        <p:spPr>
          <a:xfrm>
            <a:off x="2413911" y="3170139"/>
            <a:ext cx="2137164" cy="1079707"/>
          </a:xfrm>
          <a:prstGeom prst="line">
            <a:avLst/>
          </a:prstGeom>
          <a:noFill/>
          <a:ln w="25400" cap="flat" cmpd="sng" algn="ctr">
            <a:solidFill>
              <a:srgbClr val="99CC00"/>
            </a:solidFill>
            <a:prstDash val="solid"/>
          </a:ln>
          <a:effectLst/>
        </p:spPr>
      </p:cxnSp>
      <p:sp>
        <p:nvSpPr>
          <p:cNvPr id="44" name="TextBox 4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Charged Particle </a:t>
            </a:r>
            <a:r>
              <a:rPr lang="en-GB" sz="2400" b="1" dirty="0" err="1">
                <a:solidFill>
                  <a:srgbClr val="FF0000"/>
                </a:solidFill>
              </a:rPr>
              <a:t>Fluence</a:t>
            </a:r>
            <a:r>
              <a:rPr lang="en-GB" sz="2400" b="1" dirty="0">
                <a:solidFill>
                  <a:srgbClr val="FF0000"/>
                </a:solidFill>
              </a:rPr>
              <a:t> @ L=30x10</a:t>
            </a:r>
            <a:r>
              <a:rPr lang="en-GB" sz="2400" b="1" baseline="30000" dirty="0">
                <a:solidFill>
                  <a:srgbClr val="FF0000"/>
                </a:solidFill>
              </a:rPr>
              <a:t>34</a:t>
            </a:r>
            <a:r>
              <a:rPr lang="en-GB" sz="2400" b="1" dirty="0">
                <a:solidFill>
                  <a:srgbClr val="FF0000"/>
                </a:solidFill>
              </a:rPr>
              <a:t>cm</a:t>
            </a:r>
            <a:r>
              <a:rPr lang="en-GB" sz="2400" b="1" baseline="30000" dirty="0">
                <a:solidFill>
                  <a:srgbClr val="FF0000"/>
                </a:solidFill>
              </a:rPr>
              <a:t>-2</a:t>
            </a:r>
            <a:r>
              <a:rPr lang="en-GB" sz="2400" b="1" dirty="0">
                <a:solidFill>
                  <a:srgbClr val="FF0000"/>
                </a:solidFill>
              </a:rPr>
              <a:t>s</a:t>
            </a:r>
            <a:r>
              <a:rPr lang="en-GB" sz="2400" b="1" baseline="30000" dirty="0">
                <a:solidFill>
                  <a:srgbClr val="FF0000"/>
                </a:solidFill>
              </a:rPr>
              <a:t>-1</a:t>
            </a:r>
            <a:endParaRPr lang="en-GB" sz="2400" baseline="30000" dirty="0">
              <a:solidFill>
                <a:srgbClr val="FF0000"/>
              </a:solidFill>
            </a:endParaRPr>
          </a:p>
        </p:txBody>
      </p:sp>
      <p:sp>
        <p:nvSpPr>
          <p:cNvPr id="56" name="Content Placeholder 2"/>
          <p:cNvSpPr txBox="1">
            <a:spLocks/>
          </p:cNvSpPr>
          <p:nvPr/>
        </p:nvSpPr>
        <p:spPr>
          <a:xfrm>
            <a:off x="4551092" y="4220131"/>
            <a:ext cx="3138085" cy="368467"/>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defTabSz="913163">
              <a:spcBef>
                <a:spcPts val="0"/>
              </a:spcBef>
              <a:buClr>
                <a:srgbClr val="FF6600"/>
              </a:buClr>
              <a:defRPr/>
            </a:pPr>
            <a:r>
              <a:rPr lang="en-US" sz="1400" dirty="0" err="1"/>
              <a:t>Endcap</a:t>
            </a:r>
            <a:r>
              <a:rPr lang="en-US" sz="1400" dirty="0"/>
              <a:t> </a:t>
            </a:r>
            <a:r>
              <a:rPr lang="en-US" sz="1400" dirty="0" err="1"/>
              <a:t>Muon</a:t>
            </a:r>
            <a:r>
              <a:rPr lang="en-US" sz="1400" dirty="0"/>
              <a:t> Chambers: </a:t>
            </a:r>
            <a:r>
              <a:rPr lang="en-US" sz="1400" dirty="0">
                <a:solidFill>
                  <a:srgbClr val="FF0000"/>
                </a:solidFill>
              </a:rPr>
              <a:t>10</a:t>
            </a:r>
            <a:r>
              <a:rPr lang="en-US" sz="1400" baseline="30000" dirty="0">
                <a:solidFill>
                  <a:srgbClr val="FF0000"/>
                </a:solidFill>
              </a:rPr>
              <a:t>4</a:t>
            </a:r>
            <a:r>
              <a:rPr lang="en-US" sz="1400" dirty="0">
                <a:solidFill>
                  <a:srgbClr val="FF0000"/>
                </a:solidFill>
              </a:rPr>
              <a:t> cm</a:t>
            </a:r>
            <a:r>
              <a:rPr lang="en-US" sz="1400" baseline="30000" dirty="0">
                <a:solidFill>
                  <a:srgbClr val="FF0000"/>
                </a:solidFill>
              </a:rPr>
              <a:t>-2</a:t>
            </a:r>
            <a:r>
              <a:rPr lang="en-US" sz="1400" dirty="0">
                <a:solidFill>
                  <a:srgbClr val="FF0000"/>
                </a:solidFill>
              </a:rPr>
              <a:t>s</a:t>
            </a:r>
            <a:r>
              <a:rPr lang="en-US" sz="1400" baseline="30000" dirty="0">
                <a:solidFill>
                  <a:srgbClr val="FF0000"/>
                </a:solidFill>
              </a:rPr>
              <a:t>-1</a:t>
            </a:r>
          </a:p>
          <a:p>
            <a:pPr marL="913163" lvl="1" indent="-456542" defTabSz="913163">
              <a:spcBef>
                <a:spcPts val="0"/>
              </a:spcBef>
              <a:buClr>
                <a:srgbClr val="FF6600"/>
              </a:buClr>
              <a:defRPr/>
            </a:pPr>
            <a:endParaRPr lang="en-US" sz="1400" dirty="0"/>
          </a:p>
        </p:txBody>
      </p:sp>
      <p:cxnSp>
        <p:nvCxnSpPr>
          <p:cNvPr id="65" name="Straight Connector 64"/>
          <p:cNvCxnSpPr/>
          <p:nvPr/>
        </p:nvCxnSpPr>
        <p:spPr>
          <a:xfrm>
            <a:off x="1763268" y="923731"/>
            <a:ext cx="1290917" cy="1700504"/>
          </a:xfrm>
          <a:prstGeom prst="line">
            <a:avLst/>
          </a:prstGeom>
          <a:noFill/>
          <a:ln w="25400" cap="flat" cmpd="sng" algn="ctr">
            <a:solidFill>
              <a:srgbClr val="99CC00"/>
            </a:solidFill>
            <a:prstDash val="solid"/>
          </a:ln>
          <a:effectLst/>
        </p:spPr>
      </p:cxnSp>
    </p:spTree>
    <p:extLst>
      <p:ext uri="{BB962C8B-B14F-4D97-AF65-F5344CB8AC3E}">
        <p14:creationId xmlns:p14="http://schemas.microsoft.com/office/powerpoint/2010/main" val="4082397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93" y="544716"/>
            <a:ext cx="4009928" cy="2035750"/>
          </a:xfrm>
          <a:prstGeom prst="rect">
            <a:avLst/>
          </a:prstGeom>
        </p:spPr>
      </p:pic>
      <p:sp>
        <p:nvSpPr>
          <p:cNvPr id="4" name="TextBox 3"/>
          <p:cNvSpPr txBox="1"/>
          <p:nvPr/>
        </p:nvSpPr>
        <p:spPr>
          <a:xfrm>
            <a:off x="0" y="9888"/>
            <a:ext cx="5943600"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Rectangle 7"/>
          <p:cNvSpPr/>
          <p:nvPr/>
        </p:nvSpPr>
        <p:spPr>
          <a:xfrm>
            <a:off x="5149846" y="195499"/>
            <a:ext cx="3370035" cy="1015586"/>
          </a:xfrm>
          <a:prstGeom prst="rect">
            <a:avLst/>
          </a:prstGeom>
        </p:spPr>
        <p:txBody>
          <a:bodyPr wrap="square" lIns="91330" tIns="45665" rIns="91330" bIns="45665">
            <a:spAutoFit/>
          </a:bodyPr>
          <a:lstStyle/>
          <a:p>
            <a:r>
              <a:rPr lang="en-GB" sz="1000" dirty="0">
                <a:solidFill>
                  <a:srgbClr val="000090"/>
                </a:solidFill>
              </a:rPr>
              <a:t>ATLAS </a:t>
            </a:r>
            <a:r>
              <a:rPr lang="en-GB" sz="1000" dirty="0" err="1">
                <a:solidFill>
                  <a:srgbClr val="000090"/>
                </a:solidFill>
              </a:rPr>
              <a:t>muon</a:t>
            </a:r>
            <a:r>
              <a:rPr lang="en-GB" sz="1000" dirty="0">
                <a:solidFill>
                  <a:srgbClr val="000090"/>
                </a:solidFill>
              </a:rPr>
              <a:t> system HL-LHC rates (kHz/cm</a:t>
            </a:r>
            <a:r>
              <a:rPr lang="en-GB" sz="1000" baseline="30000" dirty="0">
                <a:solidFill>
                  <a:srgbClr val="000090"/>
                </a:solidFill>
              </a:rPr>
              <a:t>2</a:t>
            </a:r>
            <a:r>
              <a:rPr lang="en-GB" sz="1000" dirty="0">
                <a:solidFill>
                  <a:srgbClr val="000090"/>
                </a:solidFill>
              </a:rPr>
              <a:t>):</a:t>
            </a:r>
          </a:p>
          <a:p>
            <a:r>
              <a:rPr lang="en-GB" sz="1000" dirty="0">
                <a:solidFill>
                  <a:srgbClr val="000090"/>
                </a:solidFill>
              </a:rPr>
              <a:t>MDTs barrel: 		0.28 </a:t>
            </a:r>
          </a:p>
          <a:p>
            <a:r>
              <a:rPr lang="en-GB" sz="1000" dirty="0">
                <a:solidFill>
                  <a:srgbClr val="000090"/>
                </a:solidFill>
              </a:rPr>
              <a:t>MDTs </a:t>
            </a:r>
            <a:r>
              <a:rPr lang="en-GB" sz="1000" dirty="0" err="1">
                <a:solidFill>
                  <a:srgbClr val="000090"/>
                </a:solidFill>
              </a:rPr>
              <a:t>endcap</a:t>
            </a:r>
            <a:r>
              <a:rPr lang="en-GB" sz="1000" dirty="0">
                <a:solidFill>
                  <a:srgbClr val="000090"/>
                </a:solidFill>
              </a:rPr>
              <a:t>: 		0.42</a:t>
            </a:r>
          </a:p>
          <a:p>
            <a:r>
              <a:rPr lang="en-GB" sz="1000" dirty="0">
                <a:solidFill>
                  <a:srgbClr val="000090"/>
                </a:solidFill>
              </a:rPr>
              <a:t>RPCs: 			0.35</a:t>
            </a:r>
          </a:p>
          <a:p>
            <a:r>
              <a:rPr lang="en-GB" sz="1000" dirty="0">
                <a:solidFill>
                  <a:srgbClr val="000090"/>
                </a:solidFill>
              </a:rPr>
              <a:t>TGCs: 			2 </a:t>
            </a:r>
          </a:p>
          <a:p>
            <a:r>
              <a:rPr lang="en-GB" sz="1000" dirty="0" err="1">
                <a:solidFill>
                  <a:srgbClr val="000090"/>
                </a:solidFill>
              </a:rPr>
              <a:t>Micromegas</a:t>
            </a:r>
            <a:r>
              <a:rPr lang="en-GB" sz="1000" dirty="0">
                <a:solidFill>
                  <a:srgbClr val="000090"/>
                </a:solidFill>
              </a:rPr>
              <a:t> und </a:t>
            </a:r>
            <a:r>
              <a:rPr lang="en-GB" sz="1000" dirty="0" err="1">
                <a:solidFill>
                  <a:srgbClr val="000090"/>
                </a:solidFill>
              </a:rPr>
              <a:t>sTGCs</a:t>
            </a:r>
            <a:r>
              <a:rPr lang="en-GB" sz="1000" dirty="0">
                <a:solidFill>
                  <a:srgbClr val="000090"/>
                </a:solidFill>
              </a:rPr>
              <a:t>:  9-10  </a:t>
            </a:r>
          </a:p>
        </p:txBody>
      </p:sp>
      <p:pic>
        <p:nvPicPr>
          <p:cNvPr id="11" name="Picture 10"/>
          <p:cNvPicPr>
            <a:picLocks noChangeAspect="1"/>
          </p:cNvPicPr>
          <p:nvPr/>
        </p:nvPicPr>
        <p:blipFill>
          <a:blip r:embed="rId3"/>
          <a:stretch>
            <a:fillRect/>
          </a:stretch>
        </p:blipFill>
        <p:spPr>
          <a:xfrm>
            <a:off x="5147868" y="1339707"/>
            <a:ext cx="3994546" cy="2657495"/>
          </a:xfrm>
          <a:prstGeom prst="rect">
            <a:avLst/>
          </a:prstGeom>
        </p:spPr>
      </p:pic>
      <p:pic>
        <p:nvPicPr>
          <p:cNvPr id="12" name="Picture 11" descr="fcc_cross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93" y="2627328"/>
            <a:ext cx="4345208" cy="1908556"/>
          </a:xfrm>
          <a:prstGeom prst="rect">
            <a:avLst/>
          </a:prstGeom>
        </p:spPr>
      </p:pic>
      <p:sp>
        <p:nvSpPr>
          <p:cNvPr id="13" name="TextBox 12"/>
          <p:cNvSpPr txBox="1"/>
          <p:nvPr/>
        </p:nvSpPr>
        <p:spPr>
          <a:xfrm>
            <a:off x="1654301" y="3564525"/>
            <a:ext cx="943209" cy="276922"/>
          </a:xfrm>
          <a:prstGeom prst="rect">
            <a:avLst/>
          </a:prstGeom>
          <a:solidFill>
            <a:schemeClr val="bg1"/>
          </a:solidFill>
        </p:spPr>
        <p:txBody>
          <a:bodyPr wrap="none" lIns="91330" tIns="45665" rIns="91330" bIns="45665" rtlCol="0">
            <a:spAutoFit/>
          </a:bodyPr>
          <a:lstStyle/>
          <a:p>
            <a:r>
              <a:rPr lang="en-GB" sz="1200" dirty="0"/>
              <a:t>&lt;10kHz/cm</a:t>
            </a:r>
            <a:r>
              <a:rPr lang="en-GB" sz="1200" baseline="30000" dirty="0"/>
              <a:t>2</a:t>
            </a:r>
          </a:p>
        </p:txBody>
      </p:sp>
      <p:cxnSp>
        <p:nvCxnSpPr>
          <p:cNvPr id="16" name="Straight Connector 15"/>
          <p:cNvCxnSpPr/>
          <p:nvPr/>
        </p:nvCxnSpPr>
        <p:spPr>
          <a:xfrm>
            <a:off x="3475126" y="4216918"/>
            <a:ext cx="17675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775200" y="3564526"/>
            <a:ext cx="0" cy="652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875801" y="3909196"/>
            <a:ext cx="2693465" cy="311545"/>
          </a:xfrm>
          <a:prstGeom prst="rect">
            <a:avLst/>
          </a:prstGeom>
          <a:noFill/>
        </p:spPr>
        <p:txBody>
          <a:bodyPr wrap="square" lIns="91330" tIns="45665" rIns="91330" bIns="45665" rtlCol="0">
            <a:spAutoFit/>
          </a:bodyPr>
          <a:lstStyle/>
          <a:p>
            <a:r>
              <a:rPr lang="en-GB" sz="1400" dirty="0"/>
              <a:t>r&gt;1m rate&lt;500kHz/cm</a:t>
            </a:r>
            <a:r>
              <a:rPr lang="en-GB" sz="1400" baseline="30000" dirty="0"/>
              <a:t>2</a:t>
            </a:r>
          </a:p>
        </p:txBody>
      </p:sp>
      <p:sp>
        <p:nvSpPr>
          <p:cNvPr id="22" name="TextBox 21"/>
          <p:cNvSpPr txBox="1"/>
          <p:nvPr/>
        </p:nvSpPr>
        <p:spPr>
          <a:xfrm>
            <a:off x="1392767" y="2963451"/>
            <a:ext cx="982057" cy="276922"/>
          </a:xfrm>
          <a:prstGeom prst="rect">
            <a:avLst/>
          </a:prstGeom>
          <a:solidFill>
            <a:schemeClr val="bg1"/>
          </a:solidFill>
        </p:spPr>
        <p:txBody>
          <a:bodyPr wrap="none" lIns="91330" tIns="45665" rIns="91330" bIns="45665" rtlCol="0">
            <a:spAutoFit/>
          </a:bodyPr>
          <a:lstStyle/>
          <a:p>
            <a:r>
              <a:rPr lang="en-GB" sz="1200" dirty="0"/>
              <a:t>&lt;0.5kHz/cm</a:t>
            </a:r>
            <a:r>
              <a:rPr lang="en-GB" sz="1200" baseline="30000" dirty="0"/>
              <a:t>2</a:t>
            </a:r>
          </a:p>
        </p:txBody>
      </p:sp>
      <p:sp>
        <p:nvSpPr>
          <p:cNvPr id="24" name="Rectangle 23"/>
          <p:cNvSpPr/>
          <p:nvPr/>
        </p:nvSpPr>
        <p:spPr>
          <a:xfrm>
            <a:off x="5242613" y="1868576"/>
            <a:ext cx="507993" cy="276922"/>
          </a:xfrm>
          <a:prstGeom prst="rect">
            <a:avLst/>
          </a:prstGeom>
        </p:spPr>
        <p:txBody>
          <a:bodyPr wrap="none" lIns="91330" tIns="45665" rIns="91330" bIns="45665">
            <a:spAutoFit/>
          </a:bodyPr>
          <a:lstStyle/>
          <a:p>
            <a:r>
              <a:rPr lang="en-GB" sz="1200" dirty="0" err="1">
                <a:solidFill>
                  <a:srgbClr val="000090"/>
                </a:solidFill>
              </a:rPr>
              <a:t>LHCb</a:t>
            </a:r>
            <a:endParaRPr lang="en-GB" sz="1200" dirty="0">
              <a:solidFill>
                <a:srgbClr val="000090"/>
              </a:solidFill>
            </a:endParaRPr>
          </a:p>
        </p:txBody>
      </p:sp>
      <p:sp>
        <p:nvSpPr>
          <p:cNvPr id="25" name="TextBox 24"/>
          <p:cNvSpPr txBox="1"/>
          <p:nvPr/>
        </p:nvSpPr>
        <p:spPr>
          <a:xfrm>
            <a:off x="111762" y="4653334"/>
            <a:ext cx="6830868" cy="311545"/>
          </a:xfrm>
          <a:prstGeom prst="rect">
            <a:avLst/>
          </a:prstGeom>
          <a:noFill/>
        </p:spPr>
        <p:txBody>
          <a:bodyPr wrap="none" lIns="91330" tIns="45665" rIns="91330" bIns="45665" rtlCol="0">
            <a:spAutoFit/>
          </a:bodyPr>
          <a:lstStyle/>
          <a:p>
            <a:r>
              <a:rPr lang="en-GB" sz="1400" dirty="0"/>
              <a:t>HL-LHC </a:t>
            </a:r>
            <a:r>
              <a:rPr lang="en-GB" sz="1400" dirty="0" err="1"/>
              <a:t>muon</a:t>
            </a:r>
            <a:r>
              <a:rPr lang="en-GB" sz="1400" dirty="0"/>
              <a:t> system gas detector technology will work for most of the FCC detector area</a:t>
            </a:r>
          </a:p>
        </p:txBody>
      </p:sp>
    </p:spTree>
    <p:extLst>
      <p:ext uri="{BB962C8B-B14F-4D97-AF65-F5344CB8AC3E}">
        <p14:creationId xmlns:p14="http://schemas.microsoft.com/office/powerpoint/2010/main" val="111819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rot="16200000">
            <a:off x="7648840" y="2660822"/>
            <a:ext cx="2700404" cy="211783"/>
          </a:xfrm>
        </p:spPr>
        <p:txBody>
          <a:bodyPr/>
          <a:lstStyle/>
          <a:p>
            <a:r>
              <a:rPr lang="en-US" smtClean="0"/>
              <a:t>M.I. Besana, FCC week 2017</a:t>
            </a:r>
            <a:endParaRPr lang="en-US" dirty="0"/>
          </a:p>
        </p:txBody>
      </p:sp>
      <p:sp>
        <p:nvSpPr>
          <p:cNvPr id="4" name="Date Placeholder 5"/>
          <p:cNvSpPr>
            <a:spLocks noGrp="1"/>
          </p:cNvSpPr>
          <p:nvPr>
            <p:ph type="dt" sz="half" idx="10"/>
          </p:nvPr>
        </p:nvSpPr>
        <p:spPr>
          <a:xfrm rot="16200000">
            <a:off x="8544799" y="504546"/>
            <a:ext cx="903667" cy="211783"/>
          </a:xfrm>
        </p:spPr>
        <p:txBody>
          <a:bodyPr/>
          <a:lstStyle/>
          <a:p>
            <a:r>
              <a:rPr lang="en-US" smtClean="0"/>
              <a:t>31/05/17</a:t>
            </a:r>
            <a:endParaRPr lang="en-US" dirty="0"/>
          </a:p>
        </p:txBody>
      </p:sp>
      <p:sp>
        <p:nvSpPr>
          <p:cNvPr id="5" name="Slide Number Placeholder 6"/>
          <p:cNvSpPr>
            <a:spLocks noGrp="1"/>
          </p:cNvSpPr>
          <p:nvPr>
            <p:ph type="sldNum" sz="quarter" idx="12"/>
          </p:nvPr>
        </p:nvSpPr>
        <p:spPr>
          <a:xfrm rot="16200000">
            <a:off x="8611657" y="4546112"/>
            <a:ext cx="769106" cy="214715"/>
          </a:xfrm>
        </p:spPr>
        <p:txBody>
          <a:bodyPr/>
          <a:lstStyle/>
          <a:p>
            <a:fld id="{F9039FFB-9FE0-E649-A39D-2D659C655E88}" type="slidenum">
              <a:rPr lang="en-US" smtClean="0"/>
              <a:pPr/>
              <a:t>45</a:t>
            </a:fld>
            <a:endParaRPr lang="en-US" dirty="0"/>
          </a:p>
        </p:txBody>
      </p:sp>
      <p:pic>
        <p:nvPicPr>
          <p:cNvPr id="7" name="Picture 6"/>
          <p:cNvPicPr>
            <a:picLocks noChangeAspect="1"/>
          </p:cNvPicPr>
          <p:nvPr/>
        </p:nvPicPr>
        <p:blipFill rotWithShape="1">
          <a:blip r:embed="rId2"/>
          <a:srcRect t="14074"/>
          <a:stretch/>
        </p:blipFill>
        <p:spPr>
          <a:xfrm>
            <a:off x="312077" y="713852"/>
            <a:ext cx="8324850" cy="3497489"/>
          </a:xfrm>
          <a:prstGeom prst="rect">
            <a:avLst/>
          </a:prstGeom>
        </p:spPr>
      </p:pic>
      <p:sp>
        <p:nvSpPr>
          <p:cNvPr id="11" name="TextBox 10"/>
          <p:cNvSpPr txBox="1"/>
          <p:nvPr/>
        </p:nvSpPr>
        <p:spPr>
          <a:xfrm>
            <a:off x="234627" y="4036544"/>
            <a:ext cx="3188692" cy="769365"/>
          </a:xfrm>
          <a:prstGeom prst="rect">
            <a:avLst/>
          </a:prstGeom>
          <a:noFill/>
          <a:ln w="25400">
            <a:solidFill>
              <a:schemeClr val="accent5"/>
            </a:solidFill>
          </a:ln>
        </p:spPr>
        <p:txBody>
          <a:bodyPr wrap="square" lIns="91330" tIns="45665" rIns="91330" bIns="45665" rtlCol="0">
            <a:spAutoFit/>
          </a:bodyPr>
          <a:lstStyle/>
          <a:p>
            <a:r>
              <a:rPr lang="en-US" sz="1600" dirty="0">
                <a:solidFill>
                  <a:srgbClr val="000090"/>
                </a:solidFill>
                <a:latin typeface="Corbel"/>
                <a:cs typeface="Corbel"/>
              </a:rPr>
              <a:t>Central tracker:</a:t>
            </a:r>
          </a:p>
          <a:p>
            <a:pPr marL="285365" indent="-285365">
              <a:buClr>
                <a:schemeClr val="accent2"/>
              </a:buClr>
              <a:buFont typeface="Courier New"/>
              <a:buChar char="o"/>
            </a:pPr>
            <a:r>
              <a:rPr lang="en-US" sz="1400" dirty="0">
                <a:solidFill>
                  <a:srgbClr val="0000FF"/>
                </a:solidFill>
                <a:latin typeface="Corbel"/>
                <a:cs typeface="Corbel"/>
              </a:rPr>
              <a:t>first IB layer (2.5 cm ):  ~5-6 10</a:t>
            </a:r>
            <a:r>
              <a:rPr lang="en-US" sz="1400" baseline="30000" dirty="0">
                <a:solidFill>
                  <a:srgbClr val="0000FF"/>
                </a:solidFill>
                <a:latin typeface="Corbel"/>
                <a:cs typeface="Corbel"/>
              </a:rPr>
              <a:t>17</a:t>
            </a:r>
            <a:r>
              <a:rPr lang="en-US" sz="1400" dirty="0">
                <a:solidFill>
                  <a:srgbClr val="0000FF"/>
                </a:solidFill>
                <a:latin typeface="Corbel"/>
                <a:cs typeface="Corbel"/>
              </a:rPr>
              <a:t> cm</a:t>
            </a:r>
            <a:r>
              <a:rPr lang="en-US" sz="1400" baseline="30000" dirty="0">
                <a:solidFill>
                  <a:srgbClr val="0000FF"/>
                </a:solidFill>
                <a:latin typeface="Corbel"/>
                <a:cs typeface="Corbel"/>
              </a:rPr>
              <a:t>-2</a:t>
            </a:r>
          </a:p>
          <a:p>
            <a:pPr marL="285365" indent="-285365">
              <a:buClr>
                <a:schemeClr val="accent2"/>
              </a:buClr>
              <a:buFont typeface="Courier New"/>
              <a:buChar char="o"/>
            </a:pPr>
            <a:r>
              <a:rPr lang="en-US" sz="1400" dirty="0">
                <a:solidFill>
                  <a:srgbClr val="0000FF"/>
                </a:solidFill>
                <a:latin typeface="Corbel"/>
                <a:cs typeface="Corbel"/>
              </a:rPr>
              <a:t>external part: ~5 10</a:t>
            </a:r>
            <a:r>
              <a:rPr lang="en-US" sz="1400" baseline="30000" dirty="0">
                <a:solidFill>
                  <a:srgbClr val="0000FF"/>
                </a:solidFill>
                <a:latin typeface="Corbel"/>
                <a:cs typeface="Corbel"/>
              </a:rPr>
              <a:t>15</a:t>
            </a:r>
            <a:r>
              <a:rPr lang="en-US" sz="1400" dirty="0">
                <a:solidFill>
                  <a:srgbClr val="0000FF"/>
                </a:solidFill>
                <a:latin typeface="Corbel"/>
                <a:cs typeface="Corbel"/>
              </a:rPr>
              <a:t> cm</a:t>
            </a:r>
            <a:r>
              <a:rPr lang="en-US" sz="1400" baseline="30000" dirty="0">
                <a:solidFill>
                  <a:srgbClr val="0000FF"/>
                </a:solidFill>
                <a:latin typeface="Corbel"/>
                <a:cs typeface="Corbel"/>
              </a:rPr>
              <a:t>-2</a:t>
            </a:r>
          </a:p>
        </p:txBody>
      </p:sp>
      <p:sp>
        <p:nvSpPr>
          <p:cNvPr id="12" name="TextBox 11"/>
          <p:cNvSpPr txBox="1"/>
          <p:nvPr/>
        </p:nvSpPr>
        <p:spPr>
          <a:xfrm>
            <a:off x="4872107" y="4015746"/>
            <a:ext cx="2951759" cy="984808"/>
          </a:xfrm>
          <a:prstGeom prst="rect">
            <a:avLst/>
          </a:prstGeom>
          <a:solidFill>
            <a:schemeClr val="bg1"/>
          </a:solidFill>
          <a:ln w="25400">
            <a:solidFill>
              <a:srgbClr val="0000FF"/>
            </a:solidFill>
          </a:ln>
        </p:spPr>
        <p:txBody>
          <a:bodyPr wrap="square" lIns="91330" tIns="45665" rIns="91330" bIns="45665" rtlCol="0">
            <a:spAutoFit/>
          </a:bodyPr>
          <a:lstStyle/>
          <a:p>
            <a:r>
              <a:rPr lang="en-US" sz="1600" dirty="0">
                <a:solidFill>
                  <a:srgbClr val="000090"/>
                </a:solidFill>
                <a:latin typeface="Corbel"/>
                <a:cs typeface="Corbel"/>
              </a:rPr>
              <a:t>Forward calorimeters: </a:t>
            </a:r>
          </a:p>
          <a:p>
            <a:pPr marL="285365" lvl="1" indent="-285365">
              <a:buClr>
                <a:srgbClr val="FF6600"/>
              </a:buClr>
              <a:buFont typeface="Courier New"/>
              <a:buChar char="o"/>
            </a:pPr>
            <a:r>
              <a:rPr lang="en-US" sz="1400" dirty="0">
                <a:solidFill>
                  <a:srgbClr val="0000FF"/>
                </a:solidFill>
                <a:latin typeface="Corbel"/>
                <a:cs typeface="Corbel"/>
              </a:rPr>
              <a:t>maximum at ~5 10</a:t>
            </a:r>
            <a:r>
              <a:rPr lang="en-US" sz="1400" baseline="30000" dirty="0">
                <a:solidFill>
                  <a:srgbClr val="0000FF"/>
                </a:solidFill>
                <a:latin typeface="Corbel"/>
                <a:cs typeface="Corbel"/>
              </a:rPr>
              <a:t>18</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dirty="0">
                <a:solidFill>
                  <a:srgbClr val="0000FF"/>
                </a:solidFill>
                <a:latin typeface="Corbel"/>
                <a:cs typeface="Corbel"/>
              </a:rPr>
              <a:t> for both the EM and the HAD-</a:t>
            </a:r>
            <a:r>
              <a:rPr lang="en-US" sz="1400" dirty="0" err="1">
                <a:solidFill>
                  <a:srgbClr val="0000FF"/>
                </a:solidFill>
                <a:latin typeface="Corbel"/>
                <a:cs typeface="Corbel"/>
              </a:rPr>
              <a:t>calo</a:t>
            </a:r>
            <a:endParaRPr lang="en-US" sz="1400" dirty="0">
              <a:solidFill>
                <a:srgbClr val="0000FF"/>
              </a:solidFill>
              <a:latin typeface="Corbel"/>
              <a:cs typeface="Corbel"/>
            </a:endParaRPr>
          </a:p>
          <a:p>
            <a:pPr marL="285365" lvl="1" indent="-285365">
              <a:buClr>
                <a:srgbClr val="FF6600"/>
              </a:buClr>
              <a:buFont typeface="Courier New"/>
              <a:buChar char="o"/>
            </a:pPr>
            <a:r>
              <a:rPr lang="en-US" sz="1400" dirty="0">
                <a:solidFill>
                  <a:srgbClr val="0000FF"/>
                </a:solidFill>
                <a:latin typeface="Corbel"/>
                <a:cs typeface="Corbel"/>
              </a:rPr>
              <a:t>10</a:t>
            </a:r>
            <a:r>
              <a:rPr lang="en-US" sz="1400" baseline="30000" dirty="0">
                <a:solidFill>
                  <a:srgbClr val="0000FF"/>
                </a:solidFill>
                <a:latin typeface="Corbel"/>
                <a:cs typeface="Corbel"/>
              </a:rPr>
              <a:t>16</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baseline="30000" dirty="0">
                <a:solidFill>
                  <a:srgbClr val="0000FF"/>
                </a:solidFill>
                <a:latin typeface="Corbel"/>
                <a:cs typeface="Corbel"/>
                <a:sym typeface="Wingdings"/>
              </a:rPr>
              <a:t> </a:t>
            </a:r>
            <a:r>
              <a:rPr lang="en-US" sz="1400" dirty="0">
                <a:solidFill>
                  <a:srgbClr val="0000FF"/>
                </a:solidFill>
                <a:latin typeface="Corbel"/>
                <a:cs typeface="Corbel"/>
              </a:rPr>
              <a:t>at R=2 m </a:t>
            </a:r>
          </a:p>
        </p:txBody>
      </p:sp>
      <p:cxnSp>
        <p:nvCxnSpPr>
          <p:cNvPr id="17" name="Straight Connector 16"/>
          <p:cNvCxnSpPr/>
          <p:nvPr/>
        </p:nvCxnSpPr>
        <p:spPr>
          <a:xfrm flipH="1">
            <a:off x="234632" y="3451548"/>
            <a:ext cx="975069" cy="584950"/>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3809782" y="3128089"/>
            <a:ext cx="1062260" cy="887654"/>
          </a:xfrm>
          <a:prstGeom prst="line">
            <a:avLst/>
          </a:prstGeom>
          <a:ln w="25400">
            <a:solidFill>
              <a:srgbClr val="0000FF"/>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1 MeV neutron equivalent </a:t>
            </a:r>
            <a:r>
              <a:rPr lang="en-GB" sz="2400" b="1" dirty="0" err="1">
                <a:solidFill>
                  <a:srgbClr val="FF0000"/>
                </a:solidFill>
              </a:rPr>
              <a:t>fluence</a:t>
            </a:r>
            <a:r>
              <a:rPr lang="en-GB" sz="2400" b="1" dirty="0">
                <a:solidFill>
                  <a:srgbClr val="FF0000"/>
                </a:solidFill>
              </a:rPr>
              <a:t> for 30ab</a:t>
            </a:r>
            <a:r>
              <a:rPr lang="en-GB" sz="2400" b="1" baseline="30000" dirty="0">
                <a:solidFill>
                  <a:srgbClr val="FF0000"/>
                </a:solidFill>
              </a:rPr>
              <a:t>-1</a:t>
            </a:r>
            <a:endParaRPr lang="en-GB" sz="2400" baseline="30000" dirty="0">
              <a:solidFill>
                <a:srgbClr val="FF0000"/>
              </a:solidFill>
            </a:endParaRPr>
          </a:p>
        </p:txBody>
      </p:sp>
    </p:spTree>
    <p:extLst>
      <p:ext uri="{BB962C8B-B14F-4D97-AF65-F5344CB8AC3E}">
        <p14:creationId xmlns:p14="http://schemas.microsoft.com/office/powerpoint/2010/main" val="20844923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3710"/>
          <a:stretch/>
        </p:blipFill>
        <p:spPr>
          <a:xfrm flipH="1">
            <a:off x="177179" y="3678142"/>
            <a:ext cx="4545169" cy="1378796"/>
          </a:xfrm>
          <a:prstGeom prst="rect">
            <a:avLst/>
          </a:prstGeom>
        </p:spPr>
      </p:pic>
      <p:pic>
        <p:nvPicPr>
          <p:cNvPr id="3" name="Picture 2"/>
          <p:cNvPicPr>
            <a:picLocks noChangeAspect="1"/>
          </p:cNvPicPr>
          <p:nvPr/>
        </p:nvPicPr>
        <p:blipFill rotWithShape="1">
          <a:blip r:embed="rId3"/>
          <a:srcRect t="46897"/>
          <a:stretch/>
        </p:blipFill>
        <p:spPr>
          <a:xfrm>
            <a:off x="507657" y="772968"/>
            <a:ext cx="4274248" cy="1265438"/>
          </a:xfrm>
          <a:prstGeom prst="rect">
            <a:avLst/>
          </a:prstGeom>
        </p:spPr>
      </p:pic>
      <p:pic>
        <p:nvPicPr>
          <p:cNvPr id="4" name="Picture 3"/>
          <p:cNvPicPr>
            <a:picLocks noChangeAspect="1"/>
          </p:cNvPicPr>
          <p:nvPr/>
        </p:nvPicPr>
        <p:blipFill rotWithShape="1">
          <a:blip r:embed="rId4"/>
          <a:srcRect t="23770" r="6215"/>
          <a:stretch/>
        </p:blipFill>
        <p:spPr>
          <a:xfrm>
            <a:off x="1919384" y="2204359"/>
            <a:ext cx="2768841" cy="1228142"/>
          </a:xfrm>
          <a:prstGeom prst="rect">
            <a:avLst/>
          </a:prstGeom>
        </p:spPr>
      </p:pic>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Comparison to ATLAS &amp; CMS</a:t>
            </a:r>
          </a:p>
        </p:txBody>
      </p:sp>
      <p:cxnSp>
        <p:nvCxnSpPr>
          <p:cNvPr id="7" name="Straight Connector 6"/>
          <p:cNvCxnSpPr/>
          <p:nvPr/>
        </p:nvCxnSpPr>
        <p:spPr>
          <a:xfrm flipH="1" flipV="1">
            <a:off x="445442" y="1454796"/>
            <a:ext cx="4063626" cy="3506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44686" y="4219834"/>
            <a:ext cx="4068273" cy="6352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440810" y="2781690"/>
            <a:ext cx="4068273" cy="4093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491" y="1280651"/>
            <a:ext cx="444299" cy="338477"/>
          </a:xfrm>
          <a:prstGeom prst="rect">
            <a:avLst/>
          </a:prstGeom>
          <a:noFill/>
        </p:spPr>
        <p:txBody>
          <a:bodyPr wrap="none" lIns="91330" tIns="45665" rIns="91330" bIns="45665" rtlCol="0">
            <a:spAutoFit/>
          </a:bodyPr>
          <a:lstStyle/>
          <a:p>
            <a:r>
              <a:rPr lang="en-GB" sz="1600" dirty="0"/>
              <a:t>2.7</a:t>
            </a:r>
          </a:p>
        </p:txBody>
      </p:sp>
      <p:sp>
        <p:nvSpPr>
          <p:cNvPr id="17" name="TextBox 16"/>
          <p:cNvSpPr txBox="1"/>
          <p:nvPr/>
        </p:nvSpPr>
        <p:spPr>
          <a:xfrm>
            <a:off x="30762" y="2597025"/>
            <a:ext cx="444299" cy="338477"/>
          </a:xfrm>
          <a:prstGeom prst="rect">
            <a:avLst/>
          </a:prstGeom>
          <a:noFill/>
        </p:spPr>
        <p:txBody>
          <a:bodyPr wrap="none" lIns="91330" tIns="45665" rIns="91330" bIns="45665" rtlCol="0">
            <a:spAutoFit/>
          </a:bodyPr>
          <a:lstStyle/>
          <a:p>
            <a:r>
              <a:rPr lang="en-GB" sz="1600" dirty="0"/>
              <a:t>3.0</a:t>
            </a:r>
          </a:p>
        </p:txBody>
      </p:sp>
      <p:sp>
        <p:nvSpPr>
          <p:cNvPr id="18" name="TextBox 17"/>
          <p:cNvSpPr txBox="1"/>
          <p:nvPr/>
        </p:nvSpPr>
        <p:spPr>
          <a:xfrm>
            <a:off x="25" y="4035131"/>
            <a:ext cx="444299" cy="338477"/>
          </a:xfrm>
          <a:prstGeom prst="rect">
            <a:avLst/>
          </a:prstGeom>
          <a:noFill/>
        </p:spPr>
        <p:txBody>
          <a:bodyPr wrap="none" lIns="91330" tIns="45665" rIns="91330" bIns="45665" rtlCol="0">
            <a:spAutoFit/>
          </a:bodyPr>
          <a:lstStyle/>
          <a:p>
            <a:r>
              <a:rPr lang="en-GB" sz="1600" dirty="0"/>
              <a:t>2.5</a:t>
            </a:r>
          </a:p>
        </p:txBody>
      </p:sp>
      <p:sp>
        <p:nvSpPr>
          <p:cNvPr id="22" name="Rectangle 21"/>
          <p:cNvSpPr/>
          <p:nvPr/>
        </p:nvSpPr>
        <p:spPr>
          <a:xfrm>
            <a:off x="5018167" y="1088922"/>
            <a:ext cx="3923867" cy="3427780"/>
          </a:xfrm>
          <a:prstGeom prst="rect">
            <a:avLst/>
          </a:prstGeom>
        </p:spPr>
        <p:txBody>
          <a:bodyPr wrap="square" lIns="91328" tIns="45664" rIns="91328" bIns="45664">
            <a:spAutoFit/>
          </a:bodyPr>
          <a:lstStyle/>
          <a:p>
            <a:r>
              <a:rPr lang="en-GB" sz="1600" b="1" dirty="0">
                <a:solidFill>
                  <a:srgbClr val="000090"/>
                </a:solidFill>
              </a:rPr>
              <a:t>The forward calorimeters are a very large source of radiation (diffuse neutron source).</a:t>
            </a:r>
          </a:p>
          <a:p>
            <a:endParaRPr lang="en-GB" sz="1400" b="1" dirty="0">
              <a:solidFill>
                <a:srgbClr val="000090"/>
              </a:solidFill>
            </a:endParaRPr>
          </a:p>
          <a:p>
            <a:r>
              <a:rPr lang="en-GB" sz="1400" b="1" dirty="0">
                <a:solidFill>
                  <a:srgbClr val="008000"/>
                </a:solidFill>
              </a:rPr>
              <a:t>In ATLAS the forward calorimeter is inside the </a:t>
            </a:r>
            <a:r>
              <a:rPr lang="en-GB" sz="1400" b="1" dirty="0" err="1">
                <a:solidFill>
                  <a:srgbClr val="008000"/>
                </a:solidFill>
              </a:rPr>
              <a:t>endcap</a:t>
            </a:r>
            <a:r>
              <a:rPr lang="en-GB" sz="1400" b="1" dirty="0">
                <a:solidFill>
                  <a:srgbClr val="008000"/>
                </a:solidFill>
              </a:rPr>
              <a:t> calorimeter, in CMS the forward calorimeter is inside enclosed by the return Yoke.</a:t>
            </a:r>
          </a:p>
          <a:p>
            <a:endParaRPr lang="en-GB" sz="1400" b="1" dirty="0">
              <a:solidFill>
                <a:srgbClr val="008000"/>
              </a:solidFill>
            </a:endParaRPr>
          </a:p>
          <a:p>
            <a:r>
              <a:rPr lang="en-GB" sz="1400" b="1" dirty="0">
                <a:solidFill>
                  <a:srgbClr val="000090"/>
                </a:solidFill>
              </a:rPr>
              <a:t>For the FCC, the forward calorimeter is moved far out in order to reduced radiation load and increase granularity.</a:t>
            </a:r>
          </a:p>
          <a:p>
            <a:endParaRPr lang="en-GB" sz="1400" b="1" dirty="0">
              <a:solidFill>
                <a:srgbClr val="008000"/>
              </a:solidFill>
            </a:endParaRPr>
          </a:p>
          <a:p>
            <a:r>
              <a:rPr lang="en-GB" sz="1400" b="1" dirty="0">
                <a:solidFill>
                  <a:srgbClr val="008000"/>
                </a:solidFill>
                <a:sym typeface="Wingdings"/>
              </a:rPr>
              <a:t> A shielding arrangement is needed to stop the neutrons to escaping into the cavern hall and the </a:t>
            </a:r>
            <a:r>
              <a:rPr lang="en-GB" sz="1400" b="1" dirty="0" err="1">
                <a:solidFill>
                  <a:srgbClr val="008000"/>
                </a:solidFill>
                <a:sym typeface="Wingdings"/>
              </a:rPr>
              <a:t>muon</a:t>
            </a:r>
            <a:r>
              <a:rPr lang="en-GB" sz="1400" b="1" dirty="0">
                <a:solidFill>
                  <a:srgbClr val="008000"/>
                </a:solidFill>
                <a:sym typeface="Wingdings"/>
              </a:rPr>
              <a:t> system.</a:t>
            </a:r>
            <a:endParaRPr lang="en-GB" sz="1400" b="1" dirty="0">
              <a:solidFill>
                <a:srgbClr val="008000"/>
              </a:solidFill>
            </a:endParaRPr>
          </a:p>
          <a:p>
            <a:endParaRPr lang="en-GB" sz="1400" b="1" dirty="0">
              <a:solidFill>
                <a:srgbClr val="000090"/>
              </a:solidFill>
            </a:endParaRPr>
          </a:p>
        </p:txBody>
      </p:sp>
    </p:spTree>
    <p:extLst>
      <p:ext uri="{BB962C8B-B14F-4D97-AF65-F5344CB8AC3E}">
        <p14:creationId xmlns:p14="http://schemas.microsoft.com/office/powerpoint/2010/main" val="1698316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0588" y="357504"/>
            <a:ext cx="8100000" cy="8790766"/>
            <a:chOff x="-2343359" y="351530"/>
            <a:chExt cx="10800000" cy="11721021"/>
          </a:xfrm>
        </p:grpSpPr>
        <p:cxnSp>
          <p:nvCxnSpPr>
            <p:cNvPr id="10" name="Straight Connector 9"/>
            <p:cNvCxnSpPr/>
            <p:nvPr/>
          </p:nvCxnSpPr>
          <p:spPr>
            <a:xfrm>
              <a:off x="89640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5644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1648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7652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33656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69660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05664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68808"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28848"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411452" y="1544611"/>
              <a:ext cx="521939" cy="400109"/>
            </a:xfrm>
            <a:prstGeom prst="rect">
              <a:avLst/>
            </a:prstGeom>
            <a:noFill/>
          </p:spPr>
          <p:txBody>
            <a:bodyPr wrap="none" rtlCol="0">
              <a:spAutoFit/>
            </a:bodyPr>
            <a:lstStyle/>
            <a:p>
              <a:pPr defTabSz="342900"/>
              <a:r>
                <a:rPr lang="en-US" sz="1350" dirty="0">
                  <a:solidFill>
                    <a:prstClr val="black"/>
                  </a:solidFill>
                </a:rPr>
                <a:t>…..</a:t>
              </a:r>
            </a:p>
          </p:txBody>
        </p:sp>
        <p:grpSp>
          <p:nvGrpSpPr>
            <p:cNvPr id="28" name="Group 27"/>
            <p:cNvGrpSpPr/>
            <p:nvPr/>
          </p:nvGrpSpPr>
          <p:grpSpPr>
            <a:xfrm>
              <a:off x="3483206" y="601506"/>
              <a:ext cx="216024" cy="216024"/>
              <a:chOff x="1043608" y="908720"/>
              <a:chExt cx="216024" cy="216024"/>
            </a:xfrm>
          </p:grpSpPr>
          <p:sp>
            <p:nvSpPr>
              <p:cNvPr id="26" name="Oval 25"/>
              <p:cNvSpPr/>
              <p:nvPr/>
            </p:nvSpPr>
            <p:spPr>
              <a:xfrm>
                <a:off x="1043608" y="908720"/>
                <a:ext cx="216024" cy="2160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a:solidFill>
                    <a:prstClr val="black"/>
                  </a:solidFill>
                </a:endParaRPr>
              </a:p>
            </p:txBody>
          </p:sp>
          <p:sp>
            <p:nvSpPr>
              <p:cNvPr id="27" name="Oval 26"/>
              <p:cNvSpPr>
                <a:spLocks noChangeAspect="1"/>
              </p:cNvSpPr>
              <p:nvPr/>
            </p:nvSpPr>
            <p:spPr>
              <a:xfrm>
                <a:off x="1133609" y="998721"/>
                <a:ext cx="36022" cy="36022"/>
              </a:xfrm>
              <a:prstGeom prst="ellips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a:solidFill>
                    <a:prstClr val="black"/>
                  </a:solidFill>
                </a:endParaRPr>
              </a:p>
            </p:txBody>
          </p:sp>
        </p:grpSp>
        <p:sp>
          <p:nvSpPr>
            <p:cNvPr id="29" name="TextBox 28"/>
            <p:cNvSpPr txBox="1"/>
            <p:nvPr/>
          </p:nvSpPr>
          <p:spPr>
            <a:xfrm>
              <a:off x="3750817" y="385501"/>
              <a:ext cx="447131" cy="553997"/>
            </a:xfrm>
            <a:prstGeom prst="rect">
              <a:avLst/>
            </a:prstGeom>
            <a:noFill/>
          </p:spPr>
          <p:txBody>
            <a:bodyPr wrap="none" rtlCol="0">
              <a:spAutoFit/>
            </a:bodyPr>
            <a:lstStyle/>
            <a:p>
              <a:pPr defTabSz="342900"/>
              <a:r>
                <a:rPr lang="en-US" sz="2100" b="1" dirty="0">
                  <a:solidFill>
                    <a:prstClr val="black"/>
                  </a:solidFill>
                </a:rPr>
                <a:t>B</a:t>
              </a:r>
            </a:p>
          </p:txBody>
        </p:sp>
        <p:sp>
          <p:nvSpPr>
            <p:cNvPr id="32" name="Arc 31"/>
            <p:cNvSpPr>
              <a:spLocks noChangeAspect="1"/>
            </p:cNvSpPr>
            <p:nvPr/>
          </p:nvSpPr>
          <p:spPr>
            <a:xfrm rot="18947028">
              <a:off x="-2343359" y="1272551"/>
              <a:ext cx="10800000" cy="10800000"/>
            </a:xfrm>
            <a:prstGeom prst="arc">
              <a:avLst>
                <a:gd name="adj1" fmla="val 17236885"/>
                <a:gd name="adj2" fmla="val 20303753"/>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endParaRPr>
            </a:p>
          </p:txBody>
        </p:sp>
        <p:cxnSp>
          <p:nvCxnSpPr>
            <p:cNvPr id="34" name="Straight Arrow Connector 33"/>
            <p:cNvCxnSpPr/>
            <p:nvPr/>
          </p:nvCxnSpPr>
          <p:spPr>
            <a:xfrm>
              <a:off x="896400" y="2996952"/>
              <a:ext cx="403244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63888" y="2492897"/>
              <a:ext cx="397973" cy="553997"/>
            </a:xfrm>
            <a:prstGeom prst="rect">
              <a:avLst/>
            </a:prstGeom>
            <a:noFill/>
          </p:spPr>
          <p:txBody>
            <a:bodyPr wrap="none" rtlCol="0">
              <a:spAutoFit/>
            </a:bodyPr>
            <a:lstStyle/>
            <a:p>
              <a:pPr defTabSz="342900"/>
              <a:r>
                <a:rPr lang="en-US" sz="2100" dirty="0">
                  <a:solidFill>
                    <a:prstClr val="black"/>
                  </a:solidFill>
                </a:rPr>
                <a:t>L</a:t>
              </a:r>
            </a:p>
          </p:txBody>
        </p:sp>
        <p:sp>
          <p:nvSpPr>
            <p:cNvPr id="36" name="TextBox 35"/>
            <p:cNvSpPr txBox="1"/>
            <p:nvPr/>
          </p:nvSpPr>
          <p:spPr>
            <a:xfrm>
              <a:off x="727124" y="351530"/>
              <a:ext cx="4561765" cy="430887"/>
            </a:xfrm>
            <a:prstGeom prst="rect">
              <a:avLst/>
            </a:prstGeom>
            <a:noFill/>
          </p:spPr>
          <p:txBody>
            <a:bodyPr wrap="square" rtlCol="0">
              <a:spAutoFit/>
            </a:bodyPr>
            <a:lstStyle/>
            <a:p>
              <a:pPr defTabSz="342900"/>
              <a:r>
                <a:rPr lang="en-US" sz="1500" dirty="0">
                  <a:solidFill>
                    <a:prstClr val="black"/>
                  </a:solidFill>
                </a:rPr>
                <a:t>1    2    3  …                                                  N</a:t>
              </a:r>
            </a:p>
          </p:txBody>
        </p:sp>
      </p:grpSp>
      <p:sp>
        <p:nvSpPr>
          <p:cNvPr id="37" name="TextBox 36"/>
          <p:cNvSpPr txBox="1"/>
          <p:nvPr/>
        </p:nvSpPr>
        <p:spPr>
          <a:xfrm>
            <a:off x="5382090" y="803171"/>
            <a:ext cx="2541273" cy="1246495"/>
          </a:xfrm>
          <a:prstGeom prst="rect">
            <a:avLst/>
          </a:prstGeom>
          <a:noFill/>
        </p:spPr>
        <p:txBody>
          <a:bodyPr wrap="none" rtlCol="0">
            <a:spAutoFit/>
          </a:bodyPr>
          <a:lstStyle/>
          <a:p>
            <a:pPr defTabSz="342900"/>
            <a:r>
              <a:rPr lang="el-GR" sz="1500" dirty="0">
                <a:solidFill>
                  <a:prstClr val="black"/>
                </a:solidFill>
              </a:rPr>
              <a:t>σ</a:t>
            </a:r>
            <a:r>
              <a:rPr lang="en-US" sz="1500" dirty="0">
                <a:solidFill>
                  <a:prstClr val="black"/>
                </a:solidFill>
              </a:rPr>
              <a:t> … point resolution/plane</a:t>
            </a:r>
          </a:p>
          <a:p>
            <a:pPr defTabSz="342900"/>
            <a:endParaRPr lang="en-US" sz="1500" dirty="0">
              <a:solidFill>
                <a:prstClr val="black"/>
              </a:solidFill>
            </a:endParaRPr>
          </a:p>
          <a:p>
            <a:pPr defTabSz="342900"/>
            <a:r>
              <a:rPr lang="en-US" sz="1500" dirty="0" err="1">
                <a:solidFill>
                  <a:prstClr val="black"/>
                </a:solidFill>
              </a:rPr>
              <a:t>X</a:t>
            </a:r>
            <a:r>
              <a:rPr lang="en-US" sz="1500" baseline="-25000" dirty="0" err="1">
                <a:solidFill>
                  <a:prstClr val="black"/>
                </a:solidFill>
              </a:rPr>
              <a:t>tot</a:t>
            </a:r>
            <a:r>
              <a:rPr lang="en-US" sz="1500" dirty="0">
                <a:solidFill>
                  <a:prstClr val="black"/>
                </a:solidFill>
              </a:rPr>
              <a:t>/X</a:t>
            </a:r>
            <a:r>
              <a:rPr lang="en-US" sz="1500" baseline="-25000" dirty="0">
                <a:solidFill>
                  <a:prstClr val="black"/>
                </a:solidFill>
              </a:rPr>
              <a:t>0</a:t>
            </a:r>
            <a:r>
              <a:rPr lang="en-US" sz="1500" dirty="0">
                <a:solidFill>
                  <a:prstClr val="black"/>
                </a:solidFill>
              </a:rPr>
              <a:t> … total material budget</a:t>
            </a:r>
          </a:p>
          <a:p>
            <a:pPr defTabSz="342900"/>
            <a:endParaRPr lang="en-US" sz="1500" dirty="0">
              <a:solidFill>
                <a:prstClr val="black"/>
              </a:solidFill>
            </a:endParaRPr>
          </a:p>
          <a:p>
            <a:pPr defTabSz="342900"/>
            <a:r>
              <a:rPr lang="en-US" sz="1500" dirty="0">
                <a:solidFill>
                  <a:prstClr val="black"/>
                </a:solidFill>
              </a:rPr>
              <a:t>N equidistant layers</a:t>
            </a:r>
          </a:p>
        </p:txBody>
      </p:sp>
      <p:pic>
        <p:nvPicPr>
          <p:cNvPr id="38" name="Picture 37"/>
          <p:cNvPicPr>
            <a:picLocks noChangeAspect="1"/>
          </p:cNvPicPr>
          <p:nvPr/>
        </p:nvPicPr>
        <p:blipFill>
          <a:blip r:embed="rId2"/>
          <a:stretch>
            <a:fillRect/>
          </a:stretch>
        </p:blipFill>
        <p:spPr>
          <a:xfrm>
            <a:off x="3275856" y="2517744"/>
            <a:ext cx="3837041" cy="1046981"/>
          </a:xfrm>
          <a:prstGeom prst="rect">
            <a:avLst/>
          </a:prstGeom>
        </p:spPr>
      </p:pic>
      <p:pic>
        <p:nvPicPr>
          <p:cNvPr id="39" name="Picture 38"/>
          <p:cNvPicPr>
            <a:picLocks noChangeAspect="1"/>
          </p:cNvPicPr>
          <p:nvPr/>
        </p:nvPicPr>
        <p:blipFill>
          <a:blip r:embed="rId3"/>
          <a:stretch>
            <a:fillRect/>
          </a:stretch>
        </p:blipFill>
        <p:spPr>
          <a:xfrm>
            <a:off x="3275856" y="3651870"/>
            <a:ext cx="4169957" cy="1356556"/>
          </a:xfrm>
          <a:prstGeom prst="rect">
            <a:avLst/>
          </a:prstGeom>
        </p:spPr>
      </p:pic>
      <p:sp>
        <p:nvSpPr>
          <p:cNvPr id="40" name="TextBox 39"/>
          <p:cNvSpPr txBox="1"/>
          <p:nvPr/>
        </p:nvSpPr>
        <p:spPr>
          <a:xfrm>
            <a:off x="1352059" y="2782473"/>
            <a:ext cx="1728999" cy="323165"/>
          </a:xfrm>
          <a:prstGeom prst="rect">
            <a:avLst/>
          </a:prstGeom>
          <a:noFill/>
        </p:spPr>
        <p:txBody>
          <a:bodyPr wrap="none" rtlCol="0">
            <a:spAutoFit/>
          </a:bodyPr>
          <a:lstStyle/>
          <a:p>
            <a:pPr defTabSz="342900"/>
            <a:r>
              <a:rPr lang="en-US" sz="1500" b="1" dirty="0">
                <a:solidFill>
                  <a:srgbClr val="000090"/>
                </a:solidFill>
              </a:rPr>
              <a:t>Position Resolution</a:t>
            </a:r>
          </a:p>
        </p:txBody>
      </p:sp>
      <p:sp>
        <p:nvSpPr>
          <p:cNvPr id="41" name="TextBox 40"/>
          <p:cNvSpPr txBox="1"/>
          <p:nvPr/>
        </p:nvSpPr>
        <p:spPr>
          <a:xfrm>
            <a:off x="1316177" y="3647176"/>
            <a:ext cx="1755994" cy="553998"/>
          </a:xfrm>
          <a:prstGeom prst="rect">
            <a:avLst/>
          </a:prstGeom>
          <a:noFill/>
        </p:spPr>
        <p:txBody>
          <a:bodyPr wrap="none" rtlCol="0">
            <a:spAutoFit/>
          </a:bodyPr>
          <a:lstStyle/>
          <a:p>
            <a:pPr defTabSz="342900"/>
            <a:r>
              <a:rPr lang="en-US" sz="1500" b="1" dirty="0">
                <a:solidFill>
                  <a:srgbClr val="000090"/>
                </a:solidFill>
              </a:rPr>
              <a:t>Multiple Scattering,</a:t>
            </a:r>
          </a:p>
          <a:p>
            <a:pPr defTabSz="342900"/>
            <a:r>
              <a:rPr lang="en-US" sz="1500" b="1" dirty="0">
                <a:solidFill>
                  <a:srgbClr val="000090"/>
                </a:solidFill>
              </a:rPr>
              <a:t>Equal weighting</a:t>
            </a:r>
          </a:p>
        </p:txBody>
      </p:sp>
      <p:sp>
        <p:nvSpPr>
          <p:cNvPr id="30" name="TextBox 29"/>
          <p:cNvSpPr txBox="1"/>
          <p:nvPr/>
        </p:nvSpPr>
        <p:spPr>
          <a:xfrm>
            <a:off x="0" y="0"/>
            <a:ext cx="9143999" cy="369332"/>
          </a:xfrm>
          <a:prstGeom prst="rect">
            <a:avLst/>
          </a:prstGeom>
          <a:noFill/>
        </p:spPr>
        <p:txBody>
          <a:bodyPr wrap="square" rtlCol="0">
            <a:spAutoFit/>
          </a:bodyPr>
          <a:lstStyle/>
          <a:p>
            <a:pPr algn="ctr" defTabSz="342900"/>
            <a:r>
              <a:rPr lang="de-DE" b="1" dirty="0" err="1" smtClean="0">
                <a:solidFill>
                  <a:srgbClr val="FF0000"/>
                </a:solidFill>
              </a:rPr>
              <a:t>Tracker</a:t>
            </a:r>
            <a:r>
              <a:rPr lang="de-DE" b="1" dirty="0" smtClean="0">
                <a:solidFill>
                  <a:srgbClr val="FF0000"/>
                </a:solidFill>
              </a:rPr>
              <a:t> Point </a:t>
            </a:r>
            <a:r>
              <a:rPr lang="de-DE" b="1" dirty="0">
                <a:solidFill>
                  <a:srgbClr val="FF0000"/>
                </a:solidFill>
              </a:rPr>
              <a:t>Resolution </a:t>
            </a:r>
            <a:r>
              <a:rPr lang="de-DE" b="1" dirty="0" err="1">
                <a:solidFill>
                  <a:srgbClr val="FF0000"/>
                </a:solidFill>
              </a:rPr>
              <a:t>and</a:t>
            </a:r>
            <a:r>
              <a:rPr lang="de-DE" b="1" dirty="0">
                <a:solidFill>
                  <a:srgbClr val="FF0000"/>
                </a:solidFill>
              </a:rPr>
              <a:t> Multiple </a:t>
            </a:r>
            <a:r>
              <a:rPr lang="de-DE" b="1" dirty="0" err="1">
                <a:solidFill>
                  <a:srgbClr val="FF0000"/>
                </a:solidFill>
              </a:rPr>
              <a:t>Scattering</a:t>
            </a:r>
            <a:endParaRPr lang="de-DE" b="1" dirty="0">
              <a:solidFill>
                <a:srgbClr val="FF0000"/>
              </a:solidFill>
            </a:endParaRPr>
          </a:p>
        </p:txBody>
      </p:sp>
      <p:sp>
        <p:nvSpPr>
          <p:cNvPr id="4" name="Rectangle 3"/>
          <p:cNvSpPr/>
          <p:nvPr/>
        </p:nvSpPr>
        <p:spPr>
          <a:xfrm>
            <a:off x="5976156" y="4191930"/>
            <a:ext cx="1782198" cy="969496"/>
          </a:xfrm>
          <a:prstGeom prst="rect">
            <a:avLst/>
          </a:prstGeom>
        </p:spPr>
        <p:txBody>
          <a:bodyPr wrap="square">
            <a:spAutoFit/>
          </a:bodyPr>
          <a:lstStyle/>
          <a:p>
            <a:pPr defTabSz="342900"/>
            <a:r>
              <a:rPr lang="en-US" sz="1200" b="1" dirty="0">
                <a:solidFill>
                  <a:srgbClr val="000090"/>
                </a:solidFill>
              </a:rPr>
              <a:t>≈1.2</a:t>
            </a:r>
          </a:p>
          <a:p>
            <a:pPr defTabSz="342900"/>
            <a:endParaRPr lang="en-US" sz="900" b="1" dirty="0">
              <a:solidFill>
                <a:srgbClr val="000090"/>
              </a:solidFill>
            </a:endParaRPr>
          </a:p>
          <a:p>
            <a:pPr defTabSz="342900"/>
            <a:r>
              <a:rPr lang="en-US" sz="900" b="1" dirty="0">
                <a:solidFill>
                  <a:srgbClr val="000090"/>
                </a:solidFill>
              </a:rPr>
              <a:t>Taking into account the correlation (</a:t>
            </a:r>
            <a:r>
              <a:rPr lang="en-US" sz="900" b="1" dirty="0" err="1">
                <a:solidFill>
                  <a:srgbClr val="000090"/>
                </a:solidFill>
              </a:rPr>
              <a:t>Kalman</a:t>
            </a:r>
            <a:r>
              <a:rPr lang="en-US" sz="900" b="1" dirty="0">
                <a:solidFill>
                  <a:srgbClr val="000090"/>
                </a:solidFill>
              </a:rPr>
              <a:t> filter etc.) this number can be reduced to 1.0</a:t>
            </a:r>
          </a:p>
        </p:txBody>
      </p:sp>
      <p:sp>
        <p:nvSpPr>
          <p:cNvPr id="2" name="Right Brace 1"/>
          <p:cNvSpPr/>
          <p:nvPr/>
        </p:nvSpPr>
        <p:spPr>
          <a:xfrm>
            <a:off x="5814138" y="4137924"/>
            <a:ext cx="162018" cy="3780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GB" sz="1350">
              <a:solidFill>
                <a:prstClr val="black"/>
              </a:solidFill>
            </a:endParaRPr>
          </a:p>
        </p:txBody>
      </p:sp>
    </p:spTree>
    <p:extLst>
      <p:ext uri="{BB962C8B-B14F-4D97-AF65-F5344CB8AC3E}">
        <p14:creationId xmlns:p14="http://schemas.microsoft.com/office/powerpoint/2010/main" val="249943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 y="699542"/>
            <a:ext cx="4318239" cy="2192273"/>
          </a:xfrm>
          <a:prstGeom prst="rect">
            <a:avLst/>
          </a:prstGeom>
        </p:spPr>
      </p:pic>
      <p:sp>
        <p:nvSpPr>
          <p:cNvPr id="4" name="TextBox 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smtClean="0">
                <a:solidFill>
                  <a:srgbClr val="FF0000"/>
                </a:solidFill>
              </a:rPr>
              <a:t>Tracker Radius 1.6m, Length 32m</a:t>
            </a:r>
            <a:endParaRPr lang="en-GB" sz="2400" baseline="30000" dirty="0">
              <a:solidFill>
                <a:srgbClr val="FF0000"/>
              </a:solidFill>
            </a:endParaRPr>
          </a:p>
        </p:txBody>
      </p:sp>
      <p:pic>
        <p:nvPicPr>
          <p:cNvPr id="5" name="Picture 4"/>
          <p:cNvPicPr>
            <a:picLocks noChangeAspect="1"/>
          </p:cNvPicPr>
          <p:nvPr/>
        </p:nvPicPr>
        <p:blipFill>
          <a:blip r:embed="rId3"/>
          <a:stretch>
            <a:fillRect/>
          </a:stretch>
        </p:blipFill>
        <p:spPr>
          <a:xfrm>
            <a:off x="423459" y="3075806"/>
            <a:ext cx="8223890" cy="1559152"/>
          </a:xfrm>
          <a:prstGeom prst="rect">
            <a:avLst/>
          </a:prstGeom>
        </p:spPr>
      </p:pic>
      <p:pic>
        <p:nvPicPr>
          <p:cNvPr id="6" name="Picture 5"/>
          <p:cNvPicPr>
            <a:picLocks noChangeAspect="1"/>
          </p:cNvPicPr>
          <p:nvPr/>
        </p:nvPicPr>
        <p:blipFill rotWithShape="1">
          <a:blip r:embed="rId4"/>
          <a:srcRect t="4269" b="1007"/>
          <a:stretch/>
        </p:blipFill>
        <p:spPr>
          <a:xfrm>
            <a:off x="4264953" y="1120996"/>
            <a:ext cx="4614924" cy="1558111"/>
          </a:xfrm>
          <a:prstGeom prst="rect">
            <a:avLst/>
          </a:prstGeom>
        </p:spPr>
      </p:pic>
      <p:pic>
        <p:nvPicPr>
          <p:cNvPr id="7" name="Picture 6"/>
          <p:cNvPicPr>
            <a:picLocks noChangeAspect="1"/>
          </p:cNvPicPr>
          <p:nvPr/>
        </p:nvPicPr>
        <p:blipFill rotWithShape="1">
          <a:blip r:embed="rId5"/>
          <a:srcRect t="11301" b="1"/>
          <a:stretch/>
        </p:blipFill>
        <p:spPr>
          <a:xfrm>
            <a:off x="4542404" y="2173532"/>
            <a:ext cx="1983651" cy="390445"/>
          </a:xfrm>
          <a:prstGeom prst="rect">
            <a:avLst/>
          </a:prstGeom>
        </p:spPr>
      </p:pic>
    </p:spTree>
    <p:extLst>
      <p:ext uri="{BB962C8B-B14F-4D97-AF65-F5344CB8AC3E}">
        <p14:creationId xmlns:p14="http://schemas.microsoft.com/office/powerpoint/2010/main" val="4192783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318" y="440154"/>
            <a:ext cx="5887937" cy="2098361"/>
          </a:xfrm>
          <a:prstGeom prst="rect">
            <a:avLst/>
          </a:prstGeom>
        </p:spPr>
      </p:pic>
      <p:pic>
        <p:nvPicPr>
          <p:cNvPr id="3" name="Picture 2"/>
          <p:cNvPicPr>
            <a:picLocks noChangeAspect="1"/>
          </p:cNvPicPr>
          <p:nvPr/>
        </p:nvPicPr>
        <p:blipFill>
          <a:blip r:embed="rId3"/>
          <a:stretch>
            <a:fillRect/>
          </a:stretch>
        </p:blipFill>
        <p:spPr>
          <a:xfrm>
            <a:off x="6815945" y="975499"/>
            <a:ext cx="1716149" cy="1720472"/>
          </a:xfrm>
          <a:prstGeom prst="rect">
            <a:avLst/>
          </a:prstGeom>
        </p:spPr>
      </p:pic>
      <p:sp>
        <p:nvSpPr>
          <p:cNvPr id="5" name="TextBox 4"/>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Magnetic Field, Tracking</a:t>
            </a:r>
            <a:endParaRPr lang="en-GB" sz="2400" baseline="30000" dirty="0">
              <a:solidFill>
                <a:srgbClr val="FF0000"/>
              </a:solidFill>
            </a:endParaRPr>
          </a:p>
        </p:txBody>
      </p:sp>
      <p:pic>
        <p:nvPicPr>
          <p:cNvPr id="7" name="Picture 6"/>
          <p:cNvPicPr>
            <a:picLocks noChangeAspect="1"/>
          </p:cNvPicPr>
          <p:nvPr/>
        </p:nvPicPr>
        <p:blipFill>
          <a:blip r:embed="rId4"/>
          <a:stretch>
            <a:fillRect/>
          </a:stretch>
        </p:blipFill>
        <p:spPr>
          <a:xfrm>
            <a:off x="2" y="2838384"/>
            <a:ext cx="2944459" cy="1953457"/>
          </a:xfrm>
          <a:prstGeom prst="rect">
            <a:avLst/>
          </a:prstGeom>
        </p:spPr>
      </p:pic>
      <p:pic>
        <p:nvPicPr>
          <p:cNvPr id="8" name="Picture 7"/>
          <p:cNvPicPr>
            <a:picLocks noChangeAspect="1"/>
          </p:cNvPicPr>
          <p:nvPr/>
        </p:nvPicPr>
        <p:blipFill>
          <a:blip r:embed="rId5"/>
          <a:stretch>
            <a:fillRect/>
          </a:stretch>
        </p:blipFill>
        <p:spPr>
          <a:xfrm>
            <a:off x="3028422" y="2758486"/>
            <a:ext cx="3326356" cy="2064775"/>
          </a:xfrm>
          <a:prstGeom prst="rect">
            <a:avLst/>
          </a:prstGeom>
        </p:spPr>
      </p:pic>
      <p:sp>
        <p:nvSpPr>
          <p:cNvPr id="10" name="TextBox 9"/>
          <p:cNvSpPr txBox="1"/>
          <p:nvPr/>
        </p:nvSpPr>
        <p:spPr>
          <a:xfrm>
            <a:off x="6555200" y="2848858"/>
            <a:ext cx="2377971" cy="1569584"/>
          </a:xfrm>
          <a:prstGeom prst="rect">
            <a:avLst/>
          </a:prstGeom>
          <a:noFill/>
        </p:spPr>
        <p:txBody>
          <a:bodyPr wrap="square" lIns="91330" tIns="45665" rIns="91330" bIns="45665" rtlCol="0">
            <a:spAutoFit/>
          </a:bodyPr>
          <a:lstStyle/>
          <a:p>
            <a:r>
              <a:rPr lang="en-GB" sz="1200" dirty="0"/>
              <a:t>Forward solenoid adds about 1 unit of </a:t>
            </a:r>
            <a:r>
              <a:rPr lang="en-GB" sz="1200" dirty="0" err="1"/>
              <a:t>η</a:t>
            </a:r>
            <a:r>
              <a:rPr lang="en-GB" sz="1200" dirty="0"/>
              <a:t> to full lever arm acceptance.</a:t>
            </a:r>
          </a:p>
          <a:p>
            <a:endParaRPr lang="en-GB" sz="1200" dirty="0"/>
          </a:p>
          <a:p>
            <a:r>
              <a:rPr lang="en-GB" sz="1200" dirty="0"/>
              <a:t>B-field non uniformities deteriorate the tracking by 35-45% with respect to a constant field of 4T, which has negligible impact on performance. </a:t>
            </a:r>
          </a:p>
        </p:txBody>
      </p:sp>
    </p:spTree>
    <p:extLst>
      <p:ext uri="{BB962C8B-B14F-4D97-AF65-F5344CB8AC3E}">
        <p14:creationId xmlns:p14="http://schemas.microsoft.com/office/powerpoint/2010/main" val="3791240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X\lectures\ars_electronica\werner_door_small.jpg"/>
          <p:cNvPicPr>
            <a:picLocks noChangeAspect="1" noChangeArrowheads="1"/>
          </p:cNvPicPr>
          <p:nvPr/>
        </p:nvPicPr>
        <p:blipFill>
          <a:blip r:embed="rId2" cstate="print"/>
          <a:srcRect/>
          <a:stretch>
            <a:fillRect/>
          </a:stretch>
        </p:blipFill>
        <p:spPr bwMode="auto">
          <a:xfrm>
            <a:off x="4683968" y="517836"/>
            <a:ext cx="2912368" cy="4375325"/>
          </a:xfrm>
          <a:prstGeom prst="rect">
            <a:avLst/>
          </a:prstGeom>
          <a:noFill/>
        </p:spPr>
      </p:pic>
      <p:pic>
        <p:nvPicPr>
          <p:cNvPr id="2051" name="Picture 3" descr="C:\X\lectures\ars_electronica\atlas_wheel_small.jpg"/>
          <p:cNvPicPr>
            <a:picLocks noChangeAspect="1" noChangeArrowheads="1"/>
          </p:cNvPicPr>
          <p:nvPr/>
        </p:nvPicPr>
        <p:blipFill>
          <a:blip r:embed="rId3" cstate="print"/>
          <a:srcRect/>
          <a:stretch>
            <a:fillRect/>
          </a:stretch>
        </p:blipFill>
        <p:spPr bwMode="auto">
          <a:xfrm>
            <a:off x="899592" y="514350"/>
            <a:ext cx="2922909" cy="438300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ATLAS, ALICE</a:t>
            </a:r>
          </a:p>
        </p:txBody>
      </p:sp>
    </p:spTree>
    <p:extLst>
      <p:ext uri="{BB962C8B-B14F-4D97-AF65-F5344CB8AC3E}">
        <p14:creationId xmlns:p14="http://schemas.microsoft.com/office/powerpoint/2010/main" val="1912944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714" r="2112"/>
          <a:stretch/>
        </p:blipFill>
        <p:spPr>
          <a:xfrm>
            <a:off x="566815" y="542286"/>
            <a:ext cx="6958361" cy="4479520"/>
          </a:xfrm>
          <a:prstGeom prst="rect">
            <a:avLst/>
          </a:prstGeom>
        </p:spPr>
      </p:pic>
      <p:sp>
        <p:nvSpPr>
          <p:cNvPr id="3" name="TextBox 2"/>
          <p:cNvSpPr txBox="1"/>
          <p:nvPr/>
        </p:nvSpPr>
        <p:spPr>
          <a:xfrm>
            <a:off x="-1587" y="-64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Parametrized</a:t>
            </a:r>
            <a:r>
              <a:rPr lang="en-GB" sz="2400" b="1" dirty="0">
                <a:solidFill>
                  <a:srgbClr val="FF0000"/>
                </a:solidFill>
              </a:rPr>
              <a:t> Tracking Performance</a:t>
            </a:r>
            <a:endParaRPr lang="en-GB" sz="2400" dirty="0">
              <a:solidFill>
                <a:srgbClr val="FF0000"/>
              </a:solidFill>
            </a:endParaRPr>
          </a:p>
        </p:txBody>
      </p:sp>
    </p:spTree>
    <p:extLst>
      <p:ext uri="{BB962C8B-B14F-4D97-AF65-F5344CB8AC3E}">
        <p14:creationId xmlns:p14="http://schemas.microsoft.com/office/powerpoint/2010/main" val="769300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6326" b="36934"/>
          <a:stretch/>
        </p:blipFill>
        <p:spPr>
          <a:xfrm>
            <a:off x="254688" y="481398"/>
            <a:ext cx="5878483" cy="703261"/>
          </a:xfrm>
          <a:prstGeom prst="rect">
            <a:avLst/>
          </a:prstGeom>
        </p:spPr>
      </p:pic>
      <p:sp>
        <p:nvSpPr>
          <p:cNvPr id="4" name="TextBox 3"/>
          <p:cNvSpPr txBox="1"/>
          <p:nvPr/>
        </p:nvSpPr>
        <p:spPr>
          <a:xfrm>
            <a:off x="278728" y="1239122"/>
            <a:ext cx="5854386" cy="2492913"/>
          </a:xfrm>
          <a:prstGeom prst="rect">
            <a:avLst/>
          </a:prstGeom>
          <a:noFill/>
        </p:spPr>
        <p:txBody>
          <a:bodyPr wrap="square" lIns="91330" tIns="45665" rIns="91330" bIns="45665" rtlCol="0">
            <a:spAutoFit/>
          </a:bodyPr>
          <a:lstStyle/>
          <a:p>
            <a:r>
              <a:rPr lang="en-GB" sz="1200" dirty="0"/>
              <a:t>HL-LHC  average distance between vertices at z=0 is </a:t>
            </a:r>
          </a:p>
          <a:p>
            <a:r>
              <a:rPr lang="en-GB" sz="1200" b="1" dirty="0">
                <a:solidFill>
                  <a:srgbClr val="000090"/>
                </a:solidFill>
              </a:rPr>
              <a:t>≈ 1mm in space and 3ps in time.</a:t>
            </a:r>
          </a:p>
          <a:p>
            <a:endParaRPr lang="en-GB" sz="1200" dirty="0"/>
          </a:p>
          <a:p>
            <a:r>
              <a:rPr lang="en-GB" sz="1200" dirty="0"/>
              <a:t>For 6 times higher luminosity at FCC-</a:t>
            </a:r>
            <a:r>
              <a:rPr lang="en-GB" sz="1200" dirty="0" err="1"/>
              <a:t>hh</a:t>
            </a:r>
            <a:r>
              <a:rPr lang="en-GB" sz="1200" dirty="0"/>
              <a:t> (an HE-LHC)  this would become </a:t>
            </a:r>
          </a:p>
          <a:p>
            <a:r>
              <a:rPr lang="en-GB" sz="1200" b="1" dirty="0">
                <a:solidFill>
                  <a:srgbClr val="000090"/>
                </a:solidFill>
              </a:rPr>
              <a:t>≈ 170μm in space and 0.5ps in time. </a:t>
            </a:r>
          </a:p>
          <a:p>
            <a:endParaRPr lang="en-GB" sz="1200" dirty="0"/>
          </a:p>
          <a:p>
            <a:endParaRPr lang="en-GB" sz="1200" dirty="0"/>
          </a:p>
          <a:p>
            <a:endParaRPr lang="en-GB" sz="1200" dirty="0"/>
          </a:p>
          <a:p>
            <a:r>
              <a:rPr lang="en-GB" sz="1200" dirty="0"/>
              <a:t>x=0.8mm, X</a:t>
            </a:r>
            <a:r>
              <a:rPr lang="en-GB" sz="1200" baseline="-25000" dirty="0"/>
              <a:t>0</a:t>
            </a:r>
            <a:r>
              <a:rPr lang="en-GB" sz="1200" dirty="0"/>
              <a:t>=35.28cm (Be), p=1GeV</a:t>
            </a:r>
          </a:p>
          <a:p>
            <a:endParaRPr lang="en-GB" sz="1200" dirty="0"/>
          </a:p>
          <a:p>
            <a:endParaRPr lang="en-GB" sz="1200" dirty="0"/>
          </a:p>
          <a:p>
            <a:endParaRPr lang="en-GB" sz="1200" dirty="0"/>
          </a:p>
          <a:p>
            <a:endParaRPr lang="en-GB" sz="1200" dirty="0"/>
          </a:p>
        </p:txBody>
      </p:sp>
      <p:cxnSp>
        <p:nvCxnSpPr>
          <p:cNvPr id="7" name="Straight Connector 6"/>
          <p:cNvCxnSpPr/>
          <p:nvPr/>
        </p:nvCxnSpPr>
        <p:spPr>
          <a:xfrm>
            <a:off x="734671" y="3726413"/>
            <a:ext cx="6622512"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533967" y="2431007"/>
            <a:ext cx="409316" cy="1289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4671" y="3201955"/>
            <a:ext cx="662251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8351" y="3262630"/>
            <a:ext cx="961468" cy="338477"/>
          </a:xfrm>
          <a:prstGeom prst="rect">
            <a:avLst/>
          </a:prstGeom>
          <a:noFill/>
        </p:spPr>
        <p:txBody>
          <a:bodyPr wrap="none" lIns="91330" tIns="45665" rIns="91330" bIns="45665" rtlCol="0">
            <a:spAutoFit/>
          </a:bodyPr>
          <a:lstStyle/>
          <a:p>
            <a:r>
              <a:rPr lang="en-GB" sz="1600" dirty="0"/>
              <a:t>r = 2.5cm </a:t>
            </a:r>
          </a:p>
        </p:txBody>
      </p:sp>
      <p:cxnSp>
        <p:nvCxnSpPr>
          <p:cNvPr id="16" name="Straight Arrow Connector 15"/>
          <p:cNvCxnSpPr/>
          <p:nvPr/>
        </p:nvCxnSpPr>
        <p:spPr>
          <a:xfrm flipV="1">
            <a:off x="4051176" y="3201957"/>
            <a:ext cx="629724" cy="52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701902" y="2214875"/>
            <a:ext cx="316605" cy="95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68046" y="2214857"/>
            <a:ext cx="184512" cy="369255"/>
          </a:xfrm>
          <a:prstGeom prst="rect">
            <a:avLst/>
          </a:prstGeom>
          <a:noFill/>
        </p:spPr>
        <p:txBody>
          <a:bodyPr wrap="none" lIns="91330" tIns="45665" rIns="91330" bIns="45665" rtlCol="0">
            <a:spAutoFit/>
          </a:bodyPr>
          <a:lstStyle/>
          <a:p>
            <a:endParaRPr lang="en-GB" dirty="0"/>
          </a:p>
        </p:txBody>
      </p:sp>
      <p:pic>
        <p:nvPicPr>
          <p:cNvPr id="21" name="Picture 20"/>
          <p:cNvPicPr>
            <a:picLocks noChangeAspect="1"/>
          </p:cNvPicPr>
          <p:nvPr/>
        </p:nvPicPr>
        <p:blipFill>
          <a:blip r:embed="rId3"/>
          <a:stretch>
            <a:fillRect/>
          </a:stretch>
        </p:blipFill>
        <p:spPr>
          <a:xfrm>
            <a:off x="306335" y="2278814"/>
            <a:ext cx="3316503" cy="439893"/>
          </a:xfrm>
          <a:prstGeom prst="rect">
            <a:avLst/>
          </a:prstGeom>
        </p:spPr>
      </p:pic>
      <p:cxnSp>
        <p:nvCxnSpPr>
          <p:cNvPr id="22" name="Straight Connector 21"/>
          <p:cNvCxnSpPr/>
          <p:nvPr/>
        </p:nvCxnSpPr>
        <p:spPr>
          <a:xfrm flipH="1">
            <a:off x="4064305" y="2214858"/>
            <a:ext cx="1781565" cy="151532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058508" y="3678731"/>
            <a:ext cx="405990" cy="369255"/>
          </a:xfrm>
          <a:prstGeom prst="rect">
            <a:avLst/>
          </a:prstGeom>
          <a:noFill/>
        </p:spPr>
        <p:txBody>
          <a:bodyPr wrap="none" lIns="91330" tIns="45665" rIns="91330" bIns="45665" rtlCol="0">
            <a:spAutoFit/>
          </a:bodyPr>
          <a:lstStyle/>
          <a:p>
            <a:r>
              <a:rPr lang="en-GB" dirty="0" err="1" smtClean="0"/>
              <a:t>Δz</a:t>
            </a:r>
            <a:endParaRPr lang="en-GB" dirty="0"/>
          </a:p>
        </p:txBody>
      </p:sp>
      <p:sp>
        <p:nvSpPr>
          <p:cNvPr id="27" name="TextBox 26"/>
          <p:cNvSpPr txBox="1"/>
          <p:nvPr/>
        </p:nvSpPr>
        <p:spPr>
          <a:xfrm>
            <a:off x="4922306" y="2395243"/>
            <a:ext cx="385251" cy="369255"/>
          </a:xfrm>
          <a:prstGeom prst="rect">
            <a:avLst/>
          </a:prstGeom>
          <a:noFill/>
        </p:spPr>
        <p:txBody>
          <a:bodyPr wrap="none" lIns="91330" tIns="45665" rIns="91330" bIns="45665" rtlCol="0">
            <a:spAutoFit/>
          </a:bodyPr>
          <a:lstStyle/>
          <a:p>
            <a:r>
              <a:rPr lang="en-GB" dirty="0" smtClean="0"/>
              <a:t>θ</a:t>
            </a:r>
            <a:r>
              <a:rPr lang="en-GB" baseline="-25000" dirty="0" smtClean="0"/>
              <a:t>0</a:t>
            </a:r>
            <a:endParaRPr lang="en-GB" baseline="-25000" dirty="0"/>
          </a:p>
        </p:txBody>
      </p:sp>
      <p:sp>
        <p:nvSpPr>
          <p:cNvPr id="28" name="TextBox 27"/>
          <p:cNvSpPr txBox="1"/>
          <p:nvPr/>
        </p:nvSpPr>
        <p:spPr>
          <a:xfrm>
            <a:off x="4064329" y="3138590"/>
            <a:ext cx="308495" cy="369255"/>
          </a:xfrm>
          <a:prstGeom prst="rect">
            <a:avLst/>
          </a:prstGeom>
          <a:noFill/>
        </p:spPr>
        <p:txBody>
          <a:bodyPr wrap="none" lIns="91330" tIns="45665" rIns="91330" bIns="45665" rtlCol="0">
            <a:spAutoFit/>
          </a:bodyPr>
          <a:lstStyle/>
          <a:p>
            <a:r>
              <a:rPr lang="en-GB" smtClean="0"/>
              <a:t>η</a:t>
            </a:r>
            <a:endParaRPr lang="en-GB" dirty="0"/>
          </a:p>
        </p:txBody>
      </p:sp>
      <p:cxnSp>
        <p:nvCxnSpPr>
          <p:cNvPr id="33" name="Straight Connector 32"/>
          <p:cNvCxnSpPr/>
          <p:nvPr/>
        </p:nvCxnSpPr>
        <p:spPr>
          <a:xfrm>
            <a:off x="4037516" y="2718707"/>
            <a:ext cx="0" cy="1181872"/>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462134" y="3531254"/>
            <a:ext cx="719890" cy="369255"/>
          </a:xfrm>
          <a:prstGeom prst="rect">
            <a:avLst/>
          </a:prstGeom>
          <a:noFill/>
        </p:spPr>
        <p:txBody>
          <a:bodyPr wrap="none" lIns="91330" tIns="45665" rIns="91330" bIns="45665" rtlCol="0">
            <a:spAutoFit/>
          </a:bodyPr>
          <a:lstStyle/>
          <a:p>
            <a:r>
              <a:rPr lang="en-GB" dirty="0" smtClean="0"/>
              <a:t>Beam</a:t>
            </a:r>
            <a:endParaRPr lang="en-GB" dirty="0"/>
          </a:p>
        </p:txBody>
      </p:sp>
      <p:sp>
        <p:nvSpPr>
          <p:cNvPr id="40" name="TextBox 39"/>
          <p:cNvSpPr txBox="1"/>
          <p:nvPr/>
        </p:nvSpPr>
        <p:spPr>
          <a:xfrm>
            <a:off x="7462170" y="2985524"/>
            <a:ext cx="1130272" cy="369255"/>
          </a:xfrm>
          <a:prstGeom prst="rect">
            <a:avLst/>
          </a:prstGeom>
          <a:noFill/>
        </p:spPr>
        <p:txBody>
          <a:bodyPr wrap="none" lIns="91330" tIns="45665" rIns="91330" bIns="45665" rtlCol="0">
            <a:spAutoFit/>
          </a:bodyPr>
          <a:lstStyle/>
          <a:p>
            <a:r>
              <a:rPr lang="en-GB" dirty="0" err="1" smtClean="0"/>
              <a:t>Beampipe</a:t>
            </a:r>
            <a:endParaRPr lang="en-GB" dirty="0"/>
          </a:p>
        </p:txBody>
      </p:sp>
      <p:pic>
        <p:nvPicPr>
          <p:cNvPr id="41" name="Picture 40"/>
          <p:cNvPicPr>
            <a:picLocks noChangeAspect="1"/>
          </p:cNvPicPr>
          <p:nvPr/>
        </p:nvPicPr>
        <p:blipFill>
          <a:blip r:embed="rId4"/>
          <a:stretch>
            <a:fillRect/>
          </a:stretch>
        </p:blipFill>
        <p:spPr>
          <a:xfrm>
            <a:off x="6277999" y="1087152"/>
            <a:ext cx="2864483" cy="1824370"/>
          </a:xfrm>
          <a:prstGeom prst="rect">
            <a:avLst/>
          </a:prstGeom>
        </p:spPr>
      </p:pic>
      <p:sp>
        <p:nvSpPr>
          <p:cNvPr id="42" name="TextBox 41"/>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Pileup of 1000 (25ns </a:t>
            </a:r>
            <a:r>
              <a:rPr lang="en-GB" sz="2400" b="1" dirty="0" err="1">
                <a:solidFill>
                  <a:srgbClr val="FF0000"/>
                </a:solidFill>
              </a:rPr>
              <a:t>Bunchcrossing</a:t>
            </a:r>
            <a:r>
              <a:rPr lang="en-GB" sz="2400" b="1" dirty="0">
                <a:solidFill>
                  <a:srgbClr val="FF0000"/>
                </a:solidFill>
              </a:rPr>
              <a:t>)</a:t>
            </a:r>
            <a:endParaRPr lang="en-GB" sz="2400" baseline="30000" dirty="0">
              <a:solidFill>
                <a:srgbClr val="FF0000"/>
              </a:solidFill>
            </a:endParaRPr>
          </a:p>
        </p:txBody>
      </p:sp>
      <p:sp>
        <p:nvSpPr>
          <p:cNvPr id="44" name="TextBox 43"/>
          <p:cNvSpPr txBox="1"/>
          <p:nvPr/>
        </p:nvSpPr>
        <p:spPr>
          <a:xfrm>
            <a:off x="218105" y="4048065"/>
            <a:ext cx="8589771" cy="969418"/>
          </a:xfrm>
          <a:prstGeom prst="rect">
            <a:avLst/>
          </a:prstGeom>
          <a:noFill/>
        </p:spPr>
        <p:txBody>
          <a:bodyPr wrap="square" lIns="91330" tIns="45665" rIns="91330" bIns="45665" rtlCol="0">
            <a:spAutoFit/>
          </a:bodyPr>
          <a:lstStyle/>
          <a:p>
            <a:r>
              <a:rPr lang="en-GB" sz="1400" dirty="0"/>
              <a:t>Even having a perfect tracking detector, the error due to multiple scattering in the </a:t>
            </a:r>
            <a:r>
              <a:rPr lang="en-GB" sz="1400" dirty="0" err="1"/>
              <a:t>beampipe</a:t>
            </a:r>
            <a:r>
              <a:rPr lang="en-GB" sz="1400" dirty="0"/>
              <a:t> for </a:t>
            </a:r>
            <a:r>
              <a:rPr lang="en-GB" sz="1400" dirty="0" err="1"/>
              <a:t>η</a:t>
            </a:r>
            <a:r>
              <a:rPr lang="en-GB" sz="1400" dirty="0"/>
              <a:t> &gt; 1.7 is already larger than the average vertex distance ! </a:t>
            </a:r>
          </a:p>
          <a:p>
            <a:endParaRPr lang="en-GB" sz="1400" dirty="0"/>
          </a:p>
          <a:p>
            <a:r>
              <a:rPr lang="en-GB" sz="1400" dirty="0"/>
              <a:t>Timing, very clever new ideas needed …</a:t>
            </a:r>
          </a:p>
        </p:txBody>
      </p:sp>
    </p:spTree>
    <p:extLst>
      <p:ext uri="{BB962C8B-B14F-4D97-AF65-F5344CB8AC3E}">
        <p14:creationId xmlns:p14="http://schemas.microsoft.com/office/powerpoint/2010/main" val="806830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96"/>
            <a:ext cx="9144000" cy="584697"/>
          </a:xfrm>
          <a:prstGeom prst="rect">
            <a:avLst/>
          </a:prstGeom>
          <a:noFill/>
        </p:spPr>
        <p:txBody>
          <a:bodyPr wrap="square" lIns="91328" tIns="45664" rIns="91328" bIns="45664" rtlCol="0">
            <a:spAutoFit/>
          </a:bodyPr>
          <a:lstStyle/>
          <a:p>
            <a:pPr algn="ctr"/>
            <a:r>
              <a:rPr lang="en-GB" sz="3200" b="1" dirty="0" err="1">
                <a:solidFill>
                  <a:srgbClr val="FF0000"/>
                </a:solidFill>
              </a:rPr>
              <a:t>Vertexing</a:t>
            </a:r>
            <a:r>
              <a:rPr lang="en-GB" sz="3200" b="1" dirty="0">
                <a:solidFill>
                  <a:srgbClr val="FF0000"/>
                </a:solidFill>
              </a:rPr>
              <a:t> at Pileup of 1000, Timing</a:t>
            </a:r>
            <a:endParaRPr lang="en-GB" sz="3200" baseline="30000" dirty="0">
              <a:solidFill>
                <a:srgbClr val="FF0000"/>
              </a:solidFill>
            </a:endParaRPr>
          </a:p>
        </p:txBody>
      </p:sp>
      <p:pic>
        <p:nvPicPr>
          <p:cNvPr id="4" name="Picture 3"/>
          <p:cNvPicPr>
            <a:picLocks noChangeAspect="1"/>
          </p:cNvPicPr>
          <p:nvPr/>
        </p:nvPicPr>
        <p:blipFill>
          <a:blip r:embed="rId2"/>
          <a:stretch>
            <a:fillRect/>
          </a:stretch>
        </p:blipFill>
        <p:spPr>
          <a:xfrm>
            <a:off x="122392" y="843558"/>
            <a:ext cx="8895698" cy="3711550"/>
          </a:xfrm>
          <a:prstGeom prst="rect">
            <a:avLst/>
          </a:prstGeom>
        </p:spPr>
      </p:pic>
    </p:spTree>
    <p:extLst>
      <p:ext uri="{BB962C8B-B14F-4D97-AF65-F5344CB8AC3E}">
        <p14:creationId xmlns:p14="http://schemas.microsoft.com/office/powerpoint/2010/main" val="571481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7705"/>
            <a:ext cx="9144000" cy="4455797"/>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Tree>
    <p:extLst>
      <p:ext uri="{BB962C8B-B14F-4D97-AF65-F5344CB8AC3E}">
        <p14:creationId xmlns:p14="http://schemas.microsoft.com/office/powerpoint/2010/main" val="12069814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13" y="582542"/>
            <a:ext cx="4318239" cy="2192273"/>
          </a:xfrm>
          <a:prstGeom prst="rect">
            <a:avLst/>
          </a:prstGeom>
        </p:spPr>
      </p:pic>
      <p:pic>
        <p:nvPicPr>
          <p:cNvPr id="3" name="Picture 2"/>
          <p:cNvPicPr>
            <a:picLocks noChangeAspect="1"/>
          </p:cNvPicPr>
          <p:nvPr/>
        </p:nvPicPr>
        <p:blipFill rotWithShape="1">
          <a:blip r:embed="rId3"/>
          <a:srcRect t="-5091" b="-872"/>
          <a:stretch/>
        </p:blipFill>
        <p:spPr>
          <a:xfrm>
            <a:off x="4311920" y="472965"/>
            <a:ext cx="2226248" cy="3770272"/>
          </a:xfrm>
          <a:prstGeom prst="rect">
            <a:avLst/>
          </a:prstGeom>
        </p:spPr>
      </p:pic>
      <p:pic>
        <p:nvPicPr>
          <p:cNvPr id="4" name="Picture 3"/>
          <p:cNvPicPr>
            <a:picLocks noChangeAspect="1"/>
          </p:cNvPicPr>
          <p:nvPr/>
        </p:nvPicPr>
        <p:blipFill>
          <a:blip r:embed="rId4"/>
          <a:stretch>
            <a:fillRect/>
          </a:stretch>
        </p:blipFill>
        <p:spPr>
          <a:xfrm>
            <a:off x="6538170" y="1178756"/>
            <a:ext cx="2338708" cy="3064513"/>
          </a:xfrm>
          <a:prstGeom prst="rect">
            <a:avLst/>
          </a:prstGeom>
        </p:spPr>
      </p:pic>
      <p:pic>
        <p:nvPicPr>
          <p:cNvPr id="5" name="Picture 4"/>
          <p:cNvPicPr>
            <a:picLocks noChangeAspect="1"/>
          </p:cNvPicPr>
          <p:nvPr/>
        </p:nvPicPr>
        <p:blipFill>
          <a:blip r:embed="rId5"/>
          <a:stretch>
            <a:fillRect/>
          </a:stretch>
        </p:blipFill>
        <p:spPr>
          <a:xfrm>
            <a:off x="5727647" y="4424550"/>
            <a:ext cx="3149291" cy="241751"/>
          </a:xfrm>
          <a:prstGeom prst="rect">
            <a:avLst/>
          </a:prstGeom>
        </p:spPr>
      </p:pic>
      <p:sp>
        <p:nvSpPr>
          <p:cNvPr id="6" name="TextBox 5"/>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
        <p:nvSpPr>
          <p:cNvPr id="8" name="TextBox 7"/>
          <p:cNvSpPr txBox="1"/>
          <p:nvPr/>
        </p:nvSpPr>
        <p:spPr>
          <a:xfrm>
            <a:off x="84397" y="2797603"/>
            <a:ext cx="3952514" cy="1846580"/>
          </a:xfrm>
          <a:prstGeom prst="rect">
            <a:avLst/>
          </a:prstGeom>
          <a:noFill/>
        </p:spPr>
        <p:txBody>
          <a:bodyPr wrap="square" lIns="91330" tIns="45665" rIns="91330" bIns="45665" rtlCol="0">
            <a:spAutoFit/>
          </a:bodyPr>
          <a:lstStyle/>
          <a:p>
            <a:r>
              <a:rPr lang="en-GB" sz="1400" dirty="0"/>
              <a:t>Barrel HCAL in Fe/</a:t>
            </a:r>
            <a:r>
              <a:rPr lang="en-GB" sz="1400" dirty="0" err="1"/>
              <a:t>Sci</a:t>
            </a:r>
            <a:r>
              <a:rPr lang="en-GB" sz="1400" dirty="0"/>
              <a:t> similar to ATLAS </a:t>
            </a:r>
            <a:r>
              <a:rPr lang="en-GB" sz="1400" dirty="0" err="1"/>
              <a:t>Tilecal</a:t>
            </a:r>
            <a:endParaRPr lang="en-GB" sz="1400" dirty="0"/>
          </a:p>
          <a:p>
            <a:endParaRPr lang="en-GB" sz="1400" dirty="0"/>
          </a:p>
          <a:p>
            <a:r>
              <a:rPr lang="en-GB" sz="1400" dirty="0"/>
              <a:t>Barrel ECAL, </a:t>
            </a:r>
            <a:r>
              <a:rPr lang="en-GB" sz="1400" dirty="0" err="1"/>
              <a:t>Endcap</a:t>
            </a:r>
            <a:r>
              <a:rPr lang="en-GB" sz="1400" dirty="0"/>
              <a:t> ECAL/HCAL, Forward ECAL/HCAL are in </a:t>
            </a:r>
            <a:r>
              <a:rPr lang="en-GB" sz="1400" dirty="0" err="1"/>
              <a:t>LAr</a:t>
            </a:r>
            <a:r>
              <a:rPr lang="en-GB" sz="1400" dirty="0"/>
              <a:t> technology, which is intrinsically radiation hard.</a:t>
            </a:r>
          </a:p>
          <a:p>
            <a:endParaRPr lang="en-GB" sz="1400" dirty="0"/>
          </a:p>
          <a:p>
            <a:r>
              <a:rPr lang="en-GB" sz="1400" dirty="0"/>
              <a:t>Silicon ECAL and ideas for digital ECAL with MAPS are being discussed.</a:t>
            </a:r>
          </a:p>
        </p:txBody>
      </p:sp>
    </p:spTree>
    <p:extLst>
      <p:ext uri="{BB962C8B-B14F-4D97-AF65-F5344CB8AC3E}">
        <p14:creationId xmlns:p14="http://schemas.microsoft.com/office/powerpoint/2010/main" val="1433602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617"/>
          <a:stretch/>
        </p:blipFill>
        <p:spPr>
          <a:xfrm>
            <a:off x="31" y="751840"/>
            <a:ext cx="9122833" cy="4391660"/>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Calorimeter Granularity</a:t>
            </a:r>
            <a:endParaRPr lang="en-GB" sz="2400" baseline="30000" dirty="0">
              <a:solidFill>
                <a:srgbClr val="FF0000"/>
              </a:solidFill>
            </a:endParaRPr>
          </a:p>
        </p:txBody>
      </p:sp>
    </p:spTree>
    <p:extLst>
      <p:ext uri="{BB962C8B-B14F-4D97-AF65-F5344CB8AC3E}">
        <p14:creationId xmlns:p14="http://schemas.microsoft.com/office/powerpoint/2010/main" val="2656616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5109882"/>
          </a:xfrm>
          <a:prstGeom prst="rect">
            <a:avLst/>
          </a:prstGeom>
        </p:spPr>
      </p:pic>
    </p:spTree>
    <p:extLst>
      <p:ext uri="{BB962C8B-B14F-4D97-AF65-F5344CB8AC3E}">
        <p14:creationId xmlns:p14="http://schemas.microsoft.com/office/powerpoint/2010/main" val="3437093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0856" cy="5143500"/>
          </a:xfrm>
          <a:prstGeom prst="rect">
            <a:avLst/>
          </a:prstGeom>
        </p:spPr>
      </p:pic>
    </p:spTree>
    <p:extLst>
      <p:ext uri="{BB962C8B-B14F-4D97-AF65-F5344CB8AC3E}">
        <p14:creationId xmlns:p14="http://schemas.microsoft.com/office/powerpoint/2010/main" val="1855755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sp>
        <p:nvSpPr>
          <p:cNvPr id="9" name="TextBox 8"/>
          <p:cNvSpPr txBox="1"/>
          <p:nvPr/>
        </p:nvSpPr>
        <p:spPr>
          <a:xfrm>
            <a:off x="4988026" y="584786"/>
            <a:ext cx="3960440" cy="4247317"/>
          </a:xfrm>
          <a:prstGeom prst="rect">
            <a:avLst/>
          </a:prstGeom>
          <a:noFill/>
        </p:spPr>
        <p:txBody>
          <a:bodyPr wrap="square" lIns="91406" tIns="45703" rIns="91406" bIns="45703" rtlCol="0">
            <a:spAutoFit/>
          </a:bodyPr>
          <a:lstStyle/>
          <a:p>
            <a:pPr defTabSz="456986"/>
            <a:r>
              <a:rPr lang="en-GB" dirty="0" smtClean="0">
                <a:solidFill>
                  <a:srgbClr val="000090"/>
                </a:solidFill>
                <a:latin typeface="Calibri"/>
              </a:rPr>
              <a:t>We assume a constant magnetic field inside the coil radius L</a:t>
            </a:r>
            <a:r>
              <a:rPr lang="en-GB" baseline="-25000" dirty="0" smtClean="0">
                <a:solidFill>
                  <a:srgbClr val="000090"/>
                </a:solidFill>
                <a:latin typeface="Calibri"/>
              </a:rPr>
              <a:t>1</a:t>
            </a:r>
            <a:r>
              <a:rPr lang="en-GB" dirty="0" smtClean="0">
                <a:solidFill>
                  <a:srgbClr val="000090"/>
                </a:solidFill>
                <a:latin typeface="Calibri"/>
              </a:rPr>
              <a:t>.</a:t>
            </a:r>
          </a:p>
          <a:p>
            <a:pPr defTabSz="456986"/>
            <a:endParaRPr lang="en-GB" dirty="0">
              <a:solidFill>
                <a:srgbClr val="000090"/>
              </a:solidFill>
              <a:latin typeface="Calibri"/>
            </a:endParaRPr>
          </a:p>
          <a:p>
            <a:pPr defTabSz="456986"/>
            <a:r>
              <a:rPr lang="en-GB" dirty="0" smtClean="0">
                <a:solidFill>
                  <a:srgbClr val="008000"/>
                </a:solidFill>
                <a:latin typeface="Calibri"/>
              </a:rPr>
              <a:t>The measurement points in the tracker of radius L</a:t>
            </a:r>
            <a:r>
              <a:rPr lang="en-GB" baseline="-25000" dirty="0" smtClean="0">
                <a:solidFill>
                  <a:srgbClr val="008000"/>
                </a:solidFill>
                <a:latin typeface="Calibri"/>
              </a:rPr>
              <a:t>0</a:t>
            </a:r>
            <a:r>
              <a:rPr lang="en-GB" dirty="0" smtClean="0">
                <a:solidFill>
                  <a:srgbClr val="008000"/>
                </a:solidFill>
                <a:latin typeface="Calibri"/>
              </a:rPr>
              <a:t> are equidistant and have all the same resolution σ</a:t>
            </a:r>
            <a:r>
              <a:rPr lang="en-GB" baseline="-25000" dirty="0" smtClean="0">
                <a:solidFill>
                  <a:srgbClr val="008000"/>
                </a:solidFill>
                <a:latin typeface="Calibri"/>
              </a:rPr>
              <a:t>0</a:t>
            </a:r>
            <a:r>
              <a:rPr lang="en-GB" dirty="0" smtClean="0">
                <a:solidFill>
                  <a:srgbClr val="008000"/>
                </a:solidFill>
                <a:latin typeface="Calibri"/>
              </a:rPr>
              <a:t>.</a:t>
            </a:r>
          </a:p>
          <a:p>
            <a:pPr defTabSz="456986"/>
            <a:endParaRPr lang="en-GB" dirty="0">
              <a:solidFill>
                <a:srgbClr val="000090"/>
              </a:solidFill>
              <a:latin typeface="Calibri"/>
            </a:endParaRPr>
          </a:p>
          <a:p>
            <a:pPr defTabSz="456986"/>
            <a:r>
              <a:rPr lang="en-GB" dirty="0" smtClean="0">
                <a:solidFill>
                  <a:srgbClr val="000090"/>
                </a:solidFill>
                <a:latin typeface="Calibri"/>
              </a:rPr>
              <a:t>The measurement point at L</a:t>
            </a:r>
            <a:r>
              <a:rPr lang="en-GB" baseline="-25000" dirty="0" smtClean="0">
                <a:solidFill>
                  <a:srgbClr val="000090"/>
                </a:solidFill>
                <a:latin typeface="Calibri"/>
              </a:rPr>
              <a:t>1</a:t>
            </a:r>
            <a:r>
              <a:rPr lang="en-GB" dirty="0" smtClean="0">
                <a:solidFill>
                  <a:srgbClr val="000090"/>
                </a:solidFill>
                <a:latin typeface="Calibri"/>
              </a:rPr>
              <a:t> has a position error σ</a:t>
            </a:r>
            <a:r>
              <a:rPr lang="en-GB" baseline="-25000" dirty="0" smtClean="0">
                <a:solidFill>
                  <a:srgbClr val="000090"/>
                </a:solidFill>
                <a:latin typeface="Calibri"/>
              </a:rPr>
              <a:t>1</a:t>
            </a:r>
            <a:r>
              <a:rPr lang="en-GB" dirty="0" smtClean="0">
                <a:solidFill>
                  <a:srgbClr val="000090"/>
                </a:solidFill>
                <a:latin typeface="Calibri"/>
              </a:rPr>
              <a:t> that is given by the multiple scattering inside the calorimeters</a:t>
            </a:r>
          </a:p>
          <a:p>
            <a:pPr defTabSz="456986"/>
            <a:r>
              <a:rPr lang="en-GB" dirty="0">
                <a:solidFill>
                  <a:srgbClr val="000090"/>
                </a:solidFill>
                <a:latin typeface="Calibri"/>
              </a:rPr>
              <a:t>(</a:t>
            </a:r>
            <a:r>
              <a:rPr lang="en-GB" dirty="0" err="1" smtClean="0">
                <a:solidFill>
                  <a:srgbClr val="000090"/>
                </a:solidFill>
                <a:latin typeface="Calibri"/>
              </a:rPr>
              <a:t>σ</a:t>
            </a:r>
            <a:r>
              <a:rPr lang="en-GB" baseline="-25000" dirty="0" err="1" smtClean="0">
                <a:solidFill>
                  <a:srgbClr val="000090"/>
                </a:solidFill>
                <a:latin typeface="Calibri"/>
              </a:rPr>
              <a:t>y</a:t>
            </a:r>
            <a:r>
              <a:rPr lang="en-GB" dirty="0" smtClean="0">
                <a:solidFill>
                  <a:srgbClr val="000090"/>
                </a:solidFill>
                <a:latin typeface="Calibri"/>
              </a:rPr>
              <a:t> in the following).</a:t>
            </a:r>
          </a:p>
          <a:p>
            <a:pPr defTabSz="456986"/>
            <a:endParaRPr lang="en-GB" dirty="0">
              <a:solidFill>
                <a:srgbClr val="000090"/>
              </a:solidFill>
              <a:latin typeface="Calibri"/>
            </a:endParaRPr>
          </a:p>
          <a:p>
            <a:pPr defTabSz="456986"/>
            <a:r>
              <a:rPr lang="en-GB" dirty="0" smtClean="0">
                <a:solidFill>
                  <a:srgbClr val="008000"/>
                </a:solidFill>
                <a:latin typeface="Calibri"/>
              </a:rPr>
              <a:t>The formula for the momentum resolution is given in the next slide.</a:t>
            </a:r>
            <a:endParaRPr lang="en-GB" dirty="0">
              <a:solidFill>
                <a:srgbClr val="008000"/>
              </a:solidFill>
              <a:latin typeface="Calibri"/>
            </a:endParaRPr>
          </a:p>
        </p:txBody>
      </p:sp>
      <p:grpSp>
        <p:nvGrpSpPr>
          <p:cNvPr id="18" name="Group 17"/>
          <p:cNvGrpSpPr/>
          <p:nvPr/>
        </p:nvGrpSpPr>
        <p:grpSpPr>
          <a:xfrm>
            <a:off x="139026" y="2029620"/>
            <a:ext cx="4456553" cy="3041406"/>
            <a:chOff x="139008" y="2029620"/>
            <a:chExt cx="4456553" cy="3041406"/>
          </a:xfrm>
        </p:grpSpPr>
        <p:pic>
          <p:nvPicPr>
            <p:cNvPr id="2" name="Picture 1"/>
            <p:cNvPicPr>
              <a:picLocks noChangeAspect="1"/>
            </p:cNvPicPr>
            <p:nvPr/>
          </p:nvPicPr>
          <p:blipFill rotWithShape="1">
            <a:blip r:embed="rId2"/>
            <a:srcRect l="39384" t="13635" b="42016"/>
            <a:stretch/>
          </p:blipFill>
          <p:spPr>
            <a:xfrm>
              <a:off x="139008" y="2029620"/>
              <a:ext cx="4456553" cy="3041406"/>
            </a:xfrm>
            <a:prstGeom prst="rect">
              <a:avLst/>
            </a:prstGeom>
          </p:spPr>
        </p:pic>
        <p:cxnSp>
          <p:nvCxnSpPr>
            <p:cNvPr id="3" name="Straight Arrow Connector 2"/>
            <p:cNvCxnSpPr/>
            <p:nvPr/>
          </p:nvCxnSpPr>
          <p:spPr>
            <a:xfrm flipV="1">
              <a:off x="644228" y="2894643"/>
              <a:ext cx="1296144" cy="16561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01620" y="290217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1</a:t>
              </a:r>
            </a:p>
          </p:txBody>
        </p:sp>
        <p:cxnSp>
          <p:nvCxnSpPr>
            <p:cNvPr id="5" name="Straight Arrow Connector 4"/>
            <p:cNvCxnSpPr/>
            <p:nvPr/>
          </p:nvCxnSpPr>
          <p:spPr>
            <a:xfrm flipV="1">
              <a:off x="644228" y="4262796"/>
              <a:ext cx="574898" cy="2880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19067" y="433482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0</a:t>
              </a:r>
            </a:p>
          </p:txBody>
        </p:sp>
        <p:sp>
          <p:nvSpPr>
            <p:cNvPr id="8" name="Oval 7"/>
            <p:cNvSpPr/>
            <p:nvPr/>
          </p:nvSpPr>
          <p:spPr>
            <a:xfrm>
              <a:off x="1193472" y="2496120"/>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86"/>
              <a:endParaRPr lang="en-GB">
                <a:solidFill>
                  <a:prstClr val="white"/>
                </a:solidFill>
                <a:latin typeface="Calibri"/>
              </a:endParaRPr>
            </a:p>
          </p:txBody>
        </p:sp>
        <p:cxnSp>
          <p:nvCxnSpPr>
            <p:cNvPr id="10" name="Straight Arrow Connector 9"/>
            <p:cNvCxnSpPr/>
            <p:nvPr/>
          </p:nvCxnSpPr>
          <p:spPr>
            <a:xfrm flipV="1">
              <a:off x="1237118" y="3701540"/>
              <a:ext cx="1318658" cy="5612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10110" y="3925968"/>
              <a:ext cx="677038" cy="461665"/>
            </a:xfrm>
            <a:prstGeom prst="rect">
              <a:avLst/>
            </a:prstGeom>
            <a:noFill/>
          </p:spPr>
          <p:txBody>
            <a:bodyPr wrap="none" rtlCol="0">
              <a:spAutoFit/>
            </a:bodyPr>
            <a:lstStyle/>
            <a:p>
              <a:pPr defTabSz="456986"/>
              <a:r>
                <a:rPr lang="en-GB" sz="2400" dirty="0" err="1">
                  <a:solidFill>
                    <a:prstClr val="black"/>
                  </a:solidFill>
                  <a:latin typeface="Calibri"/>
                </a:rPr>
                <a:t>L</a:t>
              </a:r>
              <a:r>
                <a:rPr lang="en-GB" sz="2400" baseline="-25000" dirty="0" err="1">
                  <a:solidFill>
                    <a:prstClr val="black"/>
                  </a:solidFill>
                  <a:latin typeface="Calibri"/>
                </a:rPr>
                <a:t>Calo</a:t>
              </a:r>
              <a:endParaRPr lang="en-GB" sz="2400" baseline="-25000" dirty="0">
                <a:solidFill>
                  <a:prstClr val="black"/>
                </a:solidFill>
                <a:latin typeface="Calibri"/>
              </a:endParaRPr>
            </a:p>
          </p:txBody>
        </p:sp>
      </p:grpSp>
      <p:sp>
        <p:nvSpPr>
          <p:cNvPr id="17" name="TextBox 16"/>
          <p:cNvSpPr txBox="1"/>
          <p:nvPr/>
        </p:nvSpPr>
        <p:spPr>
          <a:xfrm>
            <a:off x="66606" y="627560"/>
            <a:ext cx="4865434" cy="1015663"/>
          </a:xfrm>
          <a:prstGeom prst="rect">
            <a:avLst/>
          </a:prstGeom>
          <a:noFill/>
        </p:spPr>
        <p:txBody>
          <a:bodyPr wrap="none" lIns="91406" tIns="45703" rIns="91406" bIns="45703" rtlCol="0">
            <a:spAutoFit/>
          </a:bodyPr>
          <a:lstStyle/>
          <a:p>
            <a:pPr defTabSz="456986"/>
            <a:r>
              <a:rPr lang="en-GB" sz="1200" dirty="0">
                <a:solidFill>
                  <a:srgbClr val="000090"/>
                </a:solidFill>
                <a:latin typeface="Calibri"/>
              </a:rPr>
              <a:t>Three ways to measure the </a:t>
            </a:r>
            <a:r>
              <a:rPr lang="en-GB" sz="1200" dirty="0" err="1">
                <a:solidFill>
                  <a:srgbClr val="000090"/>
                </a:solidFill>
                <a:latin typeface="Calibri"/>
              </a:rPr>
              <a:t>muon</a:t>
            </a:r>
            <a:r>
              <a:rPr lang="en-GB" sz="1200" dirty="0">
                <a:solidFill>
                  <a:srgbClr val="000090"/>
                </a:solidFill>
                <a:latin typeface="Calibri"/>
              </a:rPr>
              <a:t> momentum</a:t>
            </a:r>
          </a:p>
          <a:p>
            <a:pPr defTabSz="456986"/>
            <a:endParaRPr lang="en-GB" sz="1200" dirty="0">
              <a:solidFill>
                <a:srgbClr val="000090"/>
              </a:solidFill>
              <a:latin typeface="Calibri"/>
            </a:endParaRPr>
          </a:p>
          <a:p>
            <a:pPr marL="228498" indent="-228498" defTabSz="456986">
              <a:buFontTx/>
              <a:buAutoNum type="arabicParenR"/>
            </a:pPr>
            <a:r>
              <a:rPr lang="en-GB" sz="1200" dirty="0">
                <a:solidFill>
                  <a:srgbClr val="008000"/>
                </a:solidFill>
                <a:latin typeface="Calibri"/>
              </a:rPr>
              <a:t>Tracker only with identification in the </a:t>
            </a:r>
            <a:r>
              <a:rPr lang="en-GB" sz="1200" dirty="0" err="1">
                <a:solidFill>
                  <a:srgbClr val="008000"/>
                </a:solidFill>
                <a:latin typeface="Calibri"/>
              </a:rPr>
              <a:t>muon</a:t>
            </a:r>
            <a:r>
              <a:rPr lang="en-GB" sz="1200" dirty="0">
                <a:solidFill>
                  <a:srgbClr val="008000"/>
                </a:solidFill>
                <a:latin typeface="Calibri"/>
              </a:rPr>
              <a:t> system</a:t>
            </a:r>
          </a:p>
          <a:p>
            <a:pPr marL="228498" indent="-228498" defTabSz="456986">
              <a:buFontTx/>
              <a:buAutoNum type="arabicParenR"/>
            </a:pPr>
            <a:r>
              <a:rPr lang="en-GB" sz="1200" dirty="0" err="1">
                <a:solidFill>
                  <a:srgbClr val="008000"/>
                </a:solidFill>
                <a:latin typeface="Calibri"/>
              </a:rPr>
              <a:t>Muon</a:t>
            </a:r>
            <a:r>
              <a:rPr lang="en-GB" sz="1200" dirty="0">
                <a:solidFill>
                  <a:srgbClr val="008000"/>
                </a:solidFill>
                <a:latin typeface="Calibri"/>
              </a:rPr>
              <a:t> system only by measuring the </a:t>
            </a:r>
            <a:r>
              <a:rPr lang="en-GB" sz="1200" dirty="0" err="1">
                <a:solidFill>
                  <a:srgbClr val="008000"/>
                </a:solidFill>
                <a:latin typeface="Calibri"/>
              </a:rPr>
              <a:t>muon</a:t>
            </a:r>
            <a:r>
              <a:rPr lang="en-GB" sz="1200" dirty="0">
                <a:solidFill>
                  <a:srgbClr val="008000"/>
                </a:solidFill>
                <a:latin typeface="Calibri"/>
              </a:rPr>
              <a:t> angle where it exits the coil</a:t>
            </a:r>
          </a:p>
          <a:p>
            <a:pPr marL="228498" indent="-228498" defTabSz="456986">
              <a:buFontTx/>
              <a:buAutoNum type="arabicParenR"/>
            </a:pPr>
            <a:r>
              <a:rPr lang="en-GB" sz="1200" dirty="0">
                <a:solidFill>
                  <a:srgbClr val="008000"/>
                </a:solidFill>
                <a:latin typeface="Calibri"/>
              </a:rPr>
              <a:t>Tracker combined with the position of the </a:t>
            </a:r>
            <a:r>
              <a:rPr lang="en-GB" sz="1200" dirty="0" err="1">
                <a:solidFill>
                  <a:srgbClr val="008000"/>
                </a:solidFill>
                <a:latin typeface="Calibri"/>
              </a:rPr>
              <a:t>muon</a:t>
            </a:r>
            <a:r>
              <a:rPr lang="en-GB" sz="1200" dirty="0">
                <a:solidFill>
                  <a:srgbClr val="008000"/>
                </a:solidFill>
                <a:latin typeface="Calibri"/>
              </a:rPr>
              <a:t> where it exists the coil </a:t>
            </a:r>
          </a:p>
        </p:txBody>
      </p:sp>
      <p:sp>
        <p:nvSpPr>
          <p:cNvPr id="14" name="Rectangle 13"/>
          <p:cNvSpPr/>
          <p:nvPr/>
        </p:nvSpPr>
        <p:spPr>
          <a:xfrm>
            <a:off x="107505" y="1707655"/>
            <a:ext cx="2541910" cy="461588"/>
          </a:xfrm>
          <a:prstGeom prst="rect">
            <a:avLst/>
          </a:prstGeom>
          <a:solidFill>
            <a:schemeClr val="bg1"/>
          </a:solidFill>
        </p:spPr>
        <p:txBody>
          <a:bodyPr wrap="square" lIns="91330" tIns="45665" rIns="91330" bIns="45665">
            <a:spAutoFit/>
          </a:bodyPr>
          <a:lstStyle/>
          <a:p>
            <a:r>
              <a:rPr lang="en-GB" sz="1200" dirty="0" err="1">
                <a:solidFill>
                  <a:srgbClr val="000090"/>
                </a:solidFill>
              </a:rPr>
              <a:t>p</a:t>
            </a:r>
            <a:r>
              <a:rPr lang="en-GB" sz="1200" baseline="-25000" dirty="0" err="1">
                <a:solidFill>
                  <a:srgbClr val="000090"/>
                </a:solidFill>
              </a:rPr>
              <a:t>t</a:t>
            </a:r>
            <a:r>
              <a:rPr lang="en-GB" sz="1200" dirty="0">
                <a:solidFill>
                  <a:srgbClr val="000090"/>
                </a:solidFill>
              </a:rPr>
              <a:t>=3.9GeV enters </a:t>
            </a:r>
            <a:r>
              <a:rPr lang="en-GB" sz="1200" dirty="0" err="1">
                <a:solidFill>
                  <a:srgbClr val="000090"/>
                </a:solidFill>
              </a:rPr>
              <a:t>muon</a:t>
            </a:r>
            <a:r>
              <a:rPr lang="en-GB" sz="1200" dirty="0">
                <a:solidFill>
                  <a:srgbClr val="000090"/>
                </a:solidFill>
              </a:rPr>
              <a:t> system</a:t>
            </a:r>
            <a:endParaRPr lang="en-GB" sz="1200" dirty="0">
              <a:solidFill>
                <a:srgbClr val="FF0000"/>
              </a:solidFill>
            </a:endParaRPr>
          </a:p>
          <a:p>
            <a:r>
              <a:rPr lang="en-GB" sz="1200" dirty="0" err="1">
                <a:solidFill>
                  <a:srgbClr val="000090"/>
                </a:solidFill>
              </a:rPr>
              <a:t>p</a:t>
            </a:r>
            <a:r>
              <a:rPr lang="en-GB" sz="1200" baseline="-25000" dirty="0" err="1">
                <a:solidFill>
                  <a:srgbClr val="000090"/>
                </a:solidFill>
              </a:rPr>
              <a:t>t</a:t>
            </a:r>
            <a:r>
              <a:rPr lang="en-GB" sz="1200" dirty="0">
                <a:solidFill>
                  <a:srgbClr val="000090"/>
                </a:solidFill>
              </a:rPr>
              <a:t>=5.5GeV leaves coil at 45 degrees</a:t>
            </a:r>
          </a:p>
        </p:txBody>
      </p:sp>
    </p:spTree>
    <p:extLst>
      <p:ext uri="{BB962C8B-B14F-4D97-AF65-F5344CB8AC3E}">
        <p14:creationId xmlns:p14="http://schemas.microsoft.com/office/powerpoint/2010/main" val="1415968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47" t="9466" r="25623" b="70743"/>
          <a:stretch/>
        </p:blipFill>
        <p:spPr>
          <a:xfrm>
            <a:off x="2915814" y="1188899"/>
            <a:ext cx="3888432" cy="587439"/>
          </a:xfrm>
          <a:prstGeom prst="rect">
            <a:avLst/>
          </a:prstGeom>
        </p:spPr>
      </p:pic>
      <p:pic>
        <p:nvPicPr>
          <p:cNvPr id="3" name="Picture 2"/>
          <p:cNvPicPr>
            <a:picLocks noChangeAspect="1"/>
          </p:cNvPicPr>
          <p:nvPr/>
        </p:nvPicPr>
        <p:blipFill rotWithShape="1">
          <a:blip r:embed="rId2"/>
          <a:srcRect l="34531" t="78509" r="35445" b="4592"/>
          <a:stretch/>
        </p:blipFill>
        <p:spPr>
          <a:xfrm>
            <a:off x="261895" y="1206503"/>
            <a:ext cx="2465934" cy="525807"/>
          </a:xfrm>
          <a:prstGeom prst="rect">
            <a:avLst/>
          </a:prstGeom>
        </p:spPr>
      </p:pic>
      <p:pic>
        <p:nvPicPr>
          <p:cNvPr id="4" name="Picture 3"/>
          <p:cNvPicPr>
            <a:picLocks noChangeAspect="1"/>
          </p:cNvPicPr>
          <p:nvPr/>
        </p:nvPicPr>
        <p:blipFill rotWithShape="1">
          <a:blip r:embed="rId3"/>
          <a:srcRect l="10837" t="45022" r="11851" b="46933"/>
          <a:stretch/>
        </p:blipFill>
        <p:spPr>
          <a:xfrm>
            <a:off x="234508" y="2355725"/>
            <a:ext cx="5397584" cy="488388"/>
          </a:xfrm>
          <a:prstGeom prst="rect">
            <a:avLst/>
          </a:prstGeom>
        </p:spPr>
      </p:pic>
      <p:pic>
        <p:nvPicPr>
          <p:cNvPr id="5" name="Picture 4"/>
          <p:cNvPicPr>
            <a:picLocks noChangeAspect="1"/>
          </p:cNvPicPr>
          <p:nvPr/>
        </p:nvPicPr>
        <p:blipFill rotWithShape="1">
          <a:blip r:embed="rId3"/>
          <a:srcRect t="67745"/>
          <a:stretch/>
        </p:blipFill>
        <p:spPr>
          <a:xfrm>
            <a:off x="251549" y="3161599"/>
            <a:ext cx="6552727" cy="1837884"/>
          </a:xfrm>
          <a:prstGeom prst="rect">
            <a:avLst/>
          </a:prstGeom>
        </p:spPr>
      </p:pic>
      <p:pic>
        <p:nvPicPr>
          <p:cNvPr id="6" name="Picture 5"/>
          <p:cNvPicPr>
            <a:picLocks noChangeAspect="1"/>
          </p:cNvPicPr>
          <p:nvPr/>
        </p:nvPicPr>
        <p:blipFill rotWithShape="1">
          <a:blip r:embed="rId2"/>
          <a:srcRect l="36971" t="28453" r="38659" b="54592"/>
          <a:stretch/>
        </p:blipFill>
        <p:spPr>
          <a:xfrm>
            <a:off x="7092296" y="4299966"/>
            <a:ext cx="1648563" cy="434525"/>
          </a:xfrm>
          <a:prstGeom prst="rect">
            <a:avLst/>
          </a:prstGeom>
        </p:spPr>
      </p:pic>
      <p:sp>
        <p:nvSpPr>
          <p:cNvPr id="7" name="TextBox 6"/>
          <p:cNvSpPr txBox="1"/>
          <p:nvPr/>
        </p:nvSpPr>
        <p:spPr>
          <a:xfrm>
            <a:off x="267328" y="771574"/>
            <a:ext cx="67159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2) </a:t>
            </a:r>
            <a:r>
              <a:rPr lang="en-GB" sz="1400" b="1" dirty="0" err="1">
                <a:solidFill>
                  <a:srgbClr val="000090"/>
                </a:solidFill>
                <a:latin typeface="Calibri"/>
              </a:rPr>
              <a:t>Muon</a:t>
            </a:r>
            <a:r>
              <a:rPr lang="en-GB" sz="1400" b="1" dirty="0">
                <a:solidFill>
                  <a:srgbClr val="000090"/>
                </a:solidFill>
                <a:latin typeface="Calibri"/>
              </a:rPr>
              <a:t> System standalone by measuring the angle of the </a:t>
            </a:r>
            <a:r>
              <a:rPr lang="en-GB" sz="1400" b="1" dirty="0" err="1">
                <a:solidFill>
                  <a:srgbClr val="000090"/>
                </a:solidFill>
                <a:latin typeface="Calibri"/>
              </a:rPr>
              <a:t>muon</a:t>
            </a:r>
            <a:r>
              <a:rPr lang="en-GB" sz="1400" b="1" dirty="0">
                <a:solidFill>
                  <a:srgbClr val="000090"/>
                </a:solidFill>
                <a:latin typeface="Calibri"/>
              </a:rPr>
              <a:t> when exiting the coil</a:t>
            </a:r>
          </a:p>
        </p:txBody>
      </p:sp>
      <p:sp>
        <p:nvSpPr>
          <p:cNvPr id="8" name="TextBox 7"/>
          <p:cNvSpPr txBox="1"/>
          <p:nvPr/>
        </p:nvSpPr>
        <p:spPr>
          <a:xfrm>
            <a:off x="255292" y="1913198"/>
            <a:ext cx="5657474"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1) Inner Tracker of radius L</a:t>
            </a:r>
            <a:r>
              <a:rPr lang="en-GB" sz="1400" b="1" baseline="-25000" dirty="0">
                <a:solidFill>
                  <a:srgbClr val="000090"/>
                </a:solidFill>
                <a:latin typeface="Calibri"/>
              </a:rPr>
              <a:t>0</a:t>
            </a:r>
            <a:r>
              <a:rPr lang="en-GB" sz="1400" b="1" dirty="0">
                <a:solidFill>
                  <a:srgbClr val="000090"/>
                </a:solidFill>
                <a:latin typeface="Calibri"/>
              </a:rPr>
              <a:t>  with N+1 equidistant layers of resolution σ</a:t>
            </a:r>
            <a:r>
              <a:rPr lang="en-GB" sz="1400" b="1" baseline="-25000" dirty="0">
                <a:solidFill>
                  <a:srgbClr val="000090"/>
                </a:solidFill>
                <a:latin typeface="Calibri"/>
              </a:rPr>
              <a:t>0</a:t>
            </a:r>
            <a:r>
              <a:rPr lang="en-GB" sz="1400" b="1" dirty="0">
                <a:solidFill>
                  <a:srgbClr val="000090"/>
                </a:solidFill>
                <a:latin typeface="Calibri"/>
              </a:rPr>
              <a:t> </a:t>
            </a:r>
          </a:p>
        </p:txBody>
      </p:sp>
      <p:sp>
        <p:nvSpPr>
          <p:cNvPr id="9" name="TextBox 8"/>
          <p:cNvSpPr txBox="1"/>
          <p:nvPr/>
        </p:nvSpPr>
        <p:spPr>
          <a:xfrm>
            <a:off x="255282" y="3173194"/>
            <a:ext cx="11502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3) Combined</a:t>
            </a:r>
          </a:p>
        </p:txBody>
      </p:sp>
      <p:sp>
        <p:nvSpPr>
          <p:cNvPr id="10" name="TextBox 9"/>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pic>
        <p:nvPicPr>
          <p:cNvPr id="12" name="Picture 11"/>
          <p:cNvPicPr>
            <a:picLocks noChangeAspect="1"/>
          </p:cNvPicPr>
          <p:nvPr/>
        </p:nvPicPr>
        <p:blipFill rotWithShape="1">
          <a:blip r:embed="rId4"/>
          <a:srcRect l="2736" t="5951" r="6372"/>
          <a:stretch/>
        </p:blipFill>
        <p:spPr>
          <a:xfrm>
            <a:off x="5907723" y="1926155"/>
            <a:ext cx="3128803" cy="2075070"/>
          </a:xfrm>
          <a:prstGeom prst="rect">
            <a:avLst/>
          </a:prstGeom>
        </p:spPr>
      </p:pic>
    </p:spTree>
    <p:extLst>
      <p:ext uri="{BB962C8B-B14F-4D97-AF65-F5344CB8AC3E}">
        <p14:creationId xmlns:p14="http://schemas.microsoft.com/office/powerpoint/2010/main" val="1967313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sweb.cern.ch/record/1367121/files/20090324_253.JPG"/>
          <p:cNvPicPr>
            <a:picLocks noChangeAspect="1" noChangeArrowheads="1"/>
          </p:cNvPicPr>
          <p:nvPr/>
        </p:nvPicPr>
        <p:blipFill>
          <a:blip r:embed="rId2" cstate="print"/>
          <a:srcRect/>
          <a:stretch>
            <a:fillRect/>
          </a:stretch>
        </p:blipFill>
        <p:spPr bwMode="auto">
          <a:xfrm rot="5400000">
            <a:off x="258114" y="1341019"/>
            <a:ext cx="4313035" cy="2886063"/>
          </a:xfrm>
          <a:prstGeom prst="rect">
            <a:avLst/>
          </a:prstGeom>
          <a:noFill/>
        </p:spPr>
      </p:pic>
      <p:pic>
        <p:nvPicPr>
          <p:cNvPr id="6147" name="Picture 3" descr="C:\X\lectures\ars_electronica\lhcb_photo.jpg"/>
          <p:cNvPicPr>
            <a:picLocks noChangeAspect="1" noChangeArrowheads="1"/>
          </p:cNvPicPr>
          <p:nvPr/>
        </p:nvPicPr>
        <p:blipFill>
          <a:blip r:embed="rId3" cstate="print"/>
          <a:srcRect/>
          <a:stretch>
            <a:fillRect/>
          </a:stretch>
        </p:blipFill>
        <p:spPr bwMode="auto">
          <a:xfrm>
            <a:off x="4758236" y="627534"/>
            <a:ext cx="2870148" cy="431303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CMS, </a:t>
            </a:r>
            <a:r>
              <a:rPr lang="en-US" sz="3300" b="1" dirty="0" err="1">
                <a:solidFill>
                  <a:srgbClr val="FF0000"/>
                </a:solidFill>
              </a:rPr>
              <a:t>LHCb</a:t>
            </a:r>
            <a:endParaRPr lang="en-US" sz="3300" b="1" dirty="0">
              <a:solidFill>
                <a:srgbClr val="FF0000"/>
              </a:solidFill>
            </a:endParaRPr>
          </a:p>
        </p:txBody>
      </p:sp>
    </p:spTree>
    <p:extLst>
      <p:ext uri="{BB962C8B-B14F-4D97-AF65-F5344CB8AC3E}">
        <p14:creationId xmlns:p14="http://schemas.microsoft.com/office/powerpoint/2010/main" val="8833222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607" y="411510"/>
            <a:ext cx="2907380" cy="1754250"/>
          </a:xfrm>
          <a:prstGeom prst="rect">
            <a:avLst/>
          </a:prstGeom>
          <a:noFill/>
        </p:spPr>
        <p:txBody>
          <a:bodyPr wrap="square" lIns="91330" tIns="45665" rIns="91330" bIns="45665" rtlCol="0">
            <a:spAutoFit/>
          </a:bodyPr>
          <a:lstStyle/>
          <a:p>
            <a:endParaRPr lang="en-GB" sz="1200" dirty="0">
              <a:solidFill>
                <a:srgbClr val="000090"/>
              </a:solidFill>
            </a:endParaRPr>
          </a:p>
          <a:p>
            <a:pPr marL="228498" indent="-228498">
              <a:buAutoNum type="arabicParenR"/>
            </a:pPr>
            <a:r>
              <a:rPr lang="en-GB" sz="1200" dirty="0">
                <a:solidFill>
                  <a:srgbClr val="008000"/>
                </a:solidFill>
              </a:rPr>
              <a:t>Tracker only with identification in the </a:t>
            </a:r>
            <a:r>
              <a:rPr lang="en-GB" sz="1200" dirty="0" err="1">
                <a:solidFill>
                  <a:srgbClr val="008000"/>
                </a:solidFill>
              </a:rPr>
              <a:t>muon</a:t>
            </a:r>
            <a:r>
              <a:rPr lang="en-GB" sz="1200" dirty="0">
                <a:solidFill>
                  <a:srgbClr val="008000"/>
                </a:solidFill>
              </a:rPr>
              <a:t> system</a:t>
            </a:r>
          </a:p>
          <a:p>
            <a:pPr marL="228498" indent="-228498">
              <a:buAutoNum type="arabicParenR"/>
            </a:pPr>
            <a:endParaRPr lang="en-GB" sz="1200" dirty="0">
              <a:solidFill>
                <a:srgbClr val="008000"/>
              </a:solidFill>
            </a:endParaRPr>
          </a:p>
          <a:p>
            <a:pPr marL="228270" indent="-228270">
              <a:buAutoNum type="arabicParenR"/>
            </a:pPr>
            <a:r>
              <a:rPr lang="en-GB" sz="1200" dirty="0" err="1">
                <a:solidFill>
                  <a:srgbClr val="008000"/>
                </a:solidFill>
              </a:rPr>
              <a:t>Muon</a:t>
            </a:r>
            <a:r>
              <a:rPr lang="en-GB" sz="1200" dirty="0">
                <a:solidFill>
                  <a:srgbClr val="008000"/>
                </a:solidFill>
              </a:rPr>
              <a:t> system only by measuring the </a:t>
            </a:r>
            <a:r>
              <a:rPr lang="en-GB" sz="1200" dirty="0" err="1">
                <a:solidFill>
                  <a:srgbClr val="008000"/>
                </a:solidFill>
              </a:rPr>
              <a:t>muon</a:t>
            </a:r>
            <a:r>
              <a:rPr lang="en-GB" sz="1200" dirty="0">
                <a:solidFill>
                  <a:srgbClr val="008000"/>
                </a:solidFill>
              </a:rPr>
              <a:t> angle where it exits the coil</a:t>
            </a:r>
          </a:p>
          <a:p>
            <a:pPr marL="228270" indent="-228270">
              <a:buAutoNum type="arabicParenR"/>
            </a:pPr>
            <a:endParaRPr lang="en-GB" sz="1200" dirty="0">
              <a:solidFill>
                <a:srgbClr val="008000"/>
              </a:solidFill>
            </a:endParaRPr>
          </a:p>
          <a:p>
            <a:pPr marL="228270" indent="-228270">
              <a:buAutoNum type="arabicParenR"/>
            </a:pPr>
            <a:r>
              <a:rPr lang="en-GB" sz="1200" dirty="0">
                <a:solidFill>
                  <a:srgbClr val="008000"/>
                </a:solidFill>
              </a:rPr>
              <a:t>Tracker combined with the position of the </a:t>
            </a:r>
            <a:r>
              <a:rPr lang="en-GB" sz="1200" dirty="0" err="1">
                <a:solidFill>
                  <a:srgbClr val="008000"/>
                </a:solidFill>
              </a:rPr>
              <a:t>muon</a:t>
            </a:r>
            <a:r>
              <a:rPr lang="en-GB" sz="1200" dirty="0">
                <a:solidFill>
                  <a:srgbClr val="008000"/>
                </a:solidFill>
              </a:rPr>
              <a:t> where it exists the coil </a:t>
            </a:r>
          </a:p>
        </p:txBody>
      </p:sp>
      <p:pic>
        <p:nvPicPr>
          <p:cNvPr id="6" name="Picture 5"/>
          <p:cNvPicPr>
            <a:picLocks noChangeAspect="1"/>
          </p:cNvPicPr>
          <p:nvPr/>
        </p:nvPicPr>
        <p:blipFill rotWithShape="1">
          <a:blip r:embed="rId2"/>
          <a:srcRect r="30937"/>
          <a:stretch/>
        </p:blipFill>
        <p:spPr>
          <a:xfrm>
            <a:off x="3230030" y="627535"/>
            <a:ext cx="4663938" cy="4375178"/>
          </a:xfrm>
          <a:prstGeom prst="rect">
            <a:avLst/>
          </a:prstGeom>
        </p:spPr>
      </p:pic>
      <p:sp>
        <p:nvSpPr>
          <p:cNvPr id="7" name="TextBox 6"/>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TextBox 7"/>
          <p:cNvSpPr txBox="1"/>
          <p:nvPr/>
        </p:nvSpPr>
        <p:spPr>
          <a:xfrm>
            <a:off x="5436112" y="2476171"/>
            <a:ext cx="332540" cy="311545"/>
          </a:xfrm>
          <a:prstGeom prst="rect">
            <a:avLst/>
          </a:prstGeom>
          <a:noFill/>
        </p:spPr>
        <p:txBody>
          <a:bodyPr wrap="none" lIns="91330" tIns="45665" rIns="91330" bIns="45665" rtlCol="0">
            <a:spAutoFit/>
          </a:bodyPr>
          <a:lstStyle/>
          <a:p>
            <a:r>
              <a:rPr lang="en-GB" sz="1400" dirty="0"/>
              <a:t>1)</a:t>
            </a:r>
          </a:p>
        </p:txBody>
      </p:sp>
      <p:sp>
        <p:nvSpPr>
          <p:cNvPr id="9" name="TextBox 8"/>
          <p:cNvSpPr txBox="1"/>
          <p:nvPr/>
        </p:nvSpPr>
        <p:spPr>
          <a:xfrm>
            <a:off x="4256293" y="1972114"/>
            <a:ext cx="332540" cy="311545"/>
          </a:xfrm>
          <a:prstGeom prst="rect">
            <a:avLst/>
          </a:prstGeom>
          <a:noFill/>
        </p:spPr>
        <p:txBody>
          <a:bodyPr wrap="none" lIns="91330" tIns="45665" rIns="91330" bIns="45665" rtlCol="0">
            <a:spAutoFit/>
          </a:bodyPr>
          <a:lstStyle/>
          <a:p>
            <a:r>
              <a:rPr lang="en-GB" sz="1400" dirty="0"/>
              <a:t>2)</a:t>
            </a:r>
          </a:p>
        </p:txBody>
      </p:sp>
      <p:sp>
        <p:nvSpPr>
          <p:cNvPr id="10" name="TextBox 9"/>
          <p:cNvSpPr txBox="1"/>
          <p:nvPr/>
        </p:nvSpPr>
        <p:spPr>
          <a:xfrm>
            <a:off x="6948280" y="2211727"/>
            <a:ext cx="332540" cy="311545"/>
          </a:xfrm>
          <a:prstGeom prst="rect">
            <a:avLst/>
          </a:prstGeom>
          <a:noFill/>
        </p:spPr>
        <p:txBody>
          <a:bodyPr wrap="none" lIns="91330" tIns="45665" rIns="91330" bIns="45665" rtlCol="0">
            <a:spAutoFit/>
          </a:bodyPr>
          <a:lstStyle/>
          <a:p>
            <a:r>
              <a:rPr lang="en-GB" sz="1400" dirty="0"/>
              <a:t>3)</a:t>
            </a:r>
          </a:p>
        </p:txBody>
      </p:sp>
      <p:sp>
        <p:nvSpPr>
          <p:cNvPr id="13" name="TextBox 12"/>
          <p:cNvSpPr txBox="1"/>
          <p:nvPr/>
        </p:nvSpPr>
        <p:spPr>
          <a:xfrm>
            <a:off x="251537" y="2360439"/>
            <a:ext cx="2833465" cy="1784993"/>
          </a:xfrm>
          <a:prstGeom prst="rect">
            <a:avLst/>
          </a:prstGeom>
          <a:noFill/>
        </p:spPr>
        <p:txBody>
          <a:bodyPr wrap="square" lIns="91330" tIns="45665" rIns="91330" bIns="45665" rtlCol="0">
            <a:spAutoFit/>
          </a:bodyPr>
          <a:lstStyle/>
          <a:p>
            <a:r>
              <a:rPr lang="en-GB" sz="1400" dirty="0">
                <a:solidFill>
                  <a:srgbClr val="000090"/>
                </a:solidFill>
              </a:rPr>
              <a:t>With 50μm position 70μRad angular resolution resolution we find (</a:t>
            </a:r>
            <a:r>
              <a:rPr lang="en-GB" sz="1400" dirty="0" err="1">
                <a:solidFill>
                  <a:srgbClr val="000090"/>
                </a:solidFill>
              </a:rPr>
              <a:t>η</a:t>
            </a:r>
            <a:r>
              <a:rPr lang="en-GB" sz="1400" dirty="0">
                <a:solidFill>
                  <a:srgbClr val="000090"/>
                </a:solidFill>
              </a:rPr>
              <a:t>=0)</a:t>
            </a:r>
          </a:p>
          <a:p>
            <a:endParaRPr lang="en-GB" sz="1200" dirty="0">
              <a:solidFill>
                <a:srgbClr val="000090"/>
              </a:solidFill>
            </a:endParaRPr>
          </a:p>
          <a:p>
            <a:r>
              <a:rPr lang="en-GB" sz="1400" dirty="0">
                <a:solidFill>
                  <a:srgbClr val="008000"/>
                </a:solidFill>
              </a:rPr>
              <a:t>&lt;10% standalone momentum resolution up to 3TeV/c </a:t>
            </a:r>
          </a:p>
          <a:p>
            <a:endParaRPr lang="en-GB" sz="1400" dirty="0">
              <a:solidFill>
                <a:srgbClr val="008000"/>
              </a:solidFill>
            </a:endParaRPr>
          </a:p>
          <a:p>
            <a:r>
              <a:rPr lang="en-GB" sz="1400" dirty="0">
                <a:solidFill>
                  <a:srgbClr val="008000"/>
                </a:solidFill>
              </a:rPr>
              <a:t> &lt;10% combined momentum resolution up to 20TeV</a:t>
            </a:r>
          </a:p>
        </p:txBody>
      </p:sp>
      <p:sp>
        <p:nvSpPr>
          <p:cNvPr id="14" name="TextBox 13"/>
          <p:cNvSpPr txBox="1"/>
          <p:nvPr/>
        </p:nvSpPr>
        <p:spPr>
          <a:xfrm>
            <a:off x="263743" y="4299951"/>
            <a:ext cx="2664296" cy="530836"/>
          </a:xfrm>
          <a:prstGeom prst="rect">
            <a:avLst/>
          </a:prstGeom>
          <a:noFill/>
        </p:spPr>
        <p:txBody>
          <a:bodyPr wrap="square" lIns="91330" tIns="45665" rIns="91330" bIns="45665" rtlCol="0">
            <a:spAutoFit/>
          </a:bodyPr>
          <a:lstStyle/>
          <a:p>
            <a:r>
              <a:rPr lang="en-GB" sz="1400" dirty="0">
                <a:solidFill>
                  <a:srgbClr val="000090"/>
                </a:solidFill>
              </a:rPr>
              <a:t>All within reach of ‘standard’ </a:t>
            </a:r>
            <a:r>
              <a:rPr lang="en-GB" sz="1400" dirty="0" err="1">
                <a:solidFill>
                  <a:srgbClr val="000090"/>
                </a:solidFill>
              </a:rPr>
              <a:t>muon</a:t>
            </a:r>
            <a:r>
              <a:rPr lang="en-GB" sz="1400" dirty="0">
                <a:solidFill>
                  <a:srgbClr val="000090"/>
                </a:solidFill>
              </a:rPr>
              <a:t> system technology</a:t>
            </a:r>
          </a:p>
        </p:txBody>
      </p:sp>
      <p:pic>
        <p:nvPicPr>
          <p:cNvPr id="19" name="Picture 18"/>
          <p:cNvPicPr>
            <a:picLocks noChangeAspect="1"/>
          </p:cNvPicPr>
          <p:nvPr/>
        </p:nvPicPr>
        <p:blipFill rotWithShape="1">
          <a:blip r:embed="rId2"/>
          <a:srcRect l="67540" t="36555" b="33050"/>
          <a:stretch/>
        </p:blipFill>
        <p:spPr>
          <a:xfrm>
            <a:off x="5945792" y="3065686"/>
            <a:ext cx="2649491" cy="1607342"/>
          </a:xfrm>
          <a:prstGeom prst="rect">
            <a:avLst/>
          </a:prstGeom>
        </p:spPr>
      </p:pic>
    </p:spTree>
    <p:extLst>
      <p:ext uri="{BB962C8B-B14F-4D97-AF65-F5344CB8AC3E}">
        <p14:creationId xmlns:p14="http://schemas.microsoft.com/office/powerpoint/2010/main" val="30079603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Trigger/DAQ</a:t>
            </a:r>
            <a:endParaRPr lang="en-GB" sz="2400" baseline="30000" dirty="0">
              <a:solidFill>
                <a:srgbClr val="FF0000"/>
              </a:solidFill>
            </a:endParaRPr>
          </a:p>
        </p:txBody>
      </p:sp>
      <p:sp>
        <p:nvSpPr>
          <p:cNvPr id="4" name="TextBox 3"/>
          <p:cNvSpPr txBox="1"/>
          <p:nvPr/>
        </p:nvSpPr>
        <p:spPr>
          <a:xfrm>
            <a:off x="251585" y="771558"/>
            <a:ext cx="3607607" cy="3381616"/>
          </a:xfrm>
          <a:prstGeom prst="rect">
            <a:avLst/>
          </a:prstGeom>
          <a:noFill/>
        </p:spPr>
        <p:txBody>
          <a:bodyPr wrap="square" lIns="91330" tIns="45665" rIns="91330" bIns="45665" rtlCol="0">
            <a:spAutoFit/>
          </a:bodyPr>
          <a:lstStyle/>
          <a:p>
            <a:r>
              <a:rPr lang="en-GB" sz="1400" dirty="0">
                <a:solidFill>
                  <a:srgbClr val="000090"/>
                </a:solidFill>
              </a:rPr>
              <a:t>Example: ATLAS Phase2 </a:t>
            </a:r>
            <a:r>
              <a:rPr lang="en-GB" sz="1400" dirty="0" err="1">
                <a:solidFill>
                  <a:srgbClr val="000090"/>
                </a:solidFill>
              </a:rPr>
              <a:t>calorimetry</a:t>
            </a:r>
            <a:r>
              <a:rPr lang="en-GB" sz="1400" dirty="0">
                <a:solidFill>
                  <a:srgbClr val="000090"/>
                </a:solidFill>
              </a:rPr>
              <a:t> will be digitized at 40MHz and sent via optical </a:t>
            </a:r>
            <a:r>
              <a:rPr lang="en-GB" sz="1400" dirty="0" err="1">
                <a:solidFill>
                  <a:srgbClr val="000090"/>
                </a:solidFill>
              </a:rPr>
              <a:t>fibers</a:t>
            </a:r>
            <a:r>
              <a:rPr lang="en-GB" sz="1400" dirty="0">
                <a:solidFill>
                  <a:srgbClr val="000090"/>
                </a:solidFill>
              </a:rPr>
              <a:t> to L1 electronics outside the cavern at 25TByte/s to create the L1 Trigger. </a:t>
            </a:r>
          </a:p>
          <a:p>
            <a:endParaRPr lang="en-GB" sz="1400" dirty="0">
              <a:solidFill>
                <a:srgbClr val="000090"/>
              </a:solidFill>
            </a:endParaRPr>
          </a:p>
          <a:p>
            <a:r>
              <a:rPr lang="en-GB" sz="1400" dirty="0" err="1">
                <a:solidFill>
                  <a:srgbClr val="008000"/>
                </a:solidFill>
              </a:rPr>
              <a:t>Muon</a:t>
            </a:r>
            <a:r>
              <a:rPr lang="en-GB" sz="1400" dirty="0">
                <a:solidFill>
                  <a:srgbClr val="008000"/>
                </a:solidFill>
              </a:rPr>
              <a:t> system will also be read out at 40MHz to produce a L1 Trigger.</a:t>
            </a:r>
          </a:p>
          <a:p>
            <a:endParaRPr lang="en-GB" sz="1400" dirty="0">
              <a:solidFill>
                <a:srgbClr val="000090"/>
              </a:solidFill>
            </a:endParaRPr>
          </a:p>
          <a:p>
            <a:r>
              <a:rPr lang="en-GB" sz="1400" dirty="0">
                <a:solidFill>
                  <a:srgbClr val="000090"/>
                </a:solidFill>
              </a:rPr>
              <a:t>Reading out the FCC detector </a:t>
            </a:r>
            <a:r>
              <a:rPr lang="en-GB" sz="1400" dirty="0" err="1">
                <a:solidFill>
                  <a:srgbClr val="000090"/>
                </a:solidFill>
              </a:rPr>
              <a:t>calorimetry</a:t>
            </a:r>
            <a:r>
              <a:rPr lang="en-GB" sz="1400" dirty="0">
                <a:solidFill>
                  <a:srgbClr val="000090"/>
                </a:solidFill>
              </a:rPr>
              <a:t> and </a:t>
            </a:r>
            <a:r>
              <a:rPr lang="en-GB" sz="1400" dirty="0" err="1">
                <a:solidFill>
                  <a:srgbClr val="000090"/>
                </a:solidFill>
              </a:rPr>
              <a:t>muon</a:t>
            </a:r>
            <a:r>
              <a:rPr lang="en-GB" sz="1400" dirty="0">
                <a:solidFill>
                  <a:srgbClr val="000090"/>
                </a:solidFill>
              </a:rPr>
              <a:t> system at 40MHz will result in 200-300 </a:t>
            </a:r>
            <a:r>
              <a:rPr lang="en-GB" sz="1400" dirty="0" err="1">
                <a:solidFill>
                  <a:srgbClr val="000090"/>
                </a:solidFill>
              </a:rPr>
              <a:t>TByte</a:t>
            </a:r>
            <a:r>
              <a:rPr lang="en-GB" sz="1400" dirty="0">
                <a:solidFill>
                  <a:srgbClr val="000090"/>
                </a:solidFill>
              </a:rPr>
              <a:t>/s, which seems feasible.</a:t>
            </a:r>
          </a:p>
          <a:p>
            <a:endParaRPr lang="en-GB" sz="1400" dirty="0">
              <a:solidFill>
                <a:srgbClr val="000090"/>
              </a:solidFill>
            </a:endParaRPr>
          </a:p>
          <a:p>
            <a:r>
              <a:rPr lang="en-GB" sz="1400" dirty="0">
                <a:solidFill>
                  <a:srgbClr val="008000"/>
                </a:solidFill>
              </a:rPr>
              <a:t>40MHz readout of the tracker would produce about 800TByte/s.</a:t>
            </a:r>
          </a:p>
          <a:p>
            <a:endParaRPr lang="en-GB" sz="1400" dirty="0">
              <a:solidFill>
                <a:srgbClr val="000090"/>
              </a:solidFill>
            </a:endParaRPr>
          </a:p>
        </p:txBody>
      </p:sp>
      <p:sp>
        <p:nvSpPr>
          <p:cNvPr id="5" name="TextBox 4"/>
          <p:cNvSpPr txBox="1"/>
          <p:nvPr/>
        </p:nvSpPr>
        <p:spPr>
          <a:xfrm>
            <a:off x="4356039" y="2712571"/>
            <a:ext cx="4485863" cy="2285162"/>
          </a:xfrm>
          <a:prstGeom prst="rect">
            <a:avLst/>
          </a:prstGeom>
          <a:noFill/>
        </p:spPr>
        <p:txBody>
          <a:bodyPr wrap="square" lIns="91330" tIns="45665" rIns="91330" bIns="45665" rtlCol="0">
            <a:spAutoFit/>
          </a:bodyPr>
          <a:lstStyle/>
          <a:p>
            <a:r>
              <a:rPr lang="en-GB" sz="1400" dirty="0">
                <a:solidFill>
                  <a:srgbClr val="000090"/>
                </a:solidFill>
              </a:rPr>
              <a:t>Question:</a:t>
            </a:r>
          </a:p>
          <a:p>
            <a:endParaRPr lang="en-GB" sz="1400" dirty="0">
              <a:solidFill>
                <a:srgbClr val="000090"/>
              </a:solidFill>
            </a:endParaRPr>
          </a:p>
          <a:p>
            <a:r>
              <a:rPr lang="en-GB" sz="1400" dirty="0">
                <a:solidFill>
                  <a:srgbClr val="008000"/>
                </a:solidFill>
              </a:rPr>
              <a:t>Can the L1 </a:t>
            </a:r>
            <a:r>
              <a:rPr lang="en-GB" sz="1400" dirty="0" err="1">
                <a:solidFill>
                  <a:srgbClr val="008000"/>
                </a:solidFill>
              </a:rPr>
              <a:t>Calo+Muon</a:t>
            </a:r>
            <a:r>
              <a:rPr lang="en-GB" sz="1400" dirty="0">
                <a:solidFill>
                  <a:srgbClr val="008000"/>
                </a:solidFill>
              </a:rPr>
              <a:t> Trigger have enough selectivity  to allow readout of the tracker at a reasonable rate of e.g. 1MHz ?</a:t>
            </a:r>
          </a:p>
          <a:p>
            <a:endParaRPr lang="en-GB" sz="1400" dirty="0">
              <a:solidFill>
                <a:srgbClr val="000090"/>
              </a:solidFill>
            </a:endParaRPr>
          </a:p>
          <a:p>
            <a:r>
              <a:rPr lang="en-GB" sz="1400" dirty="0">
                <a:solidFill>
                  <a:srgbClr val="000090"/>
                </a:solidFill>
              </a:rPr>
              <a:t>Un-triggered readout of the detector at 40MHz would result in 1000-1500TByte/s over optical links to the underground service cavern and/or a HLT computing farm on the surface.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720" y="572418"/>
            <a:ext cx="4009928" cy="2035750"/>
          </a:xfrm>
          <a:prstGeom prst="rect">
            <a:avLst/>
          </a:prstGeom>
        </p:spPr>
      </p:pic>
    </p:spTree>
    <p:extLst>
      <p:ext uri="{BB962C8B-B14F-4D97-AF65-F5344CB8AC3E}">
        <p14:creationId xmlns:p14="http://schemas.microsoft.com/office/powerpoint/2010/main" val="1171018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28" y="14653"/>
            <a:ext cx="8229600" cy="475562"/>
          </a:xfrm>
        </p:spPr>
        <p:txBody>
          <a:bodyPr>
            <a:normAutofit fontScale="90000"/>
          </a:bodyPr>
          <a:lstStyle/>
          <a:p>
            <a:r>
              <a:rPr lang="en-US" b="1" dirty="0" smtClean="0">
                <a:solidFill>
                  <a:srgbClr val="FF0000"/>
                </a:solidFill>
              </a:rPr>
              <a:t>ATLAS &amp; CMS @ HL-LHC (2025-2026)</a:t>
            </a:r>
            <a:endParaRPr lang="en-US" b="1" dirty="0">
              <a:solidFill>
                <a:srgbClr val="FF0000"/>
              </a:solidFill>
            </a:endParaRPr>
          </a:p>
        </p:txBody>
      </p:sp>
      <p:sp>
        <p:nvSpPr>
          <p:cNvPr id="9" name="Rectangle 8"/>
          <p:cNvSpPr/>
          <p:nvPr/>
        </p:nvSpPr>
        <p:spPr>
          <a:xfrm>
            <a:off x="2536391" y="4572001"/>
            <a:ext cx="1352241"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10-20 GB/</a:t>
            </a:r>
            <a:r>
              <a:rPr lang="en-US" dirty="0">
                <a:solidFill>
                  <a:srgbClr val="000000"/>
                </a:solidFill>
                <a:latin typeface="Arial" charset="0"/>
                <a:ea typeface="ＭＳ Ｐゴシック" charset="0"/>
                <a:cs typeface="Geneva" charset="0"/>
              </a:rPr>
              <a:t>s</a:t>
            </a:r>
          </a:p>
        </p:txBody>
      </p:sp>
      <p:grpSp>
        <p:nvGrpSpPr>
          <p:cNvPr id="14" name="Group 13"/>
          <p:cNvGrpSpPr/>
          <p:nvPr/>
        </p:nvGrpSpPr>
        <p:grpSpPr>
          <a:xfrm>
            <a:off x="2231586" y="1943100"/>
            <a:ext cx="1524000" cy="2571750"/>
            <a:chOff x="3810000" y="2895600"/>
            <a:chExt cx="1524000" cy="3429000"/>
          </a:xfrm>
        </p:grpSpPr>
        <p:sp>
          <p:nvSpPr>
            <p:cNvPr id="5" name="Rectangle 4"/>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6" name="Rectangle 5"/>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Down Arrow 10"/>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2" name="Down Arrow 11"/>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3" name="Rectangle 12"/>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15" name="Picture 14" descr="ATLAS_Drawing.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45786" y="742950"/>
            <a:ext cx="2743200" cy="1108308"/>
          </a:xfrm>
          <a:prstGeom prst="rect">
            <a:avLst/>
          </a:prstGeom>
        </p:spPr>
      </p:pic>
      <p:sp>
        <p:nvSpPr>
          <p:cNvPr id="16" name="Rectangle 15"/>
          <p:cNvSpPr/>
          <p:nvPr/>
        </p:nvSpPr>
        <p:spPr>
          <a:xfrm>
            <a:off x="3374606" y="3714751"/>
            <a:ext cx="2429647"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5-10 kHz (2MB/event)</a:t>
            </a:r>
            <a:endParaRPr lang="en-US" dirty="0">
              <a:solidFill>
                <a:srgbClr val="000000"/>
              </a:solidFill>
              <a:latin typeface="Arial" charset="0"/>
              <a:ea typeface="ＭＳ Ｐゴシック" charset="0"/>
              <a:cs typeface="Geneva" charset="0"/>
            </a:endParaRPr>
          </a:p>
        </p:txBody>
      </p:sp>
      <p:sp>
        <p:nvSpPr>
          <p:cNvPr id="17" name="Rectangle 16"/>
          <p:cNvSpPr/>
          <p:nvPr/>
        </p:nvSpPr>
        <p:spPr>
          <a:xfrm>
            <a:off x="6422587" y="4572001"/>
            <a:ext cx="101861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40 GB/</a:t>
            </a:r>
            <a:r>
              <a:rPr lang="en-US" dirty="0">
                <a:solidFill>
                  <a:srgbClr val="000000"/>
                </a:solidFill>
                <a:latin typeface="Arial" charset="0"/>
                <a:ea typeface="ＭＳ Ｐゴシック" charset="0"/>
                <a:cs typeface="Geneva" charset="0"/>
              </a:rPr>
              <a:t>s</a:t>
            </a:r>
          </a:p>
        </p:txBody>
      </p:sp>
      <p:grpSp>
        <p:nvGrpSpPr>
          <p:cNvPr id="18" name="Group 17"/>
          <p:cNvGrpSpPr/>
          <p:nvPr/>
        </p:nvGrpSpPr>
        <p:grpSpPr>
          <a:xfrm>
            <a:off x="6117786" y="1885950"/>
            <a:ext cx="1524000" cy="2571750"/>
            <a:chOff x="3810000" y="2895600"/>
            <a:chExt cx="1524000" cy="3429000"/>
          </a:xfrm>
        </p:grpSpPr>
        <p:sp>
          <p:nvSpPr>
            <p:cNvPr id="19" name="Rectangle 18"/>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20" name="Rectangle 19"/>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21" name="Down Arrow 20"/>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2" name="Down Arrow 21"/>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3" name="Down Arrow 22"/>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4" name="Rectangle 23"/>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26" name="Picture 25" descr="CMS_cutawa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2987" y="800102"/>
            <a:ext cx="2071382" cy="1103163"/>
          </a:xfrm>
          <a:prstGeom prst="rect">
            <a:avLst/>
          </a:prstGeom>
        </p:spPr>
      </p:pic>
      <p:sp>
        <p:nvSpPr>
          <p:cNvPr id="27" name="Rectangle 26"/>
          <p:cNvSpPr/>
          <p:nvPr/>
        </p:nvSpPr>
        <p:spPr>
          <a:xfrm>
            <a:off x="7020291" y="3657601"/>
            <a:ext cx="2224399"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10 kHz (</a:t>
            </a:r>
            <a:r>
              <a:rPr lang="en-US" dirty="0">
                <a:solidFill>
                  <a:srgbClr val="000000"/>
                </a:solidFill>
                <a:latin typeface="Arial" charset="0"/>
                <a:ea typeface="ＭＳ Ｐゴシック" charset="0"/>
                <a:cs typeface="Geneva" charset="0"/>
              </a:rPr>
              <a:t>4</a:t>
            </a:r>
            <a:r>
              <a:rPr lang="en-US" dirty="0" smtClean="0">
                <a:solidFill>
                  <a:srgbClr val="000000"/>
                </a:solidFill>
                <a:latin typeface="Arial" charset="0"/>
                <a:ea typeface="ＭＳ Ｐゴシック" charset="0"/>
                <a:cs typeface="Geneva" charset="0"/>
              </a:rPr>
              <a:t>MB/event)</a:t>
            </a:r>
            <a:endParaRPr lang="en-US" dirty="0">
              <a:solidFill>
                <a:srgbClr val="000000"/>
              </a:solidFill>
              <a:latin typeface="Arial" charset="0"/>
              <a:ea typeface="ＭＳ Ｐゴシック" charset="0"/>
              <a:cs typeface="Geneva" charset="0"/>
            </a:endParaRPr>
          </a:p>
        </p:txBody>
      </p:sp>
      <p:sp>
        <p:nvSpPr>
          <p:cNvPr id="28" name="TextBox 27"/>
          <p:cNvSpPr txBox="1"/>
          <p:nvPr/>
        </p:nvSpPr>
        <p:spPr>
          <a:xfrm>
            <a:off x="4060404"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5" name="Rectangle 24"/>
          <p:cNvSpPr/>
          <p:nvPr/>
        </p:nvSpPr>
        <p:spPr>
          <a:xfrm>
            <a:off x="4381128" y="1951852"/>
            <a:ext cx="97995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40 MHz</a:t>
            </a:r>
            <a:endParaRPr lang="en-US" dirty="0">
              <a:solidFill>
                <a:srgbClr val="000000"/>
              </a:solidFill>
              <a:latin typeface="Arial" charset="0"/>
              <a:ea typeface="ＭＳ Ｐゴシック" charset="0"/>
              <a:cs typeface="Geneva" charset="0"/>
            </a:endParaRPr>
          </a:p>
        </p:txBody>
      </p:sp>
      <p:sp>
        <p:nvSpPr>
          <p:cNvPr id="30" name="Rectangle 29"/>
          <p:cNvSpPr/>
          <p:nvPr/>
        </p:nvSpPr>
        <p:spPr>
          <a:xfrm>
            <a:off x="4288991" y="2816521"/>
            <a:ext cx="1249335"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0.5-1 MHz</a:t>
            </a:r>
            <a:endParaRPr lang="en-US" dirty="0">
              <a:solidFill>
                <a:srgbClr val="000000"/>
              </a:solidFill>
              <a:latin typeface="Arial" charset="0"/>
              <a:ea typeface="ＭＳ Ｐゴシック" charset="0"/>
              <a:cs typeface="Geneva" charset="0"/>
            </a:endParaRPr>
          </a:p>
        </p:txBody>
      </p:sp>
      <p:sp>
        <p:nvSpPr>
          <p:cNvPr id="3" name="TextBox 2"/>
          <p:cNvSpPr txBox="1"/>
          <p:nvPr/>
        </p:nvSpPr>
        <p:spPr>
          <a:xfrm>
            <a:off x="179532" y="2260631"/>
            <a:ext cx="1863211"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Hardware trigger to reduce events rate by factor 40</a:t>
            </a:r>
          </a:p>
        </p:txBody>
      </p:sp>
    </p:spTree>
    <p:extLst>
      <p:ext uri="{BB962C8B-B14F-4D97-AF65-F5344CB8AC3E}">
        <p14:creationId xmlns:p14="http://schemas.microsoft.com/office/powerpoint/2010/main" val="3982704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97360" y="857253"/>
            <a:ext cx="3352800" cy="4084084"/>
            <a:chOff x="5410200" y="1219200"/>
            <a:chExt cx="3352800" cy="5445443"/>
          </a:xfrm>
        </p:grpSpPr>
        <p:pic>
          <p:nvPicPr>
            <p:cNvPr id="13" name="Picture 12" descr="lhc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0200" y="1219200"/>
              <a:ext cx="1987894" cy="4953000"/>
            </a:xfrm>
            <a:prstGeom prst="rect">
              <a:avLst/>
            </a:prstGeom>
          </p:spPr>
        </p:pic>
        <p:sp>
          <p:nvSpPr>
            <p:cNvPr id="3" name="TextBox 2"/>
            <p:cNvSpPr txBox="1"/>
            <p:nvPr/>
          </p:nvSpPr>
          <p:spPr>
            <a:xfrm>
              <a:off x="6477000" y="3077379"/>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4" name="TextBox 13"/>
            <p:cNvSpPr txBox="1"/>
            <p:nvPr/>
          </p:nvSpPr>
          <p:spPr>
            <a:xfrm>
              <a:off x="6553200" y="20574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7" name="TextBox 16"/>
            <p:cNvSpPr txBox="1"/>
            <p:nvPr/>
          </p:nvSpPr>
          <p:spPr>
            <a:xfrm>
              <a:off x="6477000" y="41148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5-40 MHz</a:t>
              </a:r>
            </a:p>
          </p:txBody>
        </p:sp>
        <p:sp>
          <p:nvSpPr>
            <p:cNvPr id="18" name="TextBox 17"/>
            <p:cNvSpPr txBox="1"/>
            <p:nvPr/>
          </p:nvSpPr>
          <p:spPr>
            <a:xfrm>
              <a:off x="6553200" y="5105400"/>
              <a:ext cx="22098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20 kHz (0.1 MB/event)</a:t>
              </a:r>
            </a:p>
          </p:txBody>
        </p:sp>
        <p:sp>
          <p:nvSpPr>
            <p:cNvPr id="19" name="Rectangle 18"/>
            <p:cNvSpPr/>
            <p:nvPr/>
          </p:nvSpPr>
          <p:spPr>
            <a:xfrm>
              <a:off x="5943600" y="6172200"/>
              <a:ext cx="890238" cy="492443"/>
            </a:xfrm>
            <a:prstGeom prst="rect">
              <a:avLst/>
            </a:prstGeom>
          </p:spPr>
          <p:txBody>
            <a:bodyPr wrap="none">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2</a:t>
              </a:r>
              <a:r>
                <a:rPr lang="en-US" dirty="0" smtClean="0">
                  <a:solidFill>
                    <a:srgbClr val="000000"/>
                  </a:solidFill>
                  <a:latin typeface="Arial" charset="0"/>
                  <a:ea typeface="ＭＳ Ｐゴシック" charset="0"/>
                  <a:cs typeface="Geneva" charset="0"/>
                </a:rPr>
                <a:t> GB/</a:t>
              </a:r>
              <a:r>
                <a:rPr lang="en-US" dirty="0">
                  <a:solidFill>
                    <a:srgbClr val="000000"/>
                  </a:solidFill>
                  <a:latin typeface="Arial" charset="0"/>
                  <a:ea typeface="ＭＳ Ｐゴシック" charset="0"/>
                  <a:cs typeface="Geneva" charset="0"/>
                </a:rPr>
                <a:t>s</a:t>
              </a:r>
            </a:p>
          </p:txBody>
        </p:sp>
      </p:grpSp>
      <p:grpSp>
        <p:nvGrpSpPr>
          <p:cNvPr id="21" name="Group 20"/>
          <p:cNvGrpSpPr/>
          <p:nvPr/>
        </p:nvGrpSpPr>
        <p:grpSpPr>
          <a:xfrm>
            <a:off x="5802563" y="857254"/>
            <a:ext cx="2198487" cy="4026934"/>
            <a:chOff x="1905000" y="1295400"/>
            <a:chExt cx="2198487" cy="5369243"/>
          </a:xfrm>
        </p:grpSpPr>
        <p:sp>
          <p:nvSpPr>
            <p:cNvPr id="6" name="Rectangle 5"/>
            <p:cNvSpPr/>
            <p:nvPr/>
          </p:nvSpPr>
          <p:spPr bwMode="auto">
            <a:xfrm>
              <a:off x="2133600" y="5498068"/>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9" name="Rectangle 8"/>
            <p:cNvSpPr/>
            <p:nvPr/>
          </p:nvSpPr>
          <p:spPr bwMode="auto">
            <a:xfrm>
              <a:off x="1905000" y="3821668"/>
              <a:ext cx="1905000" cy="9906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Reconstruction</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Compression</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2667000" y="31242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0" name="Down Arrow 9"/>
            <p:cNvSpPr/>
            <p:nvPr/>
          </p:nvSpPr>
          <p:spPr bwMode="auto">
            <a:xfrm>
              <a:off x="2667000" y="4964668"/>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Rectangle 10"/>
            <p:cNvSpPr/>
            <p:nvPr/>
          </p:nvSpPr>
          <p:spPr>
            <a:xfrm>
              <a:off x="3200400" y="3124199"/>
              <a:ext cx="903087" cy="492443"/>
            </a:xfrm>
            <a:prstGeom prst="rect">
              <a:avLst/>
            </a:prstGeom>
          </p:spPr>
          <p:txBody>
            <a:bodyPr wrap="none">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50 kHz</a:t>
              </a:r>
              <a:endParaRPr lang="en-US" dirty="0">
                <a:solidFill>
                  <a:srgbClr val="000000"/>
                </a:solidFill>
                <a:latin typeface="Arial" charset="0"/>
                <a:ea typeface="ＭＳ Ｐゴシック" charset="0"/>
                <a:cs typeface="Geneva" charset="0"/>
              </a:endParaRPr>
            </a:p>
          </p:txBody>
        </p:sp>
        <p:sp>
          <p:nvSpPr>
            <p:cNvPr id="12" name="Rectangle 11"/>
            <p:cNvSpPr/>
            <p:nvPr/>
          </p:nvSpPr>
          <p:spPr>
            <a:xfrm>
              <a:off x="2514600" y="6172200"/>
              <a:ext cx="1018616" cy="492443"/>
            </a:xfrm>
            <a:prstGeom prst="rect">
              <a:avLst/>
            </a:prstGeom>
          </p:spPr>
          <p:txBody>
            <a:bodyPr wrap="none">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75 GB/</a:t>
              </a:r>
              <a:r>
                <a:rPr lang="en-US" dirty="0">
                  <a:solidFill>
                    <a:srgbClr val="000000"/>
                  </a:solidFill>
                  <a:latin typeface="Arial" charset="0"/>
                  <a:ea typeface="ＭＳ Ｐゴシック" charset="0"/>
                  <a:cs typeface="Geneva" charset="0"/>
                </a:rPr>
                <a:t>s</a:t>
              </a:r>
            </a:p>
          </p:txBody>
        </p:sp>
        <p:pic>
          <p:nvPicPr>
            <p:cNvPr id="20" name="Picture 19" descr="ALICE-disp-transpare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1295400"/>
              <a:ext cx="2146480" cy="1524000"/>
            </a:xfrm>
            <a:prstGeom prst="rect">
              <a:avLst/>
            </a:prstGeom>
          </p:spPr>
        </p:pic>
      </p:grpSp>
      <p:sp>
        <p:nvSpPr>
          <p:cNvPr id="22" name="TextBox 21"/>
          <p:cNvSpPr txBox="1"/>
          <p:nvPr/>
        </p:nvSpPr>
        <p:spPr>
          <a:xfrm>
            <a:off x="6932225" y="3651870"/>
            <a:ext cx="2209800" cy="338554"/>
          </a:xfrm>
          <a:prstGeom prst="rect">
            <a:avLst/>
          </a:prstGeom>
          <a:solidFill>
            <a:schemeClr val="bg1"/>
          </a:solidFill>
        </p:spPr>
        <p:txBody>
          <a:bodyPr wrap="square" lIns="91406" tIns="45703" rIns="91406" bIns="45703"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50 kHz (1.5 MB/event)</a:t>
            </a:r>
          </a:p>
        </p:txBody>
      </p:sp>
      <p:sp>
        <p:nvSpPr>
          <p:cNvPr id="4" name="TextBox 3"/>
          <p:cNvSpPr txBox="1"/>
          <p:nvPr/>
        </p:nvSpPr>
        <p:spPr>
          <a:xfrm>
            <a:off x="4126179"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3" name="TextBox 22"/>
          <p:cNvSpPr txBox="1"/>
          <p:nvPr/>
        </p:nvSpPr>
        <p:spPr>
          <a:xfrm>
            <a:off x="121456" y="2409734"/>
            <a:ext cx="2016224"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No Hardware trigger, all data into HLT  ! </a:t>
            </a:r>
          </a:p>
        </p:txBody>
      </p:sp>
      <p:sp>
        <p:nvSpPr>
          <p:cNvPr id="24" name="Title 1"/>
          <p:cNvSpPr txBox="1">
            <a:spLocks/>
          </p:cNvSpPr>
          <p:nvPr/>
        </p:nvSpPr>
        <p:spPr>
          <a:xfrm>
            <a:off x="266328" y="14653"/>
            <a:ext cx="8229600" cy="475562"/>
          </a:xfrm>
          <a:prstGeom prst="rect">
            <a:avLst/>
          </a:prstGeom>
        </p:spPr>
        <p:txBody>
          <a:bodyPr vert="horz" lIns="91406" tIns="45703" rIns="91406" bIns="45703"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libri"/>
              </a:rPr>
              <a:t>ALICE &amp; </a:t>
            </a:r>
            <a:r>
              <a:rPr lang="en-US" b="1" dirty="0" err="1" smtClean="0">
                <a:solidFill>
                  <a:srgbClr val="FF0000"/>
                </a:solidFill>
                <a:latin typeface="Calibri"/>
              </a:rPr>
              <a:t>LHCb</a:t>
            </a:r>
            <a:r>
              <a:rPr lang="en-US" b="1" dirty="0" smtClean="0">
                <a:solidFill>
                  <a:srgbClr val="FF0000"/>
                </a:solidFill>
                <a:latin typeface="Calibri"/>
              </a:rPr>
              <a:t> in LS2 (2019-2020)</a:t>
            </a:r>
            <a:endParaRPr lang="en-US" b="1" dirty="0">
              <a:solidFill>
                <a:srgbClr val="FF0000"/>
              </a:solidFill>
              <a:latin typeface="Calibri"/>
            </a:endParaRPr>
          </a:p>
        </p:txBody>
      </p:sp>
    </p:spTree>
    <p:extLst>
      <p:ext uri="{BB962C8B-B14F-4D97-AF65-F5344CB8AC3E}">
        <p14:creationId xmlns:p14="http://schemas.microsoft.com/office/powerpoint/2010/main" val="2440375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964" y="537086"/>
            <a:ext cx="6042165" cy="369332"/>
          </a:xfrm>
          <a:prstGeom prst="rect">
            <a:avLst/>
          </a:prstGeom>
        </p:spPr>
        <p:txBody>
          <a:bodyPr wrap="square" lIns="91406" tIns="45703" rIns="91406" bIns="45703">
            <a:spAutoFit/>
          </a:bodyPr>
          <a:lstStyle/>
          <a:p>
            <a:pPr defTabSz="456998"/>
            <a:r>
              <a:rPr lang="de-DE" dirty="0" smtClean="0">
                <a:solidFill>
                  <a:srgbClr val="3366FF"/>
                </a:solidFill>
                <a:latin typeface="Calibri"/>
              </a:rPr>
              <a:t>http://</a:t>
            </a:r>
            <a:r>
              <a:rPr lang="de-DE" dirty="0" err="1" smtClean="0">
                <a:solidFill>
                  <a:srgbClr val="3366FF"/>
                </a:solidFill>
                <a:latin typeface="Calibri"/>
              </a:rPr>
              <a:t>www.livescience.com</a:t>
            </a:r>
            <a:r>
              <a:rPr lang="de-DE" dirty="0" smtClean="0">
                <a:solidFill>
                  <a:srgbClr val="3366FF"/>
                </a:solidFill>
                <a:latin typeface="Calibri"/>
              </a:rPr>
              <a:t>/23074-future-computers.html</a:t>
            </a:r>
            <a:endParaRPr lang="de-DE" dirty="0">
              <a:solidFill>
                <a:srgbClr val="3366FF"/>
              </a:solidFill>
              <a:latin typeface="Calibri"/>
            </a:endParaRPr>
          </a:p>
        </p:txBody>
      </p:sp>
      <p:sp>
        <p:nvSpPr>
          <p:cNvPr id="5" name="Rectangle 4"/>
          <p:cNvSpPr/>
          <p:nvPr/>
        </p:nvSpPr>
        <p:spPr>
          <a:xfrm>
            <a:off x="323528" y="1275608"/>
            <a:ext cx="8435280" cy="3354765"/>
          </a:xfrm>
          <a:prstGeom prst="rect">
            <a:avLst/>
          </a:prstGeom>
        </p:spPr>
        <p:txBody>
          <a:bodyPr wrap="square" lIns="91406" tIns="45703" rIns="91406" bIns="45703">
            <a:spAutoFit/>
          </a:bodyPr>
          <a:lstStyle/>
          <a:p>
            <a:pPr defTabSz="456998"/>
            <a:r>
              <a:rPr lang="en-GB" b="1" dirty="0" smtClean="0">
                <a:solidFill>
                  <a:srgbClr val="000090"/>
                </a:solidFill>
                <a:latin typeface="Calibri"/>
              </a:rPr>
              <a:t>“If the doubling of computing power every two years continues to hold, then by 2030 whatever technology we're using will be sufficiently small that we can fit all the computing power that's in a human brain into a physical volume the size of a brain”, </a:t>
            </a:r>
          </a:p>
          <a:p>
            <a:pPr defTabSz="456998"/>
            <a:endParaRPr lang="en-GB" b="1" dirty="0" smtClean="0">
              <a:solidFill>
                <a:srgbClr val="008000"/>
              </a:solidFill>
              <a:latin typeface="Calibri"/>
            </a:endParaRPr>
          </a:p>
          <a:p>
            <a:pPr defTabSz="456998"/>
            <a:r>
              <a:rPr lang="en-GB" b="1" dirty="0" smtClean="0">
                <a:solidFill>
                  <a:srgbClr val="008000"/>
                </a:solidFill>
                <a:latin typeface="Calibri"/>
              </a:rPr>
              <a:t>explained Peter Denning, distinguished professor of computer science at the Naval Postgraduate School and an expert on innovation in computing. </a:t>
            </a:r>
            <a:endParaRPr lang="en-GB" b="1" dirty="0" smtClean="0">
              <a:solidFill>
                <a:srgbClr val="000090"/>
              </a:solidFill>
              <a:latin typeface="Calibri"/>
            </a:endParaRPr>
          </a:p>
          <a:p>
            <a:pPr defTabSz="456998"/>
            <a:endParaRPr lang="en-GB" b="1" dirty="0" smtClean="0">
              <a:solidFill>
                <a:srgbClr val="000090"/>
              </a:solidFill>
              <a:latin typeface="Calibri"/>
            </a:endParaRPr>
          </a:p>
          <a:p>
            <a:pPr defTabSz="456998"/>
            <a:r>
              <a:rPr lang="en-GB" b="1" dirty="0" smtClean="0">
                <a:solidFill>
                  <a:srgbClr val="000090"/>
                </a:solidFill>
                <a:latin typeface="Calibri"/>
              </a:rPr>
              <a:t>"Futurists believe that's what you need for artificial intelligence. At that point, the computer starts thinking for itself.“</a:t>
            </a:r>
          </a:p>
          <a:p>
            <a:pPr defTabSz="456998"/>
            <a:endParaRPr lang="en-GB" sz="1600" dirty="0">
              <a:solidFill>
                <a:srgbClr val="000090"/>
              </a:solidFill>
              <a:latin typeface="Calibri"/>
              <a:sym typeface="Wingdings"/>
            </a:endParaRPr>
          </a:p>
          <a:p>
            <a:pPr marL="342749" indent="-342749" defTabSz="456998">
              <a:buFont typeface="Wingdings" charset="0"/>
              <a:buChar char="à"/>
            </a:pPr>
            <a:r>
              <a:rPr lang="en-GB" b="1" dirty="0" smtClean="0">
                <a:solidFill>
                  <a:srgbClr val="FF0000"/>
                </a:solidFill>
                <a:latin typeface="Calibri"/>
                <a:sym typeface="Wingdings"/>
              </a:rPr>
              <a:t>Computers will anyway by themselves figure out what to do with the data by 2035.</a:t>
            </a:r>
          </a:p>
          <a:p>
            <a:pPr marL="342749" indent="-342749" defTabSz="456998">
              <a:buFont typeface="Wingdings" charset="0"/>
              <a:buChar char="à"/>
            </a:pPr>
            <a:endParaRPr lang="en-GB" sz="1600" b="1" dirty="0">
              <a:solidFill>
                <a:srgbClr val="008000"/>
              </a:solidFill>
              <a:latin typeface="Calibri"/>
              <a:sym typeface="Wingdings"/>
            </a:endParaRPr>
          </a:p>
        </p:txBody>
      </p:sp>
      <p:sp>
        <p:nvSpPr>
          <p:cNvPr id="6" name="TextBox 5"/>
          <p:cNvSpPr txBox="1"/>
          <p:nvPr/>
        </p:nvSpPr>
        <p:spPr>
          <a:xfrm>
            <a:off x="2857528" y="11206"/>
            <a:ext cx="2930309" cy="707886"/>
          </a:xfrm>
          <a:prstGeom prst="rect">
            <a:avLst/>
          </a:prstGeom>
          <a:noFill/>
        </p:spPr>
        <p:txBody>
          <a:bodyPr wrap="none" lIns="91406" tIns="45703" rIns="91406" bIns="45703" rtlCol="0">
            <a:spAutoFit/>
          </a:bodyPr>
          <a:lstStyle/>
          <a:p>
            <a:pPr defTabSz="456998"/>
            <a:r>
              <a:rPr lang="de-DE" sz="4000" b="1" dirty="0" err="1">
                <a:solidFill>
                  <a:srgbClr val="FF0000"/>
                </a:solidFill>
                <a:latin typeface="Calibri"/>
              </a:rPr>
              <a:t>Moore‘s</a:t>
            </a:r>
            <a:r>
              <a:rPr lang="de-DE" sz="4000" b="1" dirty="0">
                <a:solidFill>
                  <a:srgbClr val="FF0000"/>
                </a:solidFill>
                <a:latin typeface="Calibri"/>
              </a:rPr>
              <a:t> Law</a:t>
            </a:r>
          </a:p>
        </p:txBody>
      </p:sp>
      <p:sp>
        <p:nvSpPr>
          <p:cNvPr id="2" name="Date Placeholder 1"/>
          <p:cNvSpPr>
            <a:spLocks noGrp="1"/>
          </p:cNvSpPr>
          <p:nvPr>
            <p:ph type="dt" sz="half" idx="10"/>
          </p:nvPr>
        </p:nvSpPr>
        <p:spPr/>
        <p:txBody>
          <a:bodyPr/>
          <a:lstStyle/>
          <a:p>
            <a:r>
              <a:rPr lang="en-GB" smtClean="0">
                <a:solidFill>
                  <a:prstClr val="black">
                    <a:tint val="75000"/>
                  </a:prstClr>
                </a:solidFill>
                <a:latin typeface="Calibri"/>
              </a:rPr>
              <a:t>14/02/2014</a:t>
            </a:r>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de-DE" smtClean="0">
                <a:solidFill>
                  <a:prstClr val="black">
                    <a:tint val="75000"/>
                  </a:prstClr>
                </a:solidFill>
                <a:latin typeface="Calibri"/>
              </a:rPr>
              <a:t>W. Riegler, CERN</a:t>
            </a:r>
            <a:endParaRPr lang="de-DE">
              <a:solidFill>
                <a:prstClr val="black">
                  <a:tint val="75000"/>
                </a:prstClr>
              </a:solidFill>
              <a:latin typeface="Calibri"/>
            </a:endParaRPr>
          </a:p>
        </p:txBody>
      </p:sp>
    </p:spTree>
    <p:extLst>
      <p:ext uri="{BB962C8B-B14F-4D97-AF65-F5344CB8AC3E}">
        <p14:creationId xmlns:p14="http://schemas.microsoft.com/office/powerpoint/2010/main" val="42583450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Strategic R&amp;D</a:t>
            </a:r>
            <a:endParaRPr lang="en-GB" sz="2400" baseline="30000" dirty="0">
              <a:solidFill>
                <a:srgbClr val="FF0000"/>
              </a:solidFill>
            </a:endParaRPr>
          </a:p>
        </p:txBody>
      </p:sp>
      <p:sp>
        <p:nvSpPr>
          <p:cNvPr id="3" name="TextBox 2"/>
          <p:cNvSpPr txBox="1"/>
          <p:nvPr/>
        </p:nvSpPr>
        <p:spPr>
          <a:xfrm>
            <a:off x="278684" y="582759"/>
            <a:ext cx="8181817" cy="4278018"/>
          </a:xfrm>
          <a:prstGeom prst="rect">
            <a:avLst/>
          </a:prstGeom>
          <a:noFill/>
        </p:spPr>
        <p:txBody>
          <a:bodyPr wrap="square" lIns="91330" tIns="45665" rIns="91330" bIns="45665" rtlCol="0">
            <a:spAutoFit/>
          </a:bodyPr>
          <a:lstStyle/>
          <a:p>
            <a:r>
              <a:rPr lang="en-GB" sz="1600" dirty="0">
                <a:solidFill>
                  <a:srgbClr val="000090"/>
                </a:solidFill>
              </a:rPr>
              <a:t>The ATLAS/CMS Phase2 TDRs are being prepared. R&amp;D for Phase2 is coming to an end.</a:t>
            </a:r>
          </a:p>
          <a:p>
            <a:endParaRPr lang="en-GB" sz="1600" dirty="0">
              <a:solidFill>
                <a:srgbClr val="008000"/>
              </a:solidFill>
            </a:endParaRPr>
          </a:p>
          <a:p>
            <a:r>
              <a:rPr lang="en-GB" sz="1600" dirty="0">
                <a:solidFill>
                  <a:srgbClr val="008000"/>
                </a:solidFill>
              </a:rPr>
              <a:t>The FCC CDR will be finished by end of 2018.</a:t>
            </a:r>
          </a:p>
          <a:p>
            <a:endParaRPr lang="en-GB" sz="1600" dirty="0">
              <a:solidFill>
                <a:srgbClr val="000090"/>
              </a:solidFill>
            </a:endParaRPr>
          </a:p>
          <a:p>
            <a:r>
              <a:rPr lang="en-GB" sz="1600" dirty="0">
                <a:solidFill>
                  <a:srgbClr val="000090"/>
                </a:solidFill>
              </a:rPr>
              <a:t>Strategic detector R&amp;D plans must be discussed now, and put in place by 2019, that push and develop technology towards the next step. </a:t>
            </a:r>
          </a:p>
          <a:p>
            <a:endParaRPr lang="en-GB" sz="1600" dirty="0">
              <a:solidFill>
                <a:srgbClr val="008000"/>
              </a:solidFill>
            </a:endParaRPr>
          </a:p>
          <a:p>
            <a:r>
              <a:rPr lang="en-GB" sz="1600" dirty="0">
                <a:solidFill>
                  <a:srgbClr val="008000"/>
                </a:solidFill>
              </a:rPr>
              <a:t>FCC-</a:t>
            </a:r>
            <a:r>
              <a:rPr lang="en-GB" sz="1600" dirty="0" err="1">
                <a:solidFill>
                  <a:srgbClr val="008000"/>
                </a:solidFill>
              </a:rPr>
              <a:t>hh</a:t>
            </a:r>
            <a:r>
              <a:rPr lang="en-GB" sz="1600" dirty="0">
                <a:solidFill>
                  <a:srgbClr val="008000"/>
                </a:solidFill>
              </a:rPr>
              <a:t> and HE-LHC have very similar detector technology requirements in terms of resolution and radiation hardness.</a:t>
            </a:r>
          </a:p>
          <a:p>
            <a:endParaRPr lang="en-GB" sz="1600" dirty="0">
              <a:solidFill>
                <a:srgbClr val="000090"/>
              </a:solidFill>
            </a:endParaRPr>
          </a:p>
          <a:p>
            <a:r>
              <a:rPr lang="en-GB" sz="1600" dirty="0">
                <a:solidFill>
                  <a:srgbClr val="000090"/>
                </a:solidFill>
              </a:rPr>
              <a:t>FCC-</a:t>
            </a:r>
            <a:r>
              <a:rPr lang="en-GB" sz="1600" dirty="0" err="1">
                <a:solidFill>
                  <a:srgbClr val="000090"/>
                </a:solidFill>
              </a:rPr>
              <a:t>hh</a:t>
            </a:r>
            <a:r>
              <a:rPr lang="en-GB" sz="1600" dirty="0">
                <a:solidFill>
                  <a:srgbClr val="000090"/>
                </a:solidFill>
              </a:rPr>
              <a:t>, FCC-</a:t>
            </a:r>
            <a:r>
              <a:rPr lang="en-GB" sz="1600" dirty="0" err="1">
                <a:solidFill>
                  <a:srgbClr val="000090"/>
                </a:solidFill>
              </a:rPr>
              <a:t>ee</a:t>
            </a:r>
            <a:r>
              <a:rPr lang="en-GB" sz="1600" dirty="0">
                <a:solidFill>
                  <a:srgbClr val="000090"/>
                </a:solidFill>
              </a:rPr>
              <a:t>, FCC-eh have similar sensor technology requirements in terms of resolution and material budget.</a:t>
            </a:r>
          </a:p>
          <a:p>
            <a:endParaRPr lang="en-GB" sz="1600" dirty="0">
              <a:solidFill>
                <a:srgbClr val="008000"/>
              </a:solidFill>
            </a:endParaRPr>
          </a:p>
          <a:p>
            <a:r>
              <a:rPr lang="en-GB" sz="1600" dirty="0">
                <a:solidFill>
                  <a:srgbClr val="008000"/>
                </a:solidFill>
              </a:rPr>
              <a:t>Key technologies are radiation hard silicon sensors, radiation hard Monolithic Active Pixel Sensors (MAPS), Large scale integrated CMOS sensors, high speed low power optical links, radiation hard </a:t>
            </a:r>
            <a:r>
              <a:rPr lang="en-GB" sz="1600" dirty="0" err="1">
                <a:solidFill>
                  <a:srgbClr val="008000"/>
                </a:solidFill>
              </a:rPr>
              <a:t>calorimetry</a:t>
            </a:r>
            <a:r>
              <a:rPr lang="en-GB" sz="1600" dirty="0">
                <a:solidFill>
                  <a:srgbClr val="008000"/>
                </a:solidFill>
              </a:rPr>
              <a:t>, high precision timing detectors, large scale </a:t>
            </a:r>
            <a:r>
              <a:rPr lang="en-GB" sz="1600" dirty="0" err="1">
                <a:solidFill>
                  <a:srgbClr val="008000"/>
                </a:solidFill>
              </a:rPr>
              <a:t>muon</a:t>
            </a:r>
            <a:r>
              <a:rPr lang="en-GB" sz="1600" dirty="0">
                <a:solidFill>
                  <a:srgbClr val="008000"/>
                </a:solidFill>
              </a:rPr>
              <a:t> systems, and related electronics etc.</a:t>
            </a:r>
          </a:p>
        </p:txBody>
      </p:sp>
    </p:spTree>
    <p:extLst>
      <p:ext uri="{BB962C8B-B14F-4D97-AF65-F5344CB8AC3E}">
        <p14:creationId xmlns:p14="http://schemas.microsoft.com/office/powerpoint/2010/main" val="9977764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9655"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9144000" cy="756084"/>
          </a:xfrm>
          <a:prstGeom prst="rect">
            <a:avLst/>
          </a:prstGeom>
          <a:solidFill>
            <a:srgbClr val="0C377B"/>
          </a:solidFill>
        </p:spPr>
        <p:txBody>
          <a:bodyPr lIns="68553" tIns="0" rIns="68553"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smtClean="0"/>
              <a:t>    Draft </a:t>
            </a:r>
            <a:r>
              <a:rPr lang="en-US" kern="0" dirty="0"/>
              <a:t>Schedule Considerations</a:t>
            </a: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63688"/>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600781" y="1326514"/>
            <a:ext cx="8169846" cy="3133886"/>
            <a:chOff x="871215" y="1428000"/>
            <a:chExt cx="10893128" cy="4626754"/>
          </a:xfrm>
        </p:grpSpPr>
        <p:cxnSp>
          <p:nvCxnSpPr>
            <p:cNvPr id="295" name="Straight Connector 294"/>
            <p:cNvCxnSpPr/>
            <p:nvPr/>
          </p:nvCxnSpPr>
          <p:spPr>
            <a:xfrm>
              <a:off x="87121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6" name="Straight Connector 295"/>
            <p:cNvCxnSpPr/>
            <p:nvPr/>
          </p:nvCxnSpPr>
          <p:spPr>
            <a:xfrm>
              <a:off x="134586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7" name="Straight Connector 296"/>
            <p:cNvCxnSpPr/>
            <p:nvPr/>
          </p:nvCxnSpPr>
          <p:spPr>
            <a:xfrm>
              <a:off x="182051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8" name="Straight Connector 297"/>
            <p:cNvCxnSpPr/>
            <p:nvPr/>
          </p:nvCxnSpPr>
          <p:spPr>
            <a:xfrm>
              <a:off x="229516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9" name="Straight Connector 298"/>
            <p:cNvCxnSpPr/>
            <p:nvPr/>
          </p:nvCxnSpPr>
          <p:spPr>
            <a:xfrm>
              <a:off x="276981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0" name="Straight Connector 299"/>
            <p:cNvCxnSpPr/>
            <p:nvPr/>
          </p:nvCxnSpPr>
          <p:spPr>
            <a:xfrm>
              <a:off x="324445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1" name="Straight Connector 300"/>
            <p:cNvCxnSpPr/>
            <p:nvPr/>
          </p:nvCxnSpPr>
          <p:spPr>
            <a:xfrm>
              <a:off x="3719107"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2" name="Straight Connector 301"/>
            <p:cNvCxnSpPr/>
            <p:nvPr/>
          </p:nvCxnSpPr>
          <p:spPr>
            <a:xfrm>
              <a:off x="419375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3" name="Straight Connector 302"/>
            <p:cNvCxnSpPr/>
            <p:nvPr/>
          </p:nvCxnSpPr>
          <p:spPr>
            <a:xfrm>
              <a:off x="466840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4" name="Straight Connector 303"/>
            <p:cNvCxnSpPr/>
            <p:nvPr/>
          </p:nvCxnSpPr>
          <p:spPr>
            <a:xfrm>
              <a:off x="514305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5" name="Straight Connector 304"/>
            <p:cNvCxnSpPr/>
            <p:nvPr/>
          </p:nvCxnSpPr>
          <p:spPr>
            <a:xfrm>
              <a:off x="5617702" y="1428000"/>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6" name="Straight Connector 305"/>
            <p:cNvCxnSpPr/>
            <p:nvPr/>
          </p:nvCxnSpPr>
          <p:spPr>
            <a:xfrm>
              <a:off x="609235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7" name="Straight Connector 306"/>
            <p:cNvCxnSpPr/>
            <p:nvPr/>
          </p:nvCxnSpPr>
          <p:spPr>
            <a:xfrm>
              <a:off x="656699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8" name="Straight Connector 307"/>
            <p:cNvCxnSpPr/>
            <p:nvPr/>
          </p:nvCxnSpPr>
          <p:spPr>
            <a:xfrm>
              <a:off x="701012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9" name="Straight Connector 308"/>
            <p:cNvCxnSpPr/>
            <p:nvPr/>
          </p:nvCxnSpPr>
          <p:spPr>
            <a:xfrm>
              <a:off x="748477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0" name="Straight Connector 309"/>
            <p:cNvCxnSpPr/>
            <p:nvPr/>
          </p:nvCxnSpPr>
          <p:spPr>
            <a:xfrm>
              <a:off x="795942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1" name="Straight Connector 310"/>
            <p:cNvCxnSpPr/>
            <p:nvPr/>
          </p:nvCxnSpPr>
          <p:spPr>
            <a:xfrm>
              <a:off x="843407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2" name="Straight Connector 311"/>
            <p:cNvCxnSpPr/>
            <p:nvPr/>
          </p:nvCxnSpPr>
          <p:spPr>
            <a:xfrm>
              <a:off x="890872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3" name="Straight Connector 312"/>
            <p:cNvCxnSpPr/>
            <p:nvPr/>
          </p:nvCxnSpPr>
          <p:spPr>
            <a:xfrm>
              <a:off x="938336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4" name="Straight Connector 313"/>
            <p:cNvCxnSpPr/>
            <p:nvPr/>
          </p:nvCxnSpPr>
          <p:spPr>
            <a:xfrm>
              <a:off x="985801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5" name="Straight Connector 314"/>
            <p:cNvCxnSpPr/>
            <p:nvPr/>
          </p:nvCxnSpPr>
          <p:spPr>
            <a:xfrm>
              <a:off x="1033266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0" name="Straight Connector 359"/>
            <p:cNvCxnSpPr/>
            <p:nvPr/>
          </p:nvCxnSpPr>
          <p:spPr>
            <a:xfrm>
              <a:off x="10815046"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1" name="Straight Connector 360"/>
            <p:cNvCxnSpPr/>
            <p:nvPr/>
          </p:nvCxnSpPr>
          <p:spPr>
            <a:xfrm>
              <a:off x="11289694"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2" name="Straight Connector 361"/>
            <p:cNvCxnSpPr/>
            <p:nvPr/>
          </p:nvCxnSpPr>
          <p:spPr>
            <a:xfrm>
              <a:off x="11764343"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sp>
        <p:nvSpPr>
          <p:cNvPr id="294" name="Rectangle 293"/>
          <p:cNvSpPr/>
          <p:nvPr/>
        </p:nvSpPr>
        <p:spPr>
          <a:xfrm>
            <a:off x="412576" y="938728"/>
            <a:ext cx="8389255" cy="282872"/>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16" name="TextBox 315"/>
          <p:cNvSpPr txBox="1"/>
          <p:nvPr/>
        </p:nvSpPr>
        <p:spPr>
          <a:xfrm>
            <a:off x="435756"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20</a:t>
            </a:r>
          </a:p>
        </p:txBody>
      </p:sp>
      <p:sp>
        <p:nvSpPr>
          <p:cNvPr id="317" name="TextBox 316"/>
          <p:cNvSpPr txBox="1"/>
          <p:nvPr/>
        </p:nvSpPr>
        <p:spPr>
          <a:xfrm>
            <a:off x="113706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22</a:t>
            </a:r>
          </a:p>
        </p:txBody>
      </p:sp>
      <p:sp>
        <p:nvSpPr>
          <p:cNvPr id="318" name="TextBox 317"/>
          <p:cNvSpPr txBox="1"/>
          <p:nvPr/>
        </p:nvSpPr>
        <p:spPr>
          <a:xfrm>
            <a:off x="1848567"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24</a:t>
            </a:r>
          </a:p>
        </p:txBody>
      </p:sp>
      <p:sp>
        <p:nvSpPr>
          <p:cNvPr id="319" name="TextBox 318"/>
          <p:cNvSpPr txBox="1"/>
          <p:nvPr/>
        </p:nvSpPr>
        <p:spPr>
          <a:xfrm>
            <a:off x="255779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26</a:t>
            </a:r>
          </a:p>
        </p:txBody>
      </p:sp>
      <p:sp>
        <p:nvSpPr>
          <p:cNvPr id="320" name="TextBox 319"/>
          <p:cNvSpPr txBox="1"/>
          <p:nvPr/>
        </p:nvSpPr>
        <p:spPr>
          <a:xfrm>
            <a:off x="3267012"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28</a:t>
            </a:r>
          </a:p>
        </p:txBody>
      </p:sp>
      <p:sp>
        <p:nvSpPr>
          <p:cNvPr id="321" name="TextBox 320"/>
          <p:cNvSpPr txBox="1"/>
          <p:nvPr/>
        </p:nvSpPr>
        <p:spPr>
          <a:xfrm>
            <a:off x="398612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30</a:t>
            </a:r>
          </a:p>
        </p:txBody>
      </p:sp>
      <p:sp>
        <p:nvSpPr>
          <p:cNvPr id="322" name="TextBox 321"/>
          <p:cNvSpPr txBox="1"/>
          <p:nvPr/>
        </p:nvSpPr>
        <p:spPr>
          <a:xfrm>
            <a:off x="470669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32</a:t>
            </a:r>
          </a:p>
        </p:txBody>
      </p:sp>
      <p:sp>
        <p:nvSpPr>
          <p:cNvPr id="323" name="TextBox 322"/>
          <p:cNvSpPr txBox="1"/>
          <p:nvPr/>
        </p:nvSpPr>
        <p:spPr>
          <a:xfrm>
            <a:off x="542061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34</a:t>
            </a:r>
          </a:p>
        </p:txBody>
      </p:sp>
      <p:sp>
        <p:nvSpPr>
          <p:cNvPr id="325" name="TextBox 324"/>
          <p:cNvSpPr txBox="1"/>
          <p:nvPr/>
        </p:nvSpPr>
        <p:spPr>
          <a:xfrm>
            <a:off x="683525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38</a:t>
            </a:r>
          </a:p>
        </p:txBody>
      </p:sp>
      <p:sp>
        <p:nvSpPr>
          <p:cNvPr id="326" name="TextBox 325"/>
          <p:cNvSpPr txBox="1"/>
          <p:nvPr/>
        </p:nvSpPr>
        <p:spPr>
          <a:xfrm>
            <a:off x="7555572"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40</a:t>
            </a:r>
          </a:p>
        </p:txBody>
      </p:sp>
      <p:sp>
        <p:nvSpPr>
          <p:cNvPr id="327" name="Rectangle 326"/>
          <p:cNvSpPr/>
          <p:nvPr/>
        </p:nvSpPr>
        <p:spPr>
          <a:xfrm>
            <a:off x="3450797" y="2635280"/>
            <a:ext cx="2466153" cy="180243"/>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Civil Engineering FCC-</a:t>
            </a:r>
            <a:r>
              <a:rPr lang="en-US" sz="1000" b="1" kern="0" dirty="0" err="1">
                <a:solidFill>
                  <a:srgbClr val="FFFFFF"/>
                </a:solidFill>
                <a:latin typeface="Arial"/>
              </a:rPr>
              <a:t>hh</a:t>
            </a:r>
            <a:r>
              <a:rPr lang="en-US" sz="1000" b="1" kern="0" dirty="0">
                <a:solidFill>
                  <a:srgbClr val="FFFFFF"/>
                </a:solidFill>
                <a:latin typeface="Arial"/>
              </a:rPr>
              <a:t> ring</a:t>
            </a:r>
          </a:p>
        </p:txBody>
      </p:sp>
      <p:sp>
        <p:nvSpPr>
          <p:cNvPr id="329" name="Rectangle 328"/>
          <p:cNvSpPr/>
          <p:nvPr/>
        </p:nvSpPr>
        <p:spPr>
          <a:xfrm>
            <a:off x="378406" y="1651769"/>
            <a:ext cx="1641629"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short models</a:t>
            </a:r>
          </a:p>
        </p:txBody>
      </p:sp>
      <p:sp>
        <p:nvSpPr>
          <p:cNvPr id="330" name="Rectangle 329"/>
          <p:cNvSpPr/>
          <p:nvPr/>
        </p:nvSpPr>
        <p:spPr>
          <a:xfrm>
            <a:off x="2933831" y="2025536"/>
            <a:ext cx="1927471"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16 T dipole </a:t>
            </a:r>
            <a:r>
              <a:rPr lang="en-US" sz="1000" b="1" kern="0" dirty="0" err="1">
                <a:solidFill>
                  <a:srgbClr val="FFFFFF"/>
                </a:solidFill>
                <a:ea typeface="Arial Narrow" charset="0"/>
                <a:cs typeface="Arial Narrow" charset="0"/>
              </a:rPr>
              <a:t>indust</a:t>
            </a:r>
            <a:r>
              <a:rPr lang="en-US" sz="1000" b="1" kern="0" dirty="0">
                <a:solidFill>
                  <a:srgbClr val="FFFFFF"/>
                </a:solidFill>
                <a:ea typeface="Arial Narrow" charset="0"/>
                <a:cs typeface="Arial Narrow" charset="0"/>
              </a:rPr>
              <a:t>. prototypes</a:t>
            </a:r>
          </a:p>
        </p:txBody>
      </p:sp>
      <p:sp>
        <p:nvSpPr>
          <p:cNvPr id="331" name="Rectangle 330"/>
          <p:cNvSpPr/>
          <p:nvPr/>
        </p:nvSpPr>
        <p:spPr>
          <a:xfrm>
            <a:off x="4872269" y="2207383"/>
            <a:ext cx="1393836" cy="174026"/>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dipoles </a:t>
            </a:r>
            <a:r>
              <a:rPr lang="en-US" sz="1000" b="1" kern="0" dirty="0" err="1">
                <a:solidFill>
                  <a:srgbClr val="FFFFFF"/>
                </a:solidFill>
                <a:ea typeface="Arial Narrow" charset="0"/>
                <a:cs typeface="Arial Narrow" charset="0"/>
              </a:rPr>
              <a:t>preseries</a:t>
            </a:r>
            <a:endParaRPr lang="en-US" sz="1000" b="1" kern="0" dirty="0">
              <a:solidFill>
                <a:srgbClr val="FFFFFF"/>
              </a:solidFill>
              <a:ea typeface="Arial Narrow" charset="0"/>
              <a:cs typeface="Arial Narrow" charset="0"/>
            </a:endParaRPr>
          </a:p>
        </p:txBody>
      </p:sp>
      <p:sp>
        <p:nvSpPr>
          <p:cNvPr id="332" name="Rectangle 331"/>
          <p:cNvSpPr/>
          <p:nvPr/>
        </p:nvSpPr>
        <p:spPr>
          <a:xfrm>
            <a:off x="6278164" y="2395138"/>
            <a:ext cx="1764722" cy="172795"/>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series production</a:t>
            </a:r>
          </a:p>
        </p:txBody>
      </p:sp>
      <p:sp>
        <p:nvSpPr>
          <p:cNvPr id="333" name="TextBox 332"/>
          <p:cNvSpPr txBox="1"/>
          <p:nvPr/>
        </p:nvSpPr>
        <p:spPr>
          <a:xfrm rot="16200000">
            <a:off x="-82216" y="2082486"/>
            <a:ext cx="886765" cy="223138"/>
          </a:xfrm>
          <a:prstGeom prst="rect">
            <a:avLst/>
          </a:prstGeom>
          <a:noFill/>
        </p:spPr>
        <p:txBody>
          <a:bodyPr wrap="square" lIns="68553" tIns="34289" rIns="68553" bIns="34289" rtlCol="0">
            <a:spAutoFit/>
          </a:bodyPr>
          <a:lstStyle/>
          <a:p>
            <a:r>
              <a:rPr lang="en-US" sz="1000" b="1" dirty="0">
                <a:solidFill>
                  <a:srgbClr val="C00000"/>
                </a:solidFill>
                <a:latin typeface="Arial Narrow" charset="0"/>
                <a:ea typeface="Arial Narrow" charset="0"/>
                <a:cs typeface="Arial Narrow" charset="0"/>
              </a:rPr>
              <a:t>SC Magnets</a:t>
            </a:r>
          </a:p>
        </p:txBody>
      </p:sp>
      <p:sp>
        <p:nvSpPr>
          <p:cNvPr id="337" name="Rectangle 336"/>
          <p:cNvSpPr/>
          <p:nvPr/>
        </p:nvSpPr>
        <p:spPr>
          <a:xfrm>
            <a:off x="3478570" y="3305861"/>
            <a:ext cx="2488604" cy="201831"/>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CE FCC-</a:t>
            </a:r>
            <a:r>
              <a:rPr lang="en-US" sz="1000" b="1" kern="0" dirty="0" err="1">
                <a:solidFill>
                  <a:srgbClr val="FFFFFF"/>
                </a:solidFill>
                <a:latin typeface="Arial"/>
              </a:rPr>
              <a:t>ee</a:t>
            </a:r>
            <a:r>
              <a:rPr lang="en-US" sz="1000" b="1" kern="0" dirty="0">
                <a:solidFill>
                  <a:srgbClr val="FFFFFF"/>
                </a:solidFill>
                <a:latin typeface="Arial"/>
              </a:rPr>
              <a:t> ring + injector</a:t>
            </a:r>
          </a:p>
        </p:txBody>
      </p:sp>
      <p:cxnSp>
        <p:nvCxnSpPr>
          <p:cNvPr id="338" name="Straight Connector 337"/>
          <p:cNvCxnSpPr/>
          <p:nvPr/>
        </p:nvCxnSpPr>
        <p:spPr>
          <a:xfrm flipH="1">
            <a:off x="381585" y="2590598"/>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39" name="Straight Connector 338"/>
          <p:cNvCxnSpPr/>
          <p:nvPr/>
        </p:nvCxnSpPr>
        <p:spPr>
          <a:xfrm flipH="1">
            <a:off x="381585" y="3284074"/>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0" name="Straight Connector 339"/>
          <p:cNvCxnSpPr/>
          <p:nvPr/>
        </p:nvCxnSpPr>
        <p:spPr>
          <a:xfrm flipH="1">
            <a:off x="381585" y="3961967"/>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1" name="Straight Connector 340"/>
          <p:cNvCxnSpPr/>
          <p:nvPr/>
        </p:nvCxnSpPr>
        <p:spPr>
          <a:xfrm flipH="1">
            <a:off x="381585" y="4461960"/>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2" name="Straight Connector 341"/>
          <p:cNvCxnSpPr/>
          <p:nvPr/>
        </p:nvCxnSpPr>
        <p:spPr>
          <a:xfrm flipH="1">
            <a:off x="378374" y="1630699"/>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343" name="TextBox 342"/>
          <p:cNvSpPr txBox="1"/>
          <p:nvPr/>
        </p:nvSpPr>
        <p:spPr>
          <a:xfrm rot="16200000">
            <a:off x="99559" y="2845105"/>
            <a:ext cx="523218" cy="223136"/>
          </a:xfrm>
          <a:prstGeom prst="rect">
            <a:avLst/>
          </a:prstGeom>
          <a:noFill/>
        </p:spPr>
        <p:txBody>
          <a:bodyPr wrap="none" lIns="68553" tIns="34289" rIns="68553" bIns="34289" rtlCol="0">
            <a:spAutoFit/>
          </a:bodyPr>
          <a:lstStyle/>
          <a:p>
            <a:r>
              <a:rPr lang="en-US" sz="1000" b="1" dirty="0">
                <a:solidFill>
                  <a:srgbClr val="4F9A06"/>
                </a:solidFill>
                <a:latin typeface="Arial Narrow" charset="0"/>
                <a:ea typeface="Arial Narrow" charset="0"/>
                <a:cs typeface="Arial Narrow" charset="0"/>
              </a:rPr>
              <a:t>FCC-</a:t>
            </a:r>
            <a:r>
              <a:rPr lang="en-US" sz="1000" b="1" dirty="0" err="1">
                <a:solidFill>
                  <a:srgbClr val="4F9A06"/>
                </a:solidFill>
                <a:latin typeface="Arial Narrow" charset="0"/>
                <a:ea typeface="Arial Narrow" charset="0"/>
                <a:cs typeface="Arial Narrow" charset="0"/>
              </a:rPr>
              <a:t>hh</a:t>
            </a:r>
            <a:endParaRPr lang="en-US" sz="1000" b="1" dirty="0">
              <a:solidFill>
                <a:srgbClr val="4F9A06"/>
              </a:solidFill>
              <a:latin typeface="Arial Narrow" charset="0"/>
              <a:ea typeface="Arial Narrow" charset="0"/>
              <a:cs typeface="Arial Narrow" charset="0"/>
            </a:endParaRPr>
          </a:p>
        </p:txBody>
      </p:sp>
      <p:sp>
        <p:nvSpPr>
          <p:cNvPr id="344" name="TextBox 343"/>
          <p:cNvSpPr txBox="1"/>
          <p:nvPr/>
        </p:nvSpPr>
        <p:spPr>
          <a:xfrm rot="16200000">
            <a:off x="107927" y="3408796"/>
            <a:ext cx="506499" cy="223136"/>
          </a:xfrm>
          <a:prstGeom prst="rect">
            <a:avLst/>
          </a:prstGeom>
          <a:noFill/>
        </p:spPr>
        <p:txBody>
          <a:bodyPr wrap="none" lIns="68553" tIns="34289" rIns="68553" bIns="34289" rtlCol="0">
            <a:spAutoFit/>
          </a:bodyPr>
          <a:lstStyle/>
          <a:p>
            <a:r>
              <a:rPr lang="en-US" sz="1000" b="1" dirty="0">
                <a:solidFill>
                  <a:srgbClr val="0C377B"/>
                </a:solidFill>
                <a:latin typeface="Arial Narrow" charset="0"/>
                <a:ea typeface="Arial Narrow" charset="0"/>
                <a:cs typeface="Arial Narrow" charset="0"/>
              </a:rPr>
              <a:t>FCC-</a:t>
            </a:r>
            <a:r>
              <a:rPr lang="en-US" sz="1000" b="1" dirty="0" err="1">
                <a:solidFill>
                  <a:srgbClr val="0C377B"/>
                </a:solidFill>
                <a:latin typeface="Arial Narrow" charset="0"/>
                <a:ea typeface="Arial Narrow" charset="0"/>
                <a:cs typeface="Arial Narrow" charset="0"/>
              </a:rPr>
              <a:t>ee</a:t>
            </a:r>
            <a:endParaRPr lang="en-US" sz="1000" b="1" dirty="0">
              <a:solidFill>
                <a:srgbClr val="0C377B"/>
              </a:solidFill>
              <a:latin typeface="Arial Narrow" charset="0"/>
              <a:ea typeface="Arial Narrow" charset="0"/>
              <a:cs typeface="Arial Narrow" charset="0"/>
            </a:endParaRPr>
          </a:p>
        </p:txBody>
      </p:sp>
      <p:sp>
        <p:nvSpPr>
          <p:cNvPr id="345" name="TextBox 344"/>
          <p:cNvSpPr txBox="1"/>
          <p:nvPr/>
        </p:nvSpPr>
        <p:spPr>
          <a:xfrm rot="16200000">
            <a:off x="93391" y="4099042"/>
            <a:ext cx="535554" cy="223136"/>
          </a:xfrm>
          <a:prstGeom prst="rect">
            <a:avLst/>
          </a:prstGeom>
          <a:noFill/>
        </p:spPr>
        <p:txBody>
          <a:bodyPr wrap="none" lIns="68553" tIns="34289" rIns="68553" bIns="34289" rtlCol="0">
            <a:spAutoFit/>
          </a:bodyPr>
          <a:lstStyle/>
          <a:p>
            <a:r>
              <a:rPr lang="en-US" sz="1000" b="1" dirty="0">
                <a:solidFill>
                  <a:srgbClr val="0070C0"/>
                </a:solidFill>
                <a:latin typeface="Arial Narrow" charset="0"/>
                <a:ea typeface="Arial Narrow" charset="0"/>
                <a:cs typeface="Arial Narrow" charset="0"/>
              </a:rPr>
              <a:t>HE-LHC</a:t>
            </a:r>
          </a:p>
        </p:txBody>
      </p:sp>
      <p:sp>
        <p:nvSpPr>
          <p:cNvPr id="347" name="Diamond 346"/>
          <p:cNvSpPr/>
          <p:nvPr/>
        </p:nvSpPr>
        <p:spPr>
          <a:xfrm>
            <a:off x="654826" y="1394448"/>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1" name="Diamond 350"/>
          <p:cNvSpPr/>
          <p:nvPr/>
        </p:nvSpPr>
        <p:spPr>
          <a:xfrm>
            <a:off x="2702083" y="1380663"/>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4" name="TextBox 353"/>
          <p:cNvSpPr txBox="1"/>
          <p:nvPr/>
        </p:nvSpPr>
        <p:spPr>
          <a:xfrm>
            <a:off x="2968155" y="1371480"/>
            <a:ext cx="3645989" cy="153888"/>
          </a:xfrm>
          <a:prstGeom prst="rect">
            <a:avLst/>
          </a:prstGeom>
          <a:solidFill>
            <a:srgbClr val="FFFFFF"/>
          </a:solidFill>
        </p:spPr>
        <p:txBody>
          <a:bodyPr wrap="square" lIns="0" tIns="0" rIns="0" bIns="0" rtlCol="0">
            <a:spAutoFit/>
          </a:bodyPr>
          <a:lstStyle/>
          <a:p>
            <a:pPr defTabSz="685494">
              <a:defRPr/>
            </a:pPr>
            <a:r>
              <a:rPr lang="en-US" sz="1000" b="1" kern="0" dirty="0">
                <a:solidFill>
                  <a:srgbClr val="FF0000"/>
                </a:solidFill>
              </a:rPr>
              <a:t>Strategy Update 2026 – assumed project decision</a:t>
            </a:r>
          </a:p>
        </p:txBody>
      </p:sp>
      <p:sp>
        <p:nvSpPr>
          <p:cNvPr id="356" name="Rectangle 355"/>
          <p:cNvSpPr/>
          <p:nvPr/>
        </p:nvSpPr>
        <p:spPr>
          <a:xfrm>
            <a:off x="5925571" y="4230481"/>
            <a:ext cx="1771298" cy="212309"/>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    Installation HE-LHC</a:t>
            </a:r>
          </a:p>
        </p:txBody>
      </p:sp>
      <p:sp>
        <p:nvSpPr>
          <p:cNvPr id="359" name="Rectangle 358"/>
          <p:cNvSpPr/>
          <p:nvPr/>
        </p:nvSpPr>
        <p:spPr>
          <a:xfrm>
            <a:off x="6635728" y="2855487"/>
            <a:ext cx="1422926"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LHC Modification</a:t>
            </a:r>
          </a:p>
        </p:txBody>
      </p:sp>
      <p:sp>
        <p:nvSpPr>
          <p:cNvPr id="363" name="TextBox 362"/>
          <p:cNvSpPr txBox="1"/>
          <p:nvPr/>
        </p:nvSpPr>
        <p:spPr>
          <a:xfrm>
            <a:off x="8257941" y="949915"/>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42</a:t>
            </a:r>
          </a:p>
        </p:txBody>
      </p:sp>
      <p:sp>
        <p:nvSpPr>
          <p:cNvPr id="364" name="Rectangle 363"/>
          <p:cNvSpPr/>
          <p:nvPr/>
        </p:nvSpPr>
        <p:spPr>
          <a:xfrm>
            <a:off x="900968" y="1377930"/>
            <a:ext cx="1744254" cy="170579"/>
          </a:xfrm>
          <a:prstGeom prst="rect">
            <a:avLst/>
          </a:prstGeom>
          <a:solidFill>
            <a:schemeClr val="accent3">
              <a:lumMod val="75000"/>
            </a:schemeClr>
          </a:solidFill>
          <a:ln w="9525" cap="flat" cmpd="sng" algn="ctr">
            <a:no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Technical Design Phase</a:t>
            </a:r>
          </a:p>
        </p:txBody>
      </p:sp>
      <p:sp>
        <p:nvSpPr>
          <p:cNvPr id="79" name="Down Arrow 78"/>
          <p:cNvSpPr/>
          <p:nvPr/>
        </p:nvSpPr>
        <p:spPr>
          <a:xfrm>
            <a:off x="6188728" y="2582171"/>
            <a:ext cx="91016" cy="1717773"/>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24" name="TextBox 323"/>
          <p:cNvSpPr txBox="1"/>
          <p:nvPr/>
        </p:nvSpPr>
        <p:spPr>
          <a:xfrm>
            <a:off x="6124551" y="948751"/>
            <a:ext cx="276504" cy="223136"/>
          </a:xfrm>
          <a:prstGeom prst="rect">
            <a:avLst/>
          </a:prstGeom>
          <a:noFill/>
        </p:spPr>
        <p:txBody>
          <a:bodyPr wrap="square" lIns="68553" tIns="34289" rIns="68553" bIns="34289" rtlCol="0">
            <a:spAutoFit/>
          </a:bodyPr>
          <a:lstStyle/>
          <a:p>
            <a:pPr defTabSz="685494">
              <a:defRPr/>
            </a:pPr>
            <a:r>
              <a:rPr lang="en-US" sz="1000" b="1" kern="0" dirty="0">
                <a:solidFill>
                  <a:srgbClr val="FFFFFF"/>
                </a:solidFill>
              </a:rPr>
              <a:t>36</a:t>
            </a:r>
          </a:p>
        </p:txBody>
      </p:sp>
      <p:sp>
        <p:nvSpPr>
          <p:cNvPr id="334" name="Rectangle 333"/>
          <p:cNvSpPr/>
          <p:nvPr/>
        </p:nvSpPr>
        <p:spPr>
          <a:xfrm>
            <a:off x="5058953" y="3756789"/>
            <a:ext cx="2280459" cy="189560"/>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Installation + test FCC-ee</a:t>
            </a:r>
          </a:p>
        </p:txBody>
      </p:sp>
      <p:sp>
        <p:nvSpPr>
          <p:cNvPr id="328" name="Rectangle 327"/>
          <p:cNvSpPr/>
          <p:nvPr/>
        </p:nvSpPr>
        <p:spPr>
          <a:xfrm>
            <a:off x="5043055" y="3072705"/>
            <a:ext cx="3727595"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Installation + test FCC-</a:t>
            </a:r>
            <a:r>
              <a:rPr lang="en-US" sz="1000" b="1" kern="0" dirty="0" err="1">
                <a:solidFill>
                  <a:srgbClr val="FFFFFF"/>
                </a:solidFill>
                <a:latin typeface="Arial"/>
              </a:rPr>
              <a:t>hh</a:t>
            </a:r>
            <a:endParaRPr lang="en-US" sz="1000" b="1" kern="0" dirty="0">
              <a:solidFill>
                <a:srgbClr val="FFFFFF"/>
              </a:solidFill>
              <a:latin typeface="Arial"/>
            </a:endParaRPr>
          </a:p>
        </p:txBody>
      </p:sp>
      <p:sp>
        <p:nvSpPr>
          <p:cNvPr id="80" name="Down Arrow 79"/>
          <p:cNvSpPr/>
          <p:nvPr/>
        </p:nvSpPr>
        <p:spPr>
          <a:xfrm>
            <a:off x="6276298" y="2588943"/>
            <a:ext cx="83786" cy="542784"/>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8" name="Rectangle 357"/>
          <p:cNvSpPr/>
          <p:nvPr/>
        </p:nvSpPr>
        <p:spPr>
          <a:xfrm>
            <a:off x="5210765" y="2855382"/>
            <a:ext cx="1407087"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CE TL to LHC        </a:t>
            </a:r>
          </a:p>
        </p:txBody>
      </p:sp>
      <p:sp>
        <p:nvSpPr>
          <p:cNvPr id="335" name="Rectangle 334"/>
          <p:cNvSpPr/>
          <p:nvPr/>
        </p:nvSpPr>
        <p:spPr>
          <a:xfrm>
            <a:off x="5570172" y="3999861"/>
            <a:ext cx="1025525" cy="205927"/>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LHC Removal</a:t>
            </a:r>
          </a:p>
        </p:txBody>
      </p:sp>
      <p:sp>
        <p:nvSpPr>
          <p:cNvPr id="9" name="Bent-Up Arrow 8"/>
          <p:cNvSpPr/>
          <p:nvPr/>
        </p:nvSpPr>
        <p:spPr>
          <a:xfrm rot="5400000">
            <a:off x="2492791" y="1834967"/>
            <a:ext cx="1235174" cy="658871"/>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2" name="Bent-Up Arrow 81"/>
          <p:cNvSpPr/>
          <p:nvPr/>
        </p:nvSpPr>
        <p:spPr>
          <a:xfrm rot="5400000">
            <a:off x="2132827" y="2133362"/>
            <a:ext cx="1890210" cy="714809"/>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3" name="Bent-Up Arrow 82"/>
          <p:cNvSpPr/>
          <p:nvPr/>
        </p:nvSpPr>
        <p:spPr>
          <a:xfrm rot="5400000">
            <a:off x="2608968" y="1780532"/>
            <a:ext cx="594065"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7" name="Rectangle 356"/>
          <p:cNvSpPr/>
          <p:nvPr/>
        </p:nvSpPr>
        <p:spPr>
          <a:xfrm>
            <a:off x="1668443" y="1840271"/>
            <a:ext cx="1423947"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long models</a:t>
            </a:r>
          </a:p>
        </p:txBody>
      </p:sp>
      <p:sp>
        <p:nvSpPr>
          <p:cNvPr id="85" name="Bent-Up Arrow 84"/>
          <p:cNvSpPr/>
          <p:nvPr/>
        </p:nvSpPr>
        <p:spPr>
          <a:xfrm rot="5400000">
            <a:off x="4850247" y="2919474"/>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6" name="Bent-Up Arrow 85"/>
          <p:cNvSpPr/>
          <p:nvPr/>
        </p:nvSpPr>
        <p:spPr>
          <a:xfrm rot="5400000">
            <a:off x="4863138" y="3613831"/>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36" name="Rectangle 335"/>
          <p:cNvSpPr/>
          <p:nvPr/>
        </p:nvSpPr>
        <p:spPr>
          <a:xfrm>
            <a:off x="4160647" y="3534443"/>
            <a:ext cx="2465054" cy="189885"/>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Injector</a:t>
            </a:r>
          </a:p>
        </p:txBody>
      </p:sp>
    </p:spTree>
    <p:extLst>
      <p:ext uri="{BB962C8B-B14F-4D97-AF65-F5344CB8AC3E}">
        <p14:creationId xmlns:p14="http://schemas.microsoft.com/office/powerpoint/2010/main" val="1047547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843558"/>
            <a:ext cx="8568952" cy="3457245"/>
          </a:xfrm>
          <a:prstGeom prst="rect">
            <a:avLst/>
          </a:prstGeom>
          <a:noFill/>
        </p:spPr>
        <p:txBody>
          <a:bodyPr wrap="square" lIns="91330" tIns="45665" rIns="91330" bIns="45665" rtlCol="0">
            <a:spAutoFit/>
          </a:bodyPr>
          <a:lstStyle/>
          <a:p>
            <a:r>
              <a:rPr lang="en-GB" sz="1600" dirty="0">
                <a:solidFill>
                  <a:srgbClr val="000090"/>
                </a:solidFill>
              </a:rPr>
              <a:t>A 100TeV hadron collider with 100km circumference and 16T dipoles is being studied as the next machine to push the energy frontier. </a:t>
            </a:r>
          </a:p>
          <a:p>
            <a:endParaRPr lang="en-GB" sz="1600" dirty="0">
              <a:solidFill>
                <a:srgbClr val="000090"/>
              </a:solidFill>
            </a:endParaRPr>
          </a:p>
          <a:p>
            <a:r>
              <a:rPr lang="en-GB" sz="1600" dirty="0">
                <a:solidFill>
                  <a:srgbClr val="008000"/>
                </a:solidFill>
              </a:rPr>
              <a:t>A peak luminosity of 30x10</a:t>
            </a:r>
            <a:r>
              <a:rPr lang="en-GB" sz="1600" baseline="30000" dirty="0">
                <a:solidFill>
                  <a:srgbClr val="008000"/>
                </a:solidFill>
              </a:rPr>
              <a:t>34 </a:t>
            </a:r>
            <a:r>
              <a:rPr lang="en-GB" sz="1600" dirty="0">
                <a:solidFill>
                  <a:srgbClr val="008000"/>
                </a:solidFill>
              </a:rPr>
              <a:t>cm</a:t>
            </a:r>
            <a:r>
              <a:rPr lang="en-GB" sz="1600" baseline="30000" dirty="0">
                <a:solidFill>
                  <a:srgbClr val="008000"/>
                </a:solidFill>
              </a:rPr>
              <a:t>-2</a:t>
            </a:r>
            <a:r>
              <a:rPr lang="en-GB" sz="1600" dirty="0">
                <a:solidFill>
                  <a:srgbClr val="008000"/>
                </a:solidFill>
              </a:rPr>
              <a:t>s</a:t>
            </a:r>
            <a:r>
              <a:rPr lang="en-GB" sz="1600" baseline="30000" dirty="0">
                <a:solidFill>
                  <a:srgbClr val="008000"/>
                </a:solidFill>
              </a:rPr>
              <a:t>-1 </a:t>
            </a:r>
            <a:r>
              <a:rPr lang="en-GB" sz="1600" dirty="0">
                <a:solidFill>
                  <a:srgbClr val="008000"/>
                </a:solidFill>
              </a:rPr>
              <a:t> at 25ns </a:t>
            </a:r>
            <a:r>
              <a:rPr lang="en-GB" sz="1600" dirty="0" err="1">
                <a:solidFill>
                  <a:srgbClr val="008000"/>
                </a:solidFill>
              </a:rPr>
              <a:t>bunchcrossing</a:t>
            </a:r>
            <a:r>
              <a:rPr lang="en-GB" sz="1600" dirty="0">
                <a:solidFill>
                  <a:srgbClr val="008000"/>
                </a:solidFill>
              </a:rPr>
              <a:t> results in a pileup of ≈ 1000.</a:t>
            </a:r>
          </a:p>
          <a:p>
            <a:endParaRPr lang="en-GB" sz="1600" baseline="30000" dirty="0">
              <a:solidFill>
                <a:srgbClr val="000090"/>
              </a:solidFill>
            </a:endParaRPr>
          </a:p>
          <a:p>
            <a:r>
              <a:rPr lang="en-GB" sz="1600" dirty="0">
                <a:solidFill>
                  <a:srgbClr val="000090"/>
                </a:solidFill>
              </a:rPr>
              <a:t>An integrated luminosity of 20-30 ab</a:t>
            </a:r>
            <a:r>
              <a:rPr lang="en-GB" sz="1600" baseline="30000" dirty="0">
                <a:solidFill>
                  <a:srgbClr val="000090"/>
                </a:solidFill>
              </a:rPr>
              <a:t>-1 </a:t>
            </a:r>
            <a:r>
              <a:rPr lang="en-GB" sz="1600" dirty="0">
                <a:solidFill>
                  <a:srgbClr val="000090"/>
                </a:solidFill>
              </a:rPr>
              <a:t>results in a </a:t>
            </a:r>
            <a:r>
              <a:rPr lang="en-GB" sz="1600" dirty="0" err="1">
                <a:solidFill>
                  <a:srgbClr val="000090"/>
                </a:solidFill>
              </a:rPr>
              <a:t>fluence</a:t>
            </a:r>
            <a:r>
              <a:rPr lang="en-GB" sz="1600" dirty="0">
                <a:solidFill>
                  <a:srgbClr val="000090"/>
                </a:solidFill>
              </a:rPr>
              <a:t> of ≈ 10</a:t>
            </a:r>
            <a:r>
              <a:rPr lang="en-GB" sz="1600" baseline="30000" dirty="0">
                <a:solidFill>
                  <a:srgbClr val="000090"/>
                </a:solidFill>
              </a:rPr>
              <a:t>16</a:t>
            </a:r>
            <a:r>
              <a:rPr lang="en-GB" sz="1600" dirty="0">
                <a:solidFill>
                  <a:srgbClr val="000090"/>
                </a:solidFill>
              </a:rPr>
              <a:t>-10</a:t>
            </a:r>
            <a:r>
              <a:rPr lang="en-GB" sz="1600" baseline="30000" dirty="0">
                <a:solidFill>
                  <a:srgbClr val="000090"/>
                </a:solidFill>
              </a:rPr>
              <a:t>18 </a:t>
            </a:r>
            <a:r>
              <a:rPr lang="en-GB" sz="1600" dirty="0">
                <a:solidFill>
                  <a:srgbClr val="000090"/>
                </a:solidFill>
              </a:rPr>
              <a:t>1MeVneq/cm</a:t>
            </a:r>
            <a:r>
              <a:rPr lang="en-GB" sz="1600" baseline="30000" dirty="0">
                <a:solidFill>
                  <a:srgbClr val="000090"/>
                </a:solidFill>
              </a:rPr>
              <a:t>2</a:t>
            </a:r>
            <a:r>
              <a:rPr lang="en-GB" sz="1600" dirty="0">
                <a:solidFill>
                  <a:srgbClr val="000090"/>
                </a:solidFill>
              </a:rPr>
              <a:t> in the tracker volume and the forward calorimeters.</a:t>
            </a:r>
          </a:p>
          <a:p>
            <a:endParaRPr lang="en-GB" baseline="30000" dirty="0">
              <a:solidFill>
                <a:srgbClr val="000090"/>
              </a:solidFill>
            </a:endParaRPr>
          </a:p>
          <a:p>
            <a:r>
              <a:rPr lang="en-GB" sz="1600" dirty="0">
                <a:solidFill>
                  <a:srgbClr val="008000"/>
                </a:solidFill>
              </a:rPr>
              <a:t>A general purpose reference detector is being studied to set the scale of the challenges for performing experiments at this machine.</a:t>
            </a:r>
          </a:p>
          <a:p>
            <a:endParaRPr lang="en-GB" sz="1600" dirty="0">
              <a:solidFill>
                <a:srgbClr val="008000"/>
              </a:solidFill>
            </a:endParaRPr>
          </a:p>
          <a:p>
            <a:r>
              <a:rPr lang="en-GB" sz="1600" dirty="0" smtClean="0">
                <a:solidFill>
                  <a:srgbClr val="000090"/>
                </a:solidFill>
              </a:rPr>
              <a:t>We think that </a:t>
            </a:r>
            <a:r>
              <a:rPr lang="en-GB" sz="1600" dirty="0">
                <a:solidFill>
                  <a:srgbClr val="000090"/>
                </a:solidFill>
              </a:rPr>
              <a:t>detectors can be built that can extract all the physics potential from such a machine, but a high profile </a:t>
            </a:r>
            <a:r>
              <a:rPr lang="en-GB" sz="1600" dirty="0" smtClean="0">
                <a:solidFill>
                  <a:srgbClr val="000090"/>
                </a:solidFill>
              </a:rPr>
              <a:t>R</a:t>
            </a:r>
            <a:r>
              <a:rPr lang="en-GB" sz="1600" dirty="0">
                <a:solidFill>
                  <a:srgbClr val="000090"/>
                </a:solidFill>
              </a:rPr>
              <a:t>&amp;D programme </a:t>
            </a:r>
            <a:r>
              <a:rPr lang="en-GB" sz="1600" dirty="0" smtClean="0">
                <a:solidFill>
                  <a:srgbClr val="000090"/>
                </a:solidFill>
              </a:rPr>
              <a:t>for detectors and electronics  </a:t>
            </a:r>
            <a:r>
              <a:rPr lang="en-GB" sz="1600" dirty="0">
                <a:solidFill>
                  <a:srgbClr val="000090"/>
                </a:solidFill>
              </a:rPr>
              <a:t>technologies has to be conducted.</a:t>
            </a:r>
            <a:endParaRPr lang="en-GB" dirty="0" smtClean="0">
              <a:solidFill>
                <a:srgbClr val="000090"/>
              </a:solidFill>
            </a:endParaRPr>
          </a:p>
          <a:p>
            <a:endParaRPr lang="en-GB" dirty="0">
              <a:solidFill>
                <a:srgbClr val="000090"/>
              </a:solidFill>
            </a:endParaRPr>
          </a:p>
        </p:txBody>
      </p:sp>
      <p:sp>
        <p:nvSpPr>
          <p:cNvPr id="3" name="TextBox 2"/>
          <p:cNvSpPr txBox="1"/>
          <p:nvPr/>
        </p:nvSpPr>
        <p:spPr>
          <a:xfrm>
            <a:off x="-1" y="9890"/>
            <a:ext cx="9142413" cy="584697"/>
          </a:xfrm>
          <a:prstGeom prst="rect">
            <a:avLst/>
          </a:prstGeom>
          <a:noFill/>
        </p:spPr>
        <p:txBody>
          <a:bodyPr wrap="square" lIns="91328" tIns="45664" rIns="91328" bIns="45664" rtlCol="0">
            <a:spAutoFit/>
          </a:bodyPr>
          <a:lstStyle/>
          <a:p>
            <a:pPr algn="ctr"/>
            <a:r>
              <a:rPr lang="en-GB" sz="3200" b="1" dirty="0">
                <a:solidFill>
                  <a:srgbClr val="FF0000"/>
                </a:solidFill>
              </a:rPr>
              <a:t>Summary</a:t>
            </a:r>
            <a:endParaRPr lang="en-GB" sz="3200" baseline="30000" dirty="0">
              <a:solidFill>
                <a:srgbClr val="FF0000"/>
              </a:solidFill>
            </a:endParaRPr>
          </a:p>
        </p:txBody>
      </p:sp>
    </p:spTree>
    <p:extLst>
      <p:ext uri="{BB962C8B-B14F-4D97-AF65-F5344CB8AC3E}">
        <p14:creationId xmlns:p14="http://schemas.microsoft.com/office/powerpoint/2010/main" val="1228020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1472" y="914400"/>
            <a:ext cx="4158560" cy="1885950"/>
          </a:xfrm>
          <a:prstGeom prst="rect">
            <a:avLst/>
          </a:prstGeom>
        </p:spPr>
      </p:pic>
      <p:pic>
        <p:nvPicPr>
          <p:cNvPr id="3" name="Picture 2"/>
          <p:cNvPicPr>
            <a:picLocks noChangeAspect="1"/>
          </p:cNvPicPr>
          <p:nvPr/>
        </p:nvPicPr>
        <p:blipFill>
          <a:blip r:embed="rId3"/>
          <a:stretch>
            <a:fillRect/>
          </a:stretch>
        </p:blipFill>
        <p:spPr>
          <a:xfrm>
            <a:off x="3829050" y="2933041"/>
            <a:ext cx="4057650" cy="1963086"/>
          </a:xfrm>
          <a:prstGeom prst="rect">
            <a:avLst/>
          </a:prstGeom>
        </p:spPr>
      </p:pic>
      <p:pic>
        <p:nvPicPr>
          <p:cNvPr id="5" name="Picture 4"/>
          <p:cNvPicPr>
            <a:picLocks noChangeAspect="1"/>
          </p:cNvPicPr>
          <p:nvPr/>
        </p:nvPicPr>
        <p:blipFill>
          <a:blip r:embed="rId4"/>
          <a:stretch>
            <a:fillRect/>
          </a:stretch>
        </p:blipFill>
        <p:spPr>
          <a:xfrm>
            <a:off x="5372100" y="971550"/>
            <a:ext cx="2482951" cy="1657350"/>
          </a:xfrm>
          <a:prstGeom prst="rect">
            <a:avLst/>
          </a:prstGeom>
        </p:spPr>
      </p:pic>
      <p:pic>
        <p:nvPicPr>
          <p:cNvPr id="6" name="Picture 5"/>
          <p:cNvPicPr>
            <a:picLocks noChangeAspect="1"/>
          </p:cNvPicPr>
          <p:nvPr/>
        </p:nvPicPr>
        <p:blipFill>
          <a:blip r:embed="rId5"/>
          <a:stretch>
            <a:fillRect/>
          </a:stretch>
        </p:blipFill>
        <p:spPr>
          <a:xfrm>
            <a:off x="793360" y="3086100"/>
            <a:ext cx="2514600" cy="1676919"/>
          </a:xfrm>
          <a:prstGeom prst="rect">
            <a:avLst/>
          </a:prstGeom>
        </p:spPr>
      </p:pic>
      <p:sp>
        <p:nvSpPr>
          <p:cNvPr id="7" name="Rectangle 6"/>
          <p:cNvSpPr/>
          <p:nvPr/>
        </p:nvSpPr>
        <p:spPr>
          <a:xfrm>
            <a:off x="1155396" y="57150"/>
            <a:ext cx="6856810" cy="461665"/>
          </a:xfrm>
          <a:prstGeom prst="rect">
            <a:avLst/>
          </a:prstGeom>
        </p:spPr>
        <p:txBody>
          <a:bodyPr wrap="square">
            <a:spAutoFit/>
          </a:bodyPr>
          <a:lstStyle/>
          <a:p>
            <a:pPr algn="ctr"/>
            <a:r>
              <a:rPr lang="en-US" sz="2400" b="1" dirty="0">
                <a:solidFill>
                  <a:srgbClr val="FF0000"/>
                </a:solidFill>
              </a:rPr>
              <a:t>July 4</a:t>
            </a:r>
            <a:r>
              <a:rPr lang="en-US" sz="2400" b="1" baseline="30000" dirty="0">
                <a:solidFill>
                  <a:srgbClr val="FF0000"/>
                </a:solidFill>
              </a:rPr>
              <a:t>th</a:t>
            </a:r>
            <a:r>
              <a:rPr lang="en-US" sz="2400" b="1" dirty="0">
                <a:solidFill>
                  <a:srgbClr val="FF0000"/>
                </a:solidFill>
              </a:rPr>
              <a:t> 2012</a:t>
            </a:r>
          </a:p>
        </p:txBody>
      </p:sp>
    </p:spTree>
    <p:extLst>
      <p:ext uri="{BB962C8B-B14F-4D97-AF65-F5344CB8AC3E}">
        <p14:creationId xmlns:p14="http://schemas.microsoft.com/office/powerpoint/2010/main" val="442183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205" y="563463"/>
            <a:ext cx="1708255" cy="1634518"/>
          </a:xfrm>
          <a:prstGeom prst="rect">
            <a:avLst/>
          </a:prstGeom>
        </p:spPr>
      </p:pic>
      <p:pic>
        <p:nvPicPr>
          <p:cNvPr id="3" name="Picture 2"/>
          <p:cNvPicPr>
            <a:picLocks noChangeAspect="1"/>
          </p:cNvPicPr>
          <p:nvPr/>
        </p:nvPicPr>
        <p:blipFill>
          <a:blip r:embed="rId3"/>
          <a:stretch>
            <a:fillRect/>
          </a:stretch>
        </p:blipFill>
        <p:spPr>
          <a:xfrm>
            <a:off x="415250" y="2452463"/>
            <a:ext cx="1563301" cy="1565461"/>
          </a:xfrm>
          <a:prstGeom prst="rect">
            <a:avLst/>
          </a:prstGeom>
        </p:spPr>
      </p:pic>
      <p:sp>
        <p:nvSpPr>
          <p:cNvPr id="6" name="Rectangle 5"/>
          <p:cNvSpPr/>
          <p:nvPr/>
        </p:nvSpPr>
        <p:spPr>
          <a:xfrm>
            <a:off x="1127495" y="40838"/>
            <a:ext cx="6856810" cy="461665"/>
          </a:xfrm>
          <a:prstGeom prst="rect">
            <a:avLst/>
          </a:prstGeom>
        </p:spPr>
        <p:txBody>
          <a:bodyPr wrap="square">
            <a:spAutoFit/>
          </a:bodyPr>
          <a:lstStyle/>
          <a:p>
            <a:pPr algn="ctr"/>
            <a:r>
              <a:rPr lang="en-US" sz="2400" b="1" dirty="0" smtClean="0">
                <a:solidFill>
                  <a:srgbClr val="FF0000"/>
                </a:solidFill>
              </a:rPr>
              <a:t>The Standard Model of Particle Physics</a:t>
            </a:r>
            <a:endParaRPr lang="en-US" sz="2400" b="1" dirty="0">
              <a:solidFill>
                <a:srgbClr val="FF0000"/>
              </a:solidFill>
            </a:endParaRPr>
          </a:p>
        </p:txBody>
      </p:sp>
      <p:pic>
        <p:nvPicPr>
          <p:cNvPr id="7" name="Picture 6"/>
          <p:cNvPicPr>
            <a:picLocks noChangeAspect="1"/>
          </p:cNvPicPr>
          <p:nvPr/>
        </p:nvPicPr>
        <p:blipFill rotWithShape="1">
          <a:blip r:embed="rId4"/>
          <a:srcRect t="4498" r="1654"/>
          <a:stretch/>
        </p:blipFill>
        <p:spPr>
          <a:xfrm>
            <a:off x="5174258" y="843558"/>
            <a:ext cx="3640006" cy="3534767"/>
          </a:xfrm>
          <a:prstGeom prst="rect">
            <a:avLst/>
          </a:prstGeom>
        </p:spPr>
      </p:pic>
      <p:pic>
        <p:nvPicPr>
          <p:cNvPr id="9" name="Picture 8"/>
          <p:cNvPicPr>
            <a:picLocks noChangeAspect="1"/>
          </p:cNvPicPr>
          <p:nvPr/>
        </p:nvPicPr>
        <p:blipFill>
          <a:blip r:embed="rId5"/>
          <a:stretch>
            <a:fillRect/>
          </a:stretch>
        </p:blipFill>
        <p:spPr>
          <a:xfrm>
            <a:off x="2494910" y="930937"/>
            <a:ext cx="2251111" cy="2304256"/>
          </a:xfrm>
          <a:prstGeom prst="rect">
            <a:avLst/>
          </a:prstGeom>
        </p:spPr>
      </p:pic>
      <p:pic>
        <p:nvPicPr>
          <p:cNvPr id="13" name="Picture 12"/>
          <p:cNvPicPr>
            <a:picLocks noChangeAspect="1"/>
          </p:cNvPicPr>
          <p:nvPr/>
        </p:nvPicPr>
        <p:blipFill rotWithShape="1">
          <a:blip r:embed="rId6"/>
          <a:srcRect t="47580" r="52362" b="26080"/>
          <a:stretch/>
        </p:blipFill>
        <p:spPr>
          <a:xfrm>
            <a:off x="254665" y="4299942"/>
            <a:ext cx="2139923" cy="492024"/>
          </a:xfrm>
          <a:prstGeom prst="rect">
            <a:avLst/>
          </a:prstGeom>
        </p:spPr>
      </p:pic>
      <p:pic>
        <p:nvPicPr>
          <p:cNvPr id="14" name="Picture 13"/>
          <p:cNvPicPr>
            <a:picLocks noChangeAspect="1"/>
          </p:cNvPicPr>
          <p:nvPr/>
        </p:nvPicPr>
        <p:blipFill>
          <a:blip r:embed="rId7"/>
          <a:stretch>
            <a:fillRect/>
          </a:stretch>
        </p:blipFill>
        <p:spPr>
          <a:xfrm>
            <a:off x="2843808" y="3867894"/>
            <a:ext cx="1712092" cy="1109980"/>
          </a:xfrm>
          <a:prstGeom prst="rect">
            <a:avLst/>
          </a:prstGeom>
        </p:spPr>
      </p:pic>
    </p:spTree>
    <p:extLst>
      <p:ext uri="{BB962C8B-B14F-4D97-AF65-F5344CB8AC3E}">
        <p14:creationId xmlns:p14="http://schemas.microsoft.com/office/powerpoint/2010/main" val="1490783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71550"/>
            <a:ext cx="7272808" cy="3065455"/>
          </a:xfrm>
          <a:prstGeom prst="rect">
            <a:avLst/>
          </a:prstGeom>
        </p:spPr>
        <p:txBody>
          <a:bodyPr wrap="square">
            <a:spAutoFit/>
          </a:bodyPr>
          <a:lstStyle/>
          <a:p>
            <a:pPr>
              <a:lnSpc>
                <a:spcPct val="115000"/>
              </a:lnSpc>
            </a:pPr>
            <a:r>
              <a:rPr lang="en-US" sz="1400" b="1" dirty="0">
                <a:solidFill>
                  <a:srgbClr val="C00000"/>
                </a:solidFill>
                <a:latin typeface="Arial" charset="0"/>
                <a:ea typeface="Times New Roman" charset="0"/>
                <a:cs typeface="Times New Roman" charset="0"/>
              </a:rPr>
              <a:t>91 Persons got Nobel Prices related to the development of the Standard Model</a:t>
            </a:r>
            <a:endParaRPr lang="en-GB" sz="1400" dirty="0">
              <a:solidFill>
                <a:prstClr val="black"/>
              </a:solidFill>
              <a:ea typeface="Calibri" charset="0"/>
              <a:cs typeface="Times New Roman" charset="0"/>
            </a:endParaRPr>
          </a:p>
          <a:p>
            <a:pPr>
              <a:lnSpc>
                <a:spcPct val="115000"/>
              </a:lnSpc>
            </a:pPr>
            <a:r>
              <a:rPr lang="en-US" sz="1400" b="1" dirty="0">
                <a:solidFill>
                  <a:srgbClr val="C00000"/>
                </a:solidFill>
                <a:latin typeface="Arial" charset="0"/>
                <a:ea typeface="Times New Roman" charset="0"/>
                <a:cs typeface="Times New Roman" charset="0"/>
              </a:rPr>
              <a:t> </a:t>
            </a:r>
            <a:endParaRPr lang="en-GB" sz="1400" dirty="0">
              <a:solidFill>
                <a:prstClr val="black"/>
              </a:solidFill>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59 </a:t>
            </a:r>
            <a:r>
              <a:rPr lang="en-US" sz="1400" b="1" dirty="0" smtClean="0">
                <a:solidFill>
                  <a:srgbClr val="4F6228"/>
                </a:solidFill>
                <a:latin typeface="Arial" charset="0"/>
                <a:ea typeface="Times New Roman" charset="0"/>
                <a:cs typeface="Times New Roman" charset="0"/>
              </a:rPr>
              <a:t>Experiment</a:t>
            </a:r>
            <a:endParaRPr lang="en-US" sz="1400" b="1" dirty="0" smtClean="0">
              <a:solidFill>
                <a:srgbClr val="002060"/>
              </a:solidFill>
              <a:latin typeface="Arial" charset="0"/>
              <a:ea typeface="Times New Roman" charset="0"/>
              <a:cs typeface="Times New Roman" charset="0"/>
            </a:endParaRPr>
          </a:p>
          <a:p>
            <a:pPr>
              <a:lnSpc>
                <a:spcPct val="115000"/>
              </a:lnSpc>
            </a:pPr>
            <a:r>
              <a:rPr lang="en-US" sz="1400" b="1" dirty="0" smtClean="0">
                <a:solidFill>
                  <a:srgbClr val="002060"/>
                </a:solidFill>
                <a:latin typeface="Arial" charset="0"/>
                <a:ea typeface="Times New Roman" charset="0"/>
                <a:cs typeface="Times New Roman" charset="0"/>
              </a:rPr>
              <a:t>33 </a:t>
            </a:r>
            <a:r>
              <a:rPr lang="en-US" sz="1400" b="1" dirty="0">
                <a:solidFill>
                  <a:srgbClr val="002060"/>
                </a:solidFill>
                <a:latin typeface="Arial" charset="0"/>
                <a:ea typeface="Times New Roman" charset="0"/>
                <a:cs typeface="Times New Roman" charset="0"/>
              </a:rPr>
              <a:t>for Standard Model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13 for Standard Model Instrumentation and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3 for Particle Physics Instrumentation</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1 for Relativity </a:t>
            </a:r>
            <a:r>
              <a:rPr lang="en-US" sz="1400" b="1" dirty="0" smtClean="0">
                <a:solidFill>
                  <a:srgbClr val="002060"/>
                </a:solidFill>
                <a:latin typeface="Arial" charset="0"/>
                <a:ea typeface="Times New Roman" charset="0"/>
                <a:cs typeface="Times New Roman" charset="0"/>
              </a:rPr>
              <a:t>Experiment </a:t>
            </a:r>
            <a:r>
              <a:rPr lang="en-US" sz="1400" b="1" dirty="0">
                <a:solidFill>
                  <a:srgbClr val="002060"/>
                </a:solidFill>
                <a:latin typeface="Arial" charset="0"/>
                <a:ea typeface="Times New Roman" charset="0"/>
                <a:cs typeface="Times New Roman" charset="0"/>
              </a:rPr>
              <a:t>(Michelson) </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9 for Quantum Mechanics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 </a:t>
            </a:r>
            <a:endParaRPr lang="en-GB" sz="1400" dirty="0">
              <a:solidFill>
                <a:prstClr val="black"/>
              </a:solidFill>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32 </a:t>
            </a:r>
            <a:r>
              <a:rPr lang="en-US" sz="1400" b="1" dirty="0" smtClean="0">
                <a:solidFill>
                  <a:srgbClr val="4F6228"/>
                </a:solidFill>
                <a:latin typeface="Arial" charset="0"/>
                <a:ea typeface="Times New Roman" charset="0"/>
                <a:cs typeface="Times New Roman" charset="0"/>
              </a:rPr>
              <a:t>Theory</a:t>
            </a:r>
            <a:endParaRPr lang="en-US" sz="1400" b="1" dirty="0" smtClean="0">
              <a:solidFill>
                <a:srgbClr val="002060"/>
              </a:solidFill>
              <a:latin typeface="Arial" charset="0"/>
              <a:ea typeface="Times New Roman" charset="0"/>
              <a:cs typeface="Times New Roman" charset="0"/>
            </a:endParaRPr>
          </a:p>
          <a:p>
            <a:pPr>
              <a:lnSpc>
                <a:spcPct val="115000"/>
              </a:lnSpc>
            </a:pPr>
            <a:r>
              <a:rPr lang="en-US" sz="1400" b="1" dirty="0" smtClean="0">
                <a:solidFill>
                  <a:srgbClr val="002060"/>
                </a:solidFill>
                <a:latin typeface="Arial" charset="0"/>
                <a:ea typeface="Times New Roman" charset="0"/>
                <a:cs typeface="Times New Roman" charset="0"/>
              </a:rPr>
              <a:t>23 </a:t>
            </a:r>
            <a:r>
              <a:rPr lang="en-US" sz="1400" b="1" dirty="0">
                <a:solidFill>
                  <a:srgbClr val="002060"/>
                </a:solidFill>
                <a:latin typeface="Arial" charset="0"/>
                <a:ea typeface="Times New Roman" charset="0"/>
                <a:cs typeface="Times New Roman" charset="0"/>
              </a:rPr>
              <a:t>for Standard Model Theory</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9 for Quantum Mechanics </a:t>
            </a:r>
            <a:r>
              <a:rPr lang="en-US" sz="1400" b="1" dirty="0" smtClean="0">
                <a:solidFill>
                  <a:srgbClr val="002060"/>
                </a:solidFill>
                <a:latin typeface="Arial" charset="0"/>
                <a:ea typeface="Times New Roman" charset="0"/>
                <a:cs typeface="Times New Roman" charset="0"/>
              </a:rPr>
              <a:t>Theory</a:t>
            </a:r>
            <a:endParaRPr lang="en-GB" sz="1400" dirty="0">
              <a:solidFill>
                <a:prstClr val="black"/>
              </a:solidFill>
              <a:ea typeface="Calibri" charset="0"/>
              <a:cs typeface="Times New Roman" charset="0"/>
            </a:endParaRPr>
          </a:p>
        </p:txBody>
      </p:sp>
      <p:sp>
        <p:nvSpPr>
          <p:cNvPr id="5" name="Rectangle 4"/>
          <p:cNvSpPr/>
          <p:nvPr/>
        </p:nvSpPr>
        <p:spPr>
          <a:xfrm>
            <a:off x="1127495" y="40838"/>
            <a:ext cx="6856810" cy="461665"/>
          </a:xfrm>
          <a:prstGeom prst="rect">
            <a:avLst/>
          </a:prstGeom>
        </p:spPr>
        <p:txBody>
          <a:bodyPr wrap="square">
            <a:spAutoFit/>
          </a:bodyPr>
          <a:lstStyle/>
          <a:p>
            <a:pPr algn="ctr"/>
            <a:r>
              <a:rPr lang="en-US" sz="2400" b="1" dirty="0" smtClean="0">
                <a:solidFill>
                  <a:srgbClr val="FF0000"/>
                </a:solidFill>
              </a:rPr>
              <a:t>Some very biased statistics from an experimentalist</a:t>
            </a:r>
            <a:endParaRPr lang="en-US" sz="2400" b="1" dirty="0">
              <a:solidFill>
                <a:srgbClr val="FF0000"/>
              </a:solidFill>
            </a:endParaRPr>
          </a:p>
        </p:txBody>
      </p:sp>
      <p:pic>
        <p:nvPicPr>
          <p:cNvPr id="6" name="Picture 5"/>
          <p:cNvPicPr>
            <a:picLocks noChangeAspect="1"/>
          </p:cNvPicPr>
          <p:nvPr/>
        </p:nvPicPr>
        <p:blipFill>
          <a:blip r:embed="rId2"/>
          <a:stretch>
            <a:fillRect/>
          </a:stretch>
        </p:blipFill>
        <p:spPr>
          <a:xfrm>
            <a:off x="5940152" y="2211710"/>
            <a:ext cx="2404193" cy="2404193"/>
          </a:xfrm>
          <a:prstGeom prst="rect">
            <a:avLst/>
          </a:prstGeom>
        </p:spPr>
      </p:pic>
    </p:spTree>
    <p:extLst>
      <p:ext uri="{BB962C8B-B14F-4D97-AF65-F5344CB8AC3E}">
        <p14:creationId xmlns:p14="http://schemas.microsoft.com/office/powerpoint/2010/main" val="908726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6751</TotalTime>
  <Words>3212</Words>
  <Application>Microsoft Macintosh PowerPoint</Application>
  <PresentationFormat>On-screen Show (16:9)</PresentationFormat>
  <Paragraphs>710</Paragraphs>
  <Slides>67</Slides>
  <Notes>8</Notes>
  <HiddenSlides>0</HiddenSlides>
  <MMClips>0</MMClips>
  <ScaleCrop>false</ScaleCrop>
  <HeadingPairs>
    <vt:vector size="6" baseType="variant">
      <vt:variant>
        <vt:lpstr>Fonts Used</vt:lpstr>
      </vt:variant>
      <vt:variant>
        <vt:i4>16</vt:i4>
      </vt:variant>
      <vt:variant>
        <vt:lpstr>Theme</vt:lpstr>
      </vt:variant>
      <vt:variant>
        <vt:i4>16</vt:i4>
      </vt:variant>
      <vt:variant>
        <vt:lpstr>Slide Titles</vt:lpstr>
      </vt:variant>
      <vt:variant>
        <vt:i4>67</vt:i4>
      </vt:variant>
    </vt:vector>
  </HeadingPairs>
  <TitlesOfParts>
    <vt:vector size="99" baseType="lpstr">
      <vt:lpstr>Arial Narrow</vt:lpstr>
      <vt:lpstr>Calibri</vt:lpstr>
      <vt:lpstr>Calibri Light</vt:lpstr>
      <vt:lpstr>Century Gothic</vt:lpstr>
      <vt:lpstr>Comic Sans MS</vt:lpstr>
      <vt:lpstr>Corbel</vt:lpstr>
      <vt:lpstr>Courier New</vt:lpstr>
      <vt:lpstr>FG Deanna's Hand</vt:lpstr>
      <vt:lpstr>Geneva</vt:lpstr>
      <vt:lpstr>ＭＳ Ｐゴシック</vt:lpstr>
      <vt:lpstr>Palatino</vt:lpstr>
      <vt:lpstr>Symbol</vt:lpstr>
      <vt:lpstr>Times New Roman</vt:lpstr>
      <vt:lpstr>Wingdings</vt:lpstr>
      <vt:lpstr>Zapf Dingbats</vt:lpstr>
      <vt:lpstr>Arial</vt:lpstr>
      <vt:lpstr>Office Theme</vt:lpstr>
      <vt:lpstr>1_Office Theme</vt:lpstr>
      <vt:lpstr>4_Office Theme</vt:lpstr>
      <vt:lpstr>1_FC5643-CERN3027 - Scale of contributions</vt:lpstr>
      <vt:lpstr>4_FC5643-CERN3027 - Scale of contributions</vt:lpstr>
      <vt:lpstr>2_Office Theme</vt:lpstr>
      <vt:lpstr>3_Office Theme</vt:lpstr>
      <vt:lpstr>Default Design</vt:lpstr>
      <vt:lpstr>Тема Office</vt:lpstr>
      <vt:lpstr>2_Theme1</vt:lpstr>
      <vt:lpstr>9_Office Theme</vt:lpstr>
      <vt:lpstr>7_Office Theme</vt:lpstr>
      <vt:lpstr>Theme1</vt:lpstr>
      <vt:lpstr>3_Theme1</vt:lpstr>
      <vt:lpstr>10_Office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home for ee and hh</vt:lpstr>
      <vt:lpstr>PowerPoint Presentation</vt:lpstr>
      <vt:lpstr>PowerPoint Presentation</vt:lpstr>
      <vt:lpstr>Global Fit and sensitivity to new physics</vt:lpstr>
      <vt:lpstr>Requirements and constraints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&amp; CMS @ HL-LHC (2025-2026)</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Werner Riegler</dc:creator>
  <cp:lastModifiedBy>Microsoft Office User</cp:lastModifiedBy>
  <cp:revision>486</cp:revision>
  <dcterms:created xsi:type="dcterms:W3CDTF">2017-05-25T15:02:39Z</dcterms:created>
  <dcterms:modified xsi:type="dcterms:W3CDTF">2018-03-06T18:17:16Z</dcterms:modified>
</cp:coreProperties>
</file>