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2" r:id="rId3"/>
    <p:sldId id="264" r:id="rId4"/>
    <p:sldId id="265" r:id="rId5"/>
    <p:sldId id="257" r:id="rId6"/>
    <p:sldId id="260" r:id="rId7"/>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0"/>
    <p:restoredTop sz="94631"/>
  </p:normalViewPr>
  <p:slideViewPr>
    <p:cSldViewPr snapToGrid="0" snapToObjects="1">
      <p:cViewPr varScale="1">
        <p:scale>
          <a:sx n="101" d="100"/>
          <a:sy n="101" d="100"/>
        </p:scale>
        <p:origin x="11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30DAF4-D022-E547-BE35-A4880D9BA930}"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373444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30DAF4-D022-E547-BE35-A4880D9BA930}"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74746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30DAF4-D022-E547-BE35-A4880D9BA930}"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3775086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30DAF4-D022-E547-BE35-A4880D9BA930}"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152390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30DAF4-D022-E547-BE35-A4880D9BA930}" type="datetimeFigureOut">
              <a:rPr lang="en-US" smtClean="0"/>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298149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30DAF4-D022-E547-BE35-A4880D9BA930}"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139627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30DAF4-D022-E547-BE35-A4880D9BA930}" type="datetimeFigureOut">
              <a:rPr lang="en-US" smtClean="0"/>
              <a:t>3/8/18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295491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30DAF4-D022-E547-BE35-A4880D9BA930}" type="datetimeFigureOut">
              <a:rPr lang="en-US" smtClean="0"/>
              <a:t>3/8/18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1089199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0DAF4-D022-E547-BE35-A4880D9BA930}" type="datetimeFigureOut">
              <a:rPr lang="en-US" smtClean="0"/>
              <a:t>3/8/18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65321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30DAF4-D022-E547-BE35-A4880D9BA930}"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212541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30DAF4-D022-E547-BE35-A4880D9BA930}" type="datetimeFigureOut">
              <a:rPr lang="en-US" smtClean="0"/>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5AD3-5387-E54F-94F2-39414E800D07}" type="slidenum">
              <a:rPr lang="en-US" smtClean="0"/>
              <a:t>‹#›</a:t>
            </a:fld>
            <a:endParaRPr lang="en-US"/>
          </a:p>
        </p:txBody>
      </p:sp>
    </p:spTree>
    <p:extLst>
      <p:ext uri="{BB962C8B-B14F-4D97-AF65-F5344CB8AC3E}">
        <p14:creationId xmlns:p14="http://schemas.microsoft.com/office/powerpoint/2010/main" val="386569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0DAF4-D022-E547-BE35-A4880D9BA930}" type="datetimeFigureOut">
              <a:rPr lang="en-US" smtClean="0"/>
              <a:t>3/8/18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D5AD3-5387-E54F-94F2-39414E800D07}" type="slidenum">
              <a:rPr lang="en-US" smtClean="0"/>
              <a:t>‹#›</a:t>
            </a:fld>
            <a:endParaRPr lang="en-US"/>
          </a:p>
        </p:txBody>
      </p:sp>
    </p:spTree>
    <p:extLst>
      <p:ext uri="{BB962C8B-B14F-4D97-AF65-F5344CB8AC3E}">
        <p14:creationId xmlns:p14="http://schemas.microsoft.com/office/powerpoint/2010/main" val="1786702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53821C-D7B5-D247-A820-39F8BDF1E075}"/>
              </a:ext>
            </a:extLst>
          </p:cNvPr>
          <p:cNvSpPr txBox="1"/>
          <p:nvPr/>
        </p:nvSpPr>
        <p:spPr>
          <a:xfrm>
            <a:off x="1270000" y="2006600"/>
            <a:ext cx="7206396" cy="3416320"/>
          </a:xfrm>
          <a:prstGeom prst="rect">
            <a:avLst/>
          </a:prstGeom>
          <a:noFill/>
        </p:spPr>
        <p:txBody>
          <a:bodyPr wrap="none" rtlCol="0">
            <a:spAutoFit/>
          </a:bodyPr>
          <a:lstStyle/>
          <a:p>
            <a:r>
              <a:rPr lang="en-US" sz="3600" dirty="0"/>
              <a:t>Beam Plug Installation Status in EHN1</a:t>
            </a:r>
          </a:p>
          <a:p>
            <a:endParaRPr lang="en-US" sz="3600" dirty="0"/>
          </a:p>
          <a:p>
            <a:pPr algn="ctr"/>
            <a:r>
              <a:rPr lang="en-US" sz="3600" dirty="0"/>
              <a:t>Cheng-</a:t>
            </a:r>
            <a:r>
              <a:rPr lang="en-US" sz="3600" dirty="0" err="1"/>
              <a:t>Ju</a:t>
            </a:r>
            <a:r>
              <a:rPr lang="en-US" sz="3600" dirty="0"/>
              <a:t> Lin</a:t>
            </a:r>
          </a:p>
          <a:p>
            <a:pPr algn="ctr"/>
            <a:r>
              <a:rPr lang="en-US" sz="3600" dirty="0"/>
              <a:t>08-March-2018</a:t>
            </a:r>
          </a:p>
          <a:p>
            <a:pPr algn="ctr"/>
            <a:endParaRPr lang="en-US" sz="3600" dirty="0"/>
          </a:p>
          <a:p>
            <a:pPr algn="ctr"/>
            <a:r>
              <a:rPr lang="en-US" sz="3600" dirty="0" err="1"/>
              <a:t>ProtoDUNE</a:t>
            </a:r>
            <a:r>
              <a:rPr lang="en-US" sz="3600" dirty="0"/>
              <a:t>-SP ITI Meeting</a:t>
            </a:r>
          </a:p>
        </p:txBody>
      </p:sp>
    </p:spTree>
    <p:extLst>
      <p:ext uri="{BB962C8B-B14F-4D97-AF65-F5344CB8AC3E}">
        <p14:creationId xmlns:p14="http://schemas.microsoft.com/office/powerpoint/2010/main" val="362533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6488-9A16-0D46-BE8F-A17FC083E8C0}"/>
              </a:ext>
            </a:extLst>
          </p:cNvPr>
          <p:cNvSpPr>
            <a:spLocks noGrp="1"/>
          </p:cNvSpPr>
          <p:nvPr>
            <p:ph type="title"/>
          </p:nvPr>
        </p:nvSpPr>
        <p:spPr>
          <a:xfrm>
            <a:off x="1870362" y="-168489"/>
            <a:ext cx="5321300" cy="1325563"/>
          </a:xfrm>
        </p:spPr>
        <p:txBody>
          <a:bodyPr/>
          <a:lstStyle/>
          <a:p>
            <a:r>
              <a:rPr lang="en-US" dirty="0"/>
              <a:t>Feedthrough Flange</a:t>
            </a:r>
          </a:p>
        </p:txBody>
      </p:sp>
      <p:sp>
        <p:nvSpPr>
          <p:cNvPr id="6" name="TextBox 5">
            <a:extLst>
              <a:ext uri="{FF2B5EF4-FFF2-40B4-BE49-F238E27FC236}">
                <a16:creationId xmlns:a16="http://schemas.microsoft.com/office/drawing/2014/main" id="{168B8AA1-0D31-F643-B3A0-BF0E73D71664}"/>
              </a:ext>
            </a:extLst>
          </p:cNvPr>
          <p:cNvSpPr txBox="1"/>
          <p:nvPr/>
        </p:nvSpPr>
        <p:spPr>
          <a:xfrm>
            <a:off x="4475071" y="1572712"/>
            <a:ext cx="466892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On Tuesday, beam plug feedthrough flange installed on penetration port 18.1</a:t>
            </a:r>
          </a:p>
          <a:p>
            <a:pPr marL="285750" indent="-285750">
              <a:buFont typeface="Arial" panose="020B0604020202020204" pitchFamily="34" charset="0"/>
              <a:buChar char="•"/>
            </a:pPr>
            <a:r>
              <a:rPr lang="en-US" sz="2400" dirty="0"/>
              <a:t>17’ (~5m) of stainless steel N2 hose is connected to the underside of the feedthrough flange</a:t>
            </a:r>
          </a:p>
          <a:p>
            <a:pPr marL="285750" indent="-285750">
              <a:buFont typeface="Arial" panose="020B0604020202020204" pitchFamily="34" charset="0"/>
              <a:buChar char="•"/>
            </a:pPr>
            <a:r>
              <a:rPr lang="en-US" sz="2400" dirty="0"/>
              <a:t>The hose is a “double-hose” system for supplying N</a:t>
            </a:r>
            <a:r>
              <a:rPr lang="en-US" sz="2400" baseline="-25000" dirty="0"/>
              <a:t>2</a:t>
            </a:r>
            <a:r>
              <a:rPr lang="en-US" sz="2400" dirty="0"/>
              <a:t> gas to the beam plug and circulating the gas back to the top of the cryostat</a:t>
            </a:r>
          </a:p>
        </p:txBody>
      </p:sp>
      <p:pic>
        <p:nvPicPr>
          <p:cNvPr id="4" name="Picture 3">
            <a:extLst>
              <a:ext uri="{FF2B5EF4-FFF2-40B4-BE49-F238E27FC236}">
                <a16:creationId xmlns:a16="http://schemas.microsoft.com/office/drawing/2014/main" id="{BD74EEBD-F62C-0C49-AEC7-123410429AB9}"/>
              </a:ext>
            </a:extLst>
          </p:cNvPr>
          <p:cNvPicPr>
            <a:picLocks noChangeAspect="1"/>
          </p:cNvPicPr>
          <p:nvPr/>
        </p:nvPicPr>
        <p:blipFill rotWithShape="1">
          <a:blip r:embed="rId2"/>
          <a:srcRect l="19599"/>
          <a:stretch/>
        </p:blipFill>
        <p:spPr>
          <a:xfrm>
            <a:off x="0" y="1385455"/>
            <a:ext cx="4475071" cy="4040597"/>
          </a:xfrm>
          <a:prstGeom prst="rect">
            <a:avLst/>
          </a:prstGeom>
        </p:spPr>
      </p:pic>
    </p:spTree>
    <p:extLst>
      <p:ext uri="{BB962C8B-B14F-4D97-AF65-F5344CB8AC3E}">
        <p14:creationId xmlns:p14="http://schemas.microsoft.com/office/powerpoint/2010/main" val="29714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6488-9A16-0D46-BE8F-A17FC083E8C0}"/>
              </a:ext>
            </a:extLst>
          </p:cNvPr>
          <p:cNvSpPr>
            <a:spLocks noGrp="1"/>
          </p:cNvSpPr>
          <p:nvPr>
            <p:ph type="title"/>
          </p:nvPr>
        </p:nvSpPr>
        <p:spPr>
          <a:xfrm>
            <a:off x="1870362" y="-334746"/>
            <a:ext cx="5321300" cy="1325563"/>
          </a:xfrm>
        </p:spPr>
        <p:txBody>
          <a:bodyPr/>
          <a:lstStyle/>
          <a:p>
            <a:r>
              <a:rPr lang="en-US" dirty="0"/>
              <a:t>Beam Plug Installation</a:t>
            </a:r>
          </a:p>
        </p:txBody>
      </p:sp>
      <p:pic>
        <p:nvPicPr>
          <p:cNvPr id="6" name="Picture 5">
            <a:extLst>
              <a:ext uri="{FF2B5EF4-FFF2-40B4-BE49-F238E27FC236}">
                <a16:creationId xmlns:a16="http://schemas.microsoft.com/office/drawing/2014/main" id="{CA83A9B1-EA15-7744-B766-CA0E636516D7}"/>
              </a:ext>
            </a:extLst>
          </p:cNvPr>
          <p:cNvPicPr>
            <a:picLocks noChangeAspect="1"/>
          </p:cNvPicPr>
          <p:nvPr/>
        </p:nvPicPr>
        <p:blipFill>
          <a:blip r:embed="rId2"/>
          <a:stretch>
            <a:fillRect/>
          </a:stretch>
        </p:blipFill>
        <p:spPr>
          <a:xfrm rot="5400000">
            <a:off x="-452283" y="1953342"/>
            <a:ext cx="5864492" cy="3906981"/>
          </a:xfrm>
          <a:prstGeom prst="rect">
            <a:avLst/>
          </a:prstGeom>
        </p:spPr>
      </p:pic>
      <p:pic>
        <p:nvPicPr>
          <p:cNvPr id="9" name="Picture 8">
            <a:extLst>
              <a:ext uri="{FF2B5EF4-FFF2-40B4-BE49-F238E27FC236}">
                <a16:creationId xmlns:a16="http://schemas.microsoft.com/office/drawing/2014/main" id="{2FE73B9D-62AB-E54E-8F21-F3F3456FACFA}"/>
              </a:ext>
            </a:extLst>
          </p:cNvPr>
          <p:cNvPicPr>
            <a:picLocks noChangeAspect="1"/>
          </p:cNvPicPr>
          <p:nvPr/>
        </p:nvPicPr>
        <p:blipFill>
          <a:blip r:embed="rId3"/>
          <a:stretch>
            <a:fillRect/>
          </a:stretch>
        </p:blipFill>
        <p:spPr>
          <a:xfrm rot="5400000">
            <a:off x="3917640" y="1923833"/>
            <a:ext cx="5839473" cy="3890313"/>
          </a:xfrm>
          <a:prstGeom prst="rect">
            <a:avLst/>
          </a:prstGeom>
        </p:spPr>
      </p:pic>
      <p:sp>
        <p:nvSpPr>
          <p:cNvPr id="13" name="TextBox 12">
            <a:extLst>
              <a:ext uri="{FF2B5EF4-FFF2-40B4-BE49-F238E27FC236}">
                <a16:creationId xmlns:a16="http://schemas.microsoft.com/office/drawing/2014/main" id="{A3A293E4-F087-4344-A223-5B9EBF7EE026}"/>
              </a:ext>
            </a:extLst>
          </p:cNvPr>
          <p:cNvSpPr txBox="1"/>
          <p:nvPr/>
        </p:nvSpPr>
        <p:spPr>
          <a:xfrm>
            <a:off x="245928" y="626037"/>
            <a:ext cx="4285084" cy="369332"/>
          </a:xfrm>
          <a:prstGeom prst="rect">
            <a:avLst/>
          </a:prstGeom>
          <a:noFill/>
        </p:spPr>
        <p:txBody>
          <a:bodyPr wrap="none" rtlCol="0">
            <a:spAutoFit/>
          </a:bodyPr>
          <a:lstStyle/>
          <a:p>
            <a:r>
              <a:rPr lang="en-US" dirty="0" err="1">
                <a:solidFill>
                  <a:srgbClr val="FF0000"/>
                </a:solidFill>
              </a:rPr>
              <a:t>Endwall</a:t>
            </a:r>
            <a:r>
              <a:rPr lang="en-US" dirty="0">
                <a:solidFill>
                  <a:srgbClr val="FF0000"/>
                </a:solidFill>
              </a:rPr>
              <a:t> Panel With BP Pushed into Cryostat</a:t>
            </a:r>
          </a:p>
        </p:txBody>
      </p:sp>
      <p:sp>
        <p:nvSpPr>
          <p:cNvPr id="14" name="TextBox 13">
            <a:extLst>
              <a:ext uri="{FF2B5EF4-FFF2-40B4-BE49-F238E27FC236}">
                <a16:creationId xmlns:a16="http://schemas.microsoft.com/office/drawing/2014/main" id="{E4BACCFF-8674-8D40-8AC4-F5BF1912B4A0}"/>
              </a:ext>
            </a:extLst>
          </p:cNvPr>
          <p:cNvSpPr txBox="1"/>
          <p:nvPr/>
        </p:nvSpPr>
        <p:spPr>
          <a:xfrm>
            <a:off x="4694834" y="649196"/>
            <a:ext cx="4487832" cy="369332"/>
          </a:xfrm>
          <a:prstGeom prst="rect">
            <a:avLst/>
          </a:prstGeom>
          <a:noFill/>
        </p:spPr>
        <p:txBody>
          <a:bodyPr wrap="none" rtlCol="0">
            <a:spAutoFit/>
          </a:bodyPr>
          <a:lstStyle/>
          <a:p>
            <a:r>
              <a:rPr lang="en-US" dirty="0" err="1">
                <a:solidFill>
                  <a:srgbClr val="FF0000"/>
                </a:solidFill>
              </a:rPr>
              <a:t>Endwall</a:t>
            </a:r>
            <a:r>
              <a:rPr lang="en-US" dirty="0">
                <a:solidFill>
                  <a:srgbClr val="FF0000"/>
                </a:solidFill>
              </a:rPr>
              <a:t> Panel With BP in Nearly Final Position</a:t>
            </a:r>
          </a:p>
        </p:txBody>
      </p:sp>
    </p:spTree>
    <p:extLst>
      <p:ext uri="{BB962C8B-B14F-4D97-AF65-F5344CB8AC3E}">
        <p14:creationId xmlns:p14="http://schemas.microsoft.com/office/powerpoint/2010/main" val="4265594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B1D7A-0B9D-CB49-81F3-E524FFAC5E89}"/>
              </a:ext>
            </a:extLst>
          </p:cNvPr>
          <p:cNvPicPr>
            <a:picLocks noChangeAspect="1"/>
          </p:cNvPicPr>
          <p:nvPr/>
        </p:nvPicPr>
        <p:blipFill>
          <a:blip r:embed="rId2"/>
          <a:stretch>
            <a:fillRect/>
          </a:stretch>
        </p:blipFill>
        <p:spPr>
          <a:xfrm>
            <a:off x="609600" y="1671562"/>
            <a:ext cx="7784993" cy="5186438"/>
          </a:xfrm>
          <a:prstGeom prst="rect">
            <a:avLst/>
          </a:prstGeom>
        </p:spPr>
      </p:pic>
      <p:sp>
        <p:nvSpPr>
          <p:cNvPr id="5" name="TextBox 4">
            <a:extLst>
              <a:ext uri="{FF2B5EF4-FFF2-40B4-BE49-F238E27FC236}">
                <a16:creationId xmlns:a16="http://schemas.microsoft.com/office/drawing/2014/main" id="{7C203BA6-1B4A-B047-8307-FC4BBC84EDA7}"/>
              </a:ext>
            </a:extLst>
          </p:cNvPr>
          <p:cNvSpPr txBox="1"/>
          <p:nvPr/>
        </p:nvSpPr>
        <p:spPr>
          <a:xfrm>
            <a:off x="609600" y="127000"/>
            <a:ext cx="85344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This morning we connected the N</a:t>
            </a:r>
            <a:r>
              <a:rPr lang="en-US" sz="2400" baseline="-25000" dirty="0"/>
              <a:t>2</a:t>
            </a:r>
            <a:r>
              <a:rPr lang="en-US" sz="2400" dirty="0"/>
              <a:t> hose to the beam plug</a:t>
            </a:r>
          </a:p>
          <a:p>
            <a:pPr marL="342900" indent="-342900">
              <a:buFont typeface="Arial" panose="020B0604020202020204" pitchFamily="34" charset="0"/>
              <a:buChar char="•"/>
            </a:pPr>
            <a:r>
              <a:rPr lang="en-US" sz="2400" dirty="0"/>
              <a:t>Top portion of N2 hose is temporarily tied to the field cage box beam for strain relief. Will properly dress the hose after cable tray is installed (wait for CPA in final position)</a:t>
            </a:r>
          </a:p>
        </p:txBody>
      </p:sp>
    </p:spTree>
    <p:extLst>
      <p:ext uri="{BB962C8B-B14F-4D97-AF65-F5344CB8AC3E}">
        <p14:creationId xmlns:p14="http://schemas.microsoft.com/office/powerpoint/2010/main" val="141687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6488-9A16-0D46-BE8F-A17FC083E8C0}"/>
              </a:ext>
            </a:extLst>
          </p:cNvPr>
          <p:cNvSpPr>
            <a:spLocks noGrp="1"/>
          </p:cNvSpPr>
          <p:nvPr>
            <p:ph type="title"/>
          </p:nvPr>
        </p:nvSpPr>
        <p:spPr>
          <a:xfrm>
            <a:off x="368300" y="0"/>
            <a:ext cx="9017000" cy="1325563"/>
          </a:xfrm>
        </p:spPr>
        <p:txBody>
          <a:bodyPr/>
          <a:lstStyle/>
          <a:p>
            <a:r>
              <a:rPr lang="en-US" dirty="0"/>
              <a:t>Leak Checking the Beam Plug System</a:t>
            </a:r>
          </a:p>
        </p:txBody>
      </p:sp>
      <p:sp>
        <p:nvSpPr>
          <p:cNvPr id="6" name="TextBox 5">
            <a:extLst>
              <a:ext uri="{FF2B5EF4-FFF2-40B4-BE49-F238E27FC236}">
                <a16:creationId xmlns:a16="http://schemas.microsoft.com/office/drawing/2014/main" id="{168B8AA1-0D31-F643-B3A0-BF0E73D71664}"/>
              </a:ext>
            </a:extLst>
          </p:cNvPr>
          <p:cNvSpPr txBox="1"/>
          <p:nvPr/>
        </p:nvSpPr>
        <p:spPr>
          <a:xfrm>
            <a:off x="3775083" y="1196330"/>
            <a:ext cx="526097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Individual beam plug components were leak checked previously</a:t>
            </a:r>
          </a:p>
          <a:p>
            <a:pPr marL="285750" indent="-285750">
              <a:buFont typeface="Arial" panose="020B0604020202020204" pitchFamily="34" charset="0"/>
              <a:buChar char="•"/>
            </a:pPr>
            <a:r>
              <a:rPr lang="en-US" sz="2400" dirty="0"/>
              <a:t>Now we have a complete closed system. Will leak check the entire chain</a:t>
            </a:r>
          </a:p>
          <a:p>
            <a:pPr marL="285750" indent="-285750">
              <a:buFont typeface="Arial" panose="020B0604020202020204" pitchFamily="34" charset="0"/>
              <a:buChar char="•"/>
            </a:pPr>
            <a:r>
              <a:rPr lang="en-US" sz="2400" dirty="0"/>
              <a:t>Pulling vacuum from the feedthrough flange. Spray He inside the cryostat around the beam plug and N2 hose connection, and also the feedthrough flange on top of the cryostat</a:t>
            </a:r>
          </a:p>
          <a:p>
            <a:pPr marL="285750" indent="-285750">
              <a:buFont typeface="Arial" panose="020B0604020202020204" pitchFamily="34" charset="0"/>
              <a:buChar char="•"/>
            </a:pPr>
            <a:r>
              <a:rPr lang="en-US" sz="2400" dirty="0"/>
              <a:t>Start pumping down today</a:t>
            </a:r>
          </a:p>
        </p:txBody>
      </p:sp>
      <p:pic>
        <p:nvPicPr>
          <p:cNvPr id="4" name="Picture 3">
            <a:extLst>
              <a:ext uri="{FF2B5EF4-FFF2-40B4-BE49-F238E27FC236}">
                <a16:creationId xmlns:a16="http://schemas.microsoft.com/office/drawing/2014/main" id="{D65561C9-B4D1-1847-ADDC-FDB9B8F11FB4}"/>
              </a:ext>
            </a:extLst>
          </p:cNvPr>
          <p:cNvPicPr>
            <a:picLocks noChangeAspect="1"/>
          </p:cNvPicPr>
          <p:nvPr/>
        </p:nvPicPr>
        <p:blipFill rotWithShape="1">
          <a:blip r:embed="rId2"/>
          <a:srcRect l="11492"/>
          <a:stretch/>
        </p:blipFill>
        <p:spPr>
          <a:xfrm rot="5400000">
            <a:off x="-620131" y="1717680"/>
            <a:ext cx="5015344" cy="3775083"/>
          </a:xfrm>
          <a:prstGeom prst="rect">
            <a:avLst/>
          </a:prstGeom>
        </p:spPr>
      </p:pic>
    </p:spTree>
    <p:extLst>
      <p:ext uri="{BB962C8B-B14F-4D97-AF65-F5344CB8AC3E}">
        <p14:creationId xmlns:p14="http://schemas.microsoft.com/office/powerpoint/2010/main" val="350045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77E1-7E7A-3240-BC88-287D7B53521F}"/>
              </a:ext>
            </a:extLst>
          </p:cNvPr>
          <p:cNvSpPr>
            <a:spLocks noGrp="1"/>
          </p:cNvSpPr>
          <p:nvPr>
            <p:ph type="title"/>
          </p:nvPr>
        </p:nvSpPr>
        <p:spPr>
          <a:xfrm>
            <a:off x="628650" y="-295274"/>
            <a:ext cx="7886700" cy="1325563"/>
          </a:xfrm>
        </p:spPr>
        <p:txBody>
          <a:bodyPr/>
          <a:lstStyle/>
          <a:p>
            <a:r>
              <a:rPr lang="en-US" dirty="0"/>
              <a:t>To Do List</a:t>
            </a:r>
          </a:p>
        </p:txBody>
      </p:sp>
      <p:sp>
        <p:nvSpPr>
          <p:cNvPr id="3" name="Content Placeholder 2">
            <a:extLst>
              <a:ext uri="{FF2B5EF4-FFF2-40B4-BE49-F238E27FC236}">
                <a16:creationId xmlns:a16="http://schemas.microsoft.com/office/drawing/2014/main" id="{A182AD2D-7555-D944-87D5-2B46DE23DE71}"/>
              </a:ext>
            </a:extLst>
          </p:cNvPr>
          <p:cNvSpPr>
            <a:spLocks noGrp="1"/>
          </p:cNvSpPr>
          <p:nvPr>
            <p:ph idx="1"/>
          </p:nvPr>
        </p:nvSpPr>
        <p:spPr>
          <a:xfrm>
            <a:off x="342902" y="1030289"/>
            <a:ext cx="8801098" cy="2746375"/>
          </a:xfrm>
        </p:spPr>
        <p:txBody>
          <a:bodyPr>
            <a:normAutofit/>
          </a:bodyPr>
          <a:lstStyle/>
          <a:p>
            <a:r>
              <a:rPr lang="en-US" sz="2400" dirty="0"/>
              <a:t>Complete the full system leak check</a:t>
            </a:r>
          </a:p>
          <a:p>
            <a:r>
              <a:rPr lang="en-US" sz="2400" dirty="0"/>
              <a:t>Install cable tray and strain relief 17’ nitrogen hose. After bridge beam C (CPA) is in the final position</a:t>
            </a:r>
          </a:p>
          <a:p>
            <a:r>
              <a:rPr lang="en-US" sz="2400" dirty="0"/>
              <a:t>Work on integrating beam plug sensors into Slow Control </a:t>
            </a:r>
          </a:p>
        </p:txBody>
      </p:sp>
    </p:spTree>
    <p:extLst>
      <p:ext uri="{BB962C8B-B14F-4D97-AF65-F5344CB8AC3E}">
        <p14:creationId xmlns:p14="http://schemas.microsoft.com/office/powerpoint/2010/main" val="2604871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TotalTime>
  <Words>241</Words>
  <Application>Microsoft Macintosh PowerPoint</Application>
  <PresentationFormat>Letter Paper (8.5x11 in)</PresentationFormat>
  <Paragraphs>24</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Feedthrough Flange</vt:lpstr>
      <vt:lpstr>Beam Plug Installation</vt:lpstr>
      <vt:lpstr>PowerPoint Presentation</vt:lpstr>
      <vt:lpstr>Leak Checking the Beam Plug System</vt:lpstr>
      <vt:lpstr>To Do List</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cp:revision>
  <cp:lastPrinted>2018-03-07T14:51:13Z</cp:lastPrinted>
  <dcterms:created xsi:type="dcterms:W3CDTF">2018-02-21T14:08:36Z</dcterms:created>
  <dcterms:modified xsi:type="dcterms:W3CDTF">2018-03-08T17:59:59Z</dcterms:modified>
</cp:coreProperties>
</file>