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25"/>
  </p:notesMasterIdLst>
  <p:handoutMasterIdLst>
    <p:handoutMasterId r:id="rId26"/>
  </p:handoutMasterIdLst>
  <p:sldIdLst>
    <p:sldId id="595" r:id="rId3"/>
    <p:sldId id="870" r:id="rId4"/>
    <p:sldId id="836" r:id="rId5"/>
    <p:sldId id="837" r:id="rId6"/>
    <p:sldId id="654" r:id="rId7"/>
    <p:sldId id="694" r:id="rId8"/>
    <p:sldId id="660" r:id="rId9"/>
    <p:sldId id="871" r:id="rId10"/>
    <p:sldId id="872" r:id="rId11"/>
    <p:sldId id="873" r:id="rId12"/>
    <p:sldId id="798" r:id="rId13"/>
    <p:sldId id="661" r:id="rId14"/>
    <p:sldId id="662" r:id="rId15"/>
    <p:sldId id="799" r:id="rId16"/>
    <p:sldId id="747" r:id="rId17"/>
    <p:sldId id="628" r:id="rId18"/>
    <p:sldId id="840" r:id="rId19"/>
    <p:sldId id="663" r:id="rId20"/>
    <p:sldId id="664" r:id="rId21"/>
    <p:sldId id="665" r:id="rId22"/>
    <p:sldId id="668" r:id="rId23"/>
    <p:sldId id="673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154D81"/>
    <a:srgbClr val="000000"/>
    <a:srgbClr val="070761"/>
    <a:srgbClr val="113112"/>
    <a:srgbClr val="BD1F24"/>
    <a:srgbClr val="DA592A"/>
    <a:srgbClr val="808080"/>
    <a:srgbClr val="DF652C"/>
    <a:srgbClr val="E06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132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C22AA52F-D09E-3B4F-AA2A-DC22485EABD1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F7CD1F48-1454-7748-B5E9-3200C51950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273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71F93A40-44A8-0049-80EB-CF0F0B949781}" type="datetimeFigureOut">
              <a:rPr lang="en-US"/>
              <a:pPr>
                <a:defRPr/>
              </a:pPr>
              <a:t>3/9/2018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9F40A11F-442D-A34F-88AD-9EC1605D74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1843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03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290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61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5257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975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032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01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4994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439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965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14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129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34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489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55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F40A11F-442D-A34F-88AD-9EC1605D748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99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716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4299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4E961-C2A6-F043-943A-9EA878C29E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8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4DF87-EB5C-3040-9F61-5A9B389AD3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284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B39AC-828A-804E-9908-16D53731C1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2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800">
                <a:solidFill>
                  <a:srgbClr val="154D8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A8BAA062-F72A-D54C-921F-996C411C59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174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1884C-1922-AE4E-A817-747728FC7C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44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6BA6-4CD8-4041-AA16-0358FBF12D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3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E7A31-7D4D-7D45-AA84-3A15FEB0F5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47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/>
          <a:srcRect l="8299" t="101" r="3874" b="16024"/>
          <a:stretch/>
        </p:blipFill>
        <p:spPr>
          <a:xfrm>
            <a:off x="0" y="864461"/>
            <a:ext cx="9144000" cy="307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1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03/09/18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8583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03/09/18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260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072D1-121A-4B48-B11C-FE6E3E37BA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67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FA272024-CCB6-984B-BD43-05E4D6FF8F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  <p:sldLayoutId id="2147484020" r:id="rId6"/>
    <p:sldLayoutId id="2147484024" r:id="rId7"/>
    <p:sldLayoutId id="2147484025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1A52467A-9A41-2F46-939F-0D5FB9009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6610" y="5328759"/>
            <a:ext cx="8499231" cy="1529241"/>
          </a:xfrm>
        </p:spPr>
        <p:txBody>
          <a:bodyPr/>
          <a:lstStyle/>
          <a:p>
            <a:r>
              <a:rPr lang="en-US" sz="2400" b="1" i="1" dirty="0"/>
              <a:t>Sergei NAGAITSEV (</a:t>
            </a:r>
            <a:r>
              <a:rPr lang="en-US" sz="2400" b="1" i="1" dirty="0" err="1"/>
              <a:t>Fermilab</a:t>
            </a:r>
            <a:r>
              <a:rPr lang="en-US" sz="2400" b="1" i="1" dirty="0"/>
              <a:t>)</a:t>
            </a:r>
          </a:p>
          <a:p>
            <a:r>
              <a:rPr lang="en-US" dirty="0"/>
              <a:t>Nearly all slides are from Vladimir Shiltsev</a:t>
            </a:r>
          </a:p>
          <a:p>
            <a:r>
              <a:rPr lang="en-US" dirty="0"/>
              <a:t>March 9, 2018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5277" y="3951841"/>
            <a:ext cx="8713256" cy="1376918"/>
          </a:xfrm>
        </p:spPr>
        <p:txBody>
          <a:bodyPr>
            <a:normAutofit fontScale="85000" lnSpcReduction="20000"/>
          </a:bodyPr>
          <a:lstStyle/>
          <a:p>
            <a:r>
              <a:rPr lang="en-US" sz="5400" dirty="0"/>
              <a:t>Challenges for Future</a:t>
            </a:r>
          </a:p>
          <a:p>
            <a:r>
              <a:rPr lang="en-US" sz="5400" dirty="0"/>
              <a:t>Energy Frontier Colliders</a:t>
            </a:r>
            <a:endParaRPr lang="it-IT" sz="5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0882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03/09/18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919020"/>
          </a:xfrm>
        </p:spPr>
        <p:txBody>
          <a:bodyPr/>
          <a:lstStyle/>
          <a:p>
            <a:r>
              <a:rPr lang="en-US" dirty="0"/>
              <a:t>Advanced LC concepts vs CLIC (3 </a:t>
            </a:r>
            <a:r>
              <a:rPr lang="en-US" dirty="0" err="1"/>
              <a:t>TeV</a:t>
            </a:r>
            <a:r>
              <a:rPr lang="en-US" dirty="0"/>
              <a:t> cm)</a:t>
            </a:r>
            <a:br>
              <a:rPr lang="en-US" dirty="0"/>
            </a:br>
            <a:r>
              <a:rPr lang="en-US" dirty="0"/>
              <a:t>(a simplified personal view)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114299" y="1134750"/>
          <a:ext cx="8915401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4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8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49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6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75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3087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DWA-LC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PWFA-LC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Blow-out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LPA-LC</a:t>
                      </a:r>
                    </a:p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Linear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&amp;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hollow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Gradient &amp;</a:t>
                      </a:r>
                      <a:r>
                        <a:rPr lang="en-US" sz="2000" baseline="0" dirty="0"/>
                        <a:t> </a:t>
                      </a:r>
                      <a:r>
                        <a:rPr lang="en-US" sz="2000" dirty="0"/>
                        <a:t>staging de- </a:t>
                      </a:r>
                      <a:r>
                        <a:rPr lang="en-US" sz="2000" dirty="0" err="1"/>
                        <a:t>monstrated</a:t>
                      </a:r>
                      <a:r>
                        <a:rPr lang="en-US" sz="2000" dirty="0"/>
                        <a:t>,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  <a:p>
                      <a:pPr algn="ctr"/>
                      <a:r>
                        <a:rPr lang="en-US" sz="2000" dirty="0"/>
                        <a:t>e+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Gradient OK,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staging demo</a:t>
                      </a:r>
                      <a:r>
                        <a:rPr lang="en-US" sz="2000" dirty="0"/>
                        <a:t>, e+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Gradient OK,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No staging demo, e+ questionable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Gradient OK,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No hollow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channel &amp; linear regime demo yet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Luminosity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High</a:t>
                      </a:r>
                      <a:r>
                        <a:rPr lang="en-US" sz="2000" baseline="0" dirty="0"/>
                        <a:t> risk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High</a:t>
                      </a:r>
                      <a:r>
                        <a:rPr lang="en-US" sz="2000" baseline="0" dirty="0"/>
                        <a:t> r</a:t>
                      </a:r>
                      <a:r>
                        <a:rPr lang="en-US" sz="2000" dirty="0"/>
                        <a:t>isk,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similar</a:t>
                      </a:r>
                      <a:r>
                        <a:rPr lang="en-US" sz="2000" baseline="0" dirty="0"/>
                        <a:t> to CLIC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Very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high risk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Very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</a:rPr>
                        <a:t> high risk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Cost, </a:t>
                      </a:r>
                    </a:p>
                    <a:p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  <a:p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site 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TPC(US) ~$26B</a:t>
                      </a:r>
                    </a:p>
                    <a:p>
                      <a:pPr algn="ctr"/>
                      <a:endParaRPr lang="en-US" sz="2400" dirty="0"/>
                    </a:p>
                    <a:p>
                      <a:pPr algn="ctr"/>
                      <a:r>
                        <a:rPr lang="en-US" sz="2400" dirty="0"/>
                        <a:t>560 MW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TPC(US) ~XXB$ similar to CLIC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~400</a:t>
                      </a:r>
                      <a:r>
                        <a:rPr lang="en-US" sz="2400" baseline="0" dirty="0">
                          <a:solidFill>
                            <a:srgbClr val="C00000"/>
                          </a:solidFill>
                        </a:rPr>
                        <a:t> MW</a:t>
                      </a:r>
                      <a:endParaRPr lang="en-US" sz="2800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Potential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 of lower power and lower TPC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Potential</a:t>
                      </a: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 of lower power and lower TPC,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>
                          <a:solidFill>
                            <a:srgbClr val="00B050"/>
                          </a:solidFill>
                        </a:rPr>
                        <a:t>Promise of many applications</a:t>
                      </a:r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8103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Possible Future Hadron Colliders</a:t>
            </a:r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441148" y="968935"/>
            <a:ext cx="8355012" cy="571500"/>
          </a:xfrm>
        </p:spPr>
        <p:txBody>
          <a:bodyPr/>
          <a:lstStyle/>
          <a:p>
            <a:r>
              <a:rPr lang="en-US" b="1" i="1" u="sng" dirty="0">
                <a:solidFill>
                  <a:srgbClr val="C00000"/>
                </a:solidFill>
              </a:rPr>
              <a:t>HE-LHC</a:t>
            </a:r>
            <a:r>
              <a:rPr lang="en-US" b="1" u="sng" dirty="0">
                <a:solidFill>
                  <a:srgbClr val="C00000"/>
                </a:solidFill>
              </a:rPr>
              <a:t> </a:t>
            </a:r>
            <a:r>
              <a:rPr lang="en-US" dirty="0"/>
              <a:t> same tunnel, </a:t>
            </a:r>
            <a:r>
              <a:rPr lang="en-US" b="1" dirty="0"/>
              <a:t>25-30 </a:t>
            </a:r>
            <a:r>
              <a:rPr lang="en-US" b="1" dirty="0" err="1"/>
              <a:t>TeV</a:t>
            </a:r>
            <a:r>
              <a:rPr lang="en-US" b="1" dirty="0"/>
              <a:t> </a:t>
            </a:r>
            <a:r>
              <a:rPr lang="en-US" dirty="0"/>
              <a:t>cm </a:t>
            </a:r>
            <a:r>
              <a:rPr lang="en-US" i="1" dirty="0"/>
              <a:t>pp </a:t>
            </a:r>
            <a:r>
              <a:rPr lang="en-US" i="1" dirty="0">
                <a:solidFill>
                  <a:srgbClr val="000099"/>
                </a:solidFill>
              </a:rPr>
              <a:t>16T SC magnets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03/09/18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</a:p>
        </p:txBody>
      </p:sp>
      <p:sp>
        <p:nvSpPr>
          <p:cNvPr id="3" name="Rectangle 2"/>
          <p:cNvSpPr/>
          <p:nvPr/>
        </p:nvSpPr>
        <p:spPr>
          <a:xfrm>
            <a:off x="285683" y="1756470"/>
            <a:ext cx="26279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u="sng" dirty="0">
                <a:solidFill>
                  <a:srgbClr val="C00000"/>
                </a:solidFill>
              </a:rPr>
              <a:t>SSC</a:t>
            </a:r>
            <a:r>
              <a:rPr lang="en-US" b="1" u="sng" dirty="0">
                <a:solidFill>
                  <a:srgbClr val="C00000"/>
                </a:solidFill>
              </a:rPr>
              <a:t> </a:t>
            </a:r>
            <a:r>
              <a:rPr lang="en-US" i="1" baseline="30000" dirty="0"/>
              <a:t> </a:t>
            </a:r>
            <a:r>
              <a:rPr lang="en-US" dirty="0"/>
              <a:t>87km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40cme=20+20TeV </a:t>
            </a:r>
            <a:endParaRPr lang="en-US" i="1" dirty="0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i="1" dirty="0">
                <a:solidFill>
                  <a:srgbClr val="000099"/>
                </a:solidFill>
              </a:rPr>
              <a:t>6.6T SC Magnets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74143" y="3166976"/>
            <a:ext cx="2688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u="sng" dirty="0">
                <a:solidFill>
                  <a:srgbClr val="C00000"/>
                </a:solidFill>
              </a:rPr>
              <a:t>Muon Collider</a:t>
            </a:r>
            <a:endParaRPr lang="en-US" b="1" u="sng" dirty="0">
              <a:solidFill>
                <a:srgbClr val="C00000"/>
              </a:solidFill>
            </a:endParaRPr>
          </a:p>
          <a:p>
            <a:r>
              <a:rPr lang="en-US" i="1" dirty="0"/>
              <a:t>~</a:t>
            </a:r>
            <a:r>
              <a:rPr lang="en-US" dirty="0"/>
              <a:t>15km 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3+3TeV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8297" y="840544"/>
            <a:ext cx="8980714" cy="699891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260841" y="3994878"/>
            <a:ext cx="280151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C00000"/>
                </a:solidFill>
              </a:rPr>
              <a:t>NC RF+</a:t>
            </a:r>
            <a:r>
              <a:rPr lang="en-US" sz="2000" i="1" dirty="0">
                <a:solidFill>
                  <a:srgbClr val="000099"/>
                </a:solidFill>
              </a:rPr>
              <a:t>SC </a:t>
            </a:r>
            <a:r>
              <a:rPr lang="en-US" sz="2000" i="1" dirty="0" err="1">
                <a:solidFill>
                  <a:srgbClr val="000099"/>
                </a:solidFill>
              </a:rPr>
              <a:t>Magn+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</a:rPr>
              <a:t>Muon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1800" i="1" dirty="0" err="1">
                <a:solidFill>
                  <a:srgbClr val="FFFF00"/>
                </a:solidFill>
              </a:rPr>
              <a:t>produc’n</a:t>
            </a:r>
            <a:r>
              <a:rPr lang="en-US" sz="1800" i="1" dirty="0">
                <a:solidFill>
                  <a:srgbClr val="FFFF00"/>
                </a:solidFill>
              </a:rPr>
              <a:t>; cooling; </a:t>
            </a:r>
            <a:r>
              <a:rPr lang="en-US" sz="1800" i="1" dirty="0" err="1">
                <a:solidFill>
                  <a:srgbClr val="FFFF00"/>
                </a:solidFill>
              </a:rPr>
              <a:t>accel’n</a:t>
            </a:r>
            <a:endParaRPr lang="en-US" sz="1800" i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611" y="3178162"/>
            <a:ext cx="2803457" cy="2951876"/>
          </a:xfrm>
          <a:prstGeom prst="rect">
            <a:avLst/>
          </a:prstGeom>
        </p:spPr>
      </p:pic>
      <p:pic>
        <p:nvPicPr>
          <p:cNvPr id="57346" name="Picture 2" descr="Image result for SSC collid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80" y="3231747"/>
            <a:ext cx="2866940" cy="289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6086" y="3191965"/>
            <a:ext cx="3387865" cy="296606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46655" y="1574596"/>
            <a:ext cx="9062356" cy="466758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025587" y="1635576"/>
            <a:ext cx="2623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u="sng" dirty="0">
                <a:solidFill>
                  <a:srgbClr val="C00000"/>
                </a:solidFill>
              </a:rPr>
              <a:t>FCC/</a:t>
            </a:r>
            <a:r>
              <a:rPr lang="en-US" b="1" i="1" u="sng" dirty="0" err="1">
                <a:solidFill>
                  <a:srgbClr val="C00000"/>
                </a:solidFill>
              </a:rPr>
              <a:t>SppC</a:t>
            </a:r>
            <a:r>
              <a:rPr lang="en-US" b="1" u="sng" dirty="0">
                <a:solidFill>
                  <a:srgbClr val="C00000"/>
                </a:solidFill>
              </a:rPr>
              <a:t> </a:t>
            </a:r>
            <a:r>
              <a:rPr lang="en-US" i="1" baseline="30000" dirty="0"/>
              <a:t> </a:t>
            </a:r>
          </a:p>
          <a:p>
            <a:r>
              <a:rPr lang="en-US" dirty="0"/>
              <a:t>   80-100/54 km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100/70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cme</a:t>
            </a:r>
            <a:endParaRPr lang="en-US" i="1" dirty="0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i="1" dirty="0">
                <a:solidFill>
                  <a:srgbClr val="000099"/>
                </a:solidFill>
              </a:rPr>
              <a:t>16-20T SC </a:t>
            </a:r>
            <a:r>
              <a:rPr lang="en-US" i="1" dirty="0" err="1">
                <a:solidFill>
                  <a:srgbClr val="000099"/>
                </a:solidFill>
              </a:rPr>
              <a:t>Magn</a:t>
            </a:r>
            <a:endParaRPr lang="en-US" i="1" dirty="0">
              <a:solidFill>
                <a:srgbClr val="000099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23442" y="1584822"/>
            <a:ext cx="2672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u="sng" dirty="0">
                <a:solidFill>
                  <a:srgbClr val="C00000"/>
                </a:solidFill>
              </a:rPr>
              <a:t>VLHC</a:t>
            </a:r>
            <a:r>
              <a:rPr lang="en-US" b="1" u="sng" dirty="0">
                <a:solidFill>
                  <a:srgbClr val="C00000"/>
                </a:solidFill>
              </a:rPr>
              <a:t> </a:t>
            </a:r>
            <a:r>
              <a:rPr lang="en-US" i="1" baseline="30000" dirty="0"/>
              <a:t> </a:t>
            </a:r>
          </a:p>
          <a:p>
            <a:r>
              <a:rPr lang="en-US" dirty="0"/>
              <a:t>        233 km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175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cme</a:t>
            </a:r>
            <a:endParaRPr lang="en-US" i="1" dirty="0">
              <a:solidFill>
                <a:srgbClr val="C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i="1" dirty="0">
                <a:solidFill>
                  <a:srgbClr val="000099"/>
                </a:solidFill>
              </a:rPr>
              <a:t>9.8T SC Magnets</a:t>
            </a:r>
          </a:p>
        </p:txBody>
      </p:sp>
    </p:spTree>
    <p:extLst>
      <p:ext uri="{BB962C8B-B14F-4D97-AF65-F5344CB8AC3E}">
        <p14:creationId xmlns:p14="http://schemas.microsoft.com/office/powerpoint/2010/main" val="2485602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035"/>
            <a:ext cx="9191638" cy="704981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48047" y="4167963"/>
            <a:ext cx="6198781" cy="0"/>
          </a:xfrm>
          <a:prstGeom prst="line">
            <a:avLst/>
          </a:prstGeom>
          <a:ln w="5715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684907" y="4474650"/>
            <a:ext cx="23294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Option 1</a:t>
            </a:r>
            <a:r>
              <a:rPr lang="en-US" dirty="0">
                <a:solidFill>
                  <a:srgbClr val="C00000"/>
                </a:solidFill>
              </a:rPr>
              <a:t>: re-use </a:t>
            </a:r>
          </a:p>
          <a:p>
            <a:r>
              <a:rPr lang="en-US" dirty="0">
                <a:solidFill>
                  <a:srgbClr val="C00000"/>
                </a:solidFill>
              </a:rPr>
              <a:t>LHC, </a:t>
            </a:r>
            <a:r>
              <a:rPr lang="en-US" dirty="0" err="1">
                <a:solidFill>
                  <a:srgbClr val="C00000"/>
                </a:solidFill>
              </a:rPr>
              <a:t>inj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infrastr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358809" y="4890148"/>
            <a:ext cx="400526" cy="3402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681886" y="4953115"/>
            <a:ext cx="839972" cy="83172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2056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770" y="642899"/>
            <a:ext cx="9018738" cy="714375"/>
          </a:xfrm>
        </p:spPr>
        <p:txBody>
          <a:bodyPr/>
          <a:lstStyle/>
          <a:p>
            <a:r>
              <a:rPr lang="en-US" sz="3200" b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</a:t>
            </a:r>
            <a:r>
              <a:rPr lang="en-US" sz="3200" b="0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3200" b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  <a:r>
              <a:rPr lang="en-US" sz="3200" b="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Qualitative Cost Dependencies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863" y="6526571"/>
            <a:ext cx="2347452" cy="241300"/>
          </a:xfrm>
        </p:spPr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25262" y="6515100"/>
            <a:ext cx="1649361" cy="241300"/>
          </a:xfrm>
          <a:prstGeom prst="rect">
            <a:avLst/>
          </a:prstGeom>
        </p:spPr>
        <p:txBody>
          <a:bodyPr/>
          <a:lstStyle/>
          <a:p>
            <a:fld id="{BBFB9D8C-2882-41F9-92E5-94261C5AF937}" type="slidenum">
              <a:rPr lang="en-US" altLang="en-US" sz="1400" smtClean="0"/>
              <a:pPr/>
              <a:t>13</a:t>
            </a:fld>
            <a:endParaRPr lang="en-US" altLang="en-US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942" y="1370752"/>
            <a:ext cx="6942200" cy="548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16200000">
            <a:off x="7053943" y="4232560"/>
            <a:ext cx="2993571" cy="295897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/>
              <a:t>* for illustration purposes only</a:t>
            </a:r>
          </a:p>
          <a:p>
            <a:pPr marL="0" indent="0">
              <a:buNone/>
            </a:pPr>
            <a:r>
              <a:rPr lang="en-US" sz="1400" dirty="0"/>
              <a:t> 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33057" y="3334905"/>
            <a:ext cx="1001486" cy="511629"/>
          </a:xfrm>
          <a:prstGeom prst="straightConnector1">
            <a:avLst/>
          </a:prstGeom>
          <a:ln w="50800"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234543" y="3334905"/>
            <a:ext cx="1945595" cy="1382485"/>
          </a:xfrm>
          <a:prstGeom prst="straightConnector1">
            <a:avLst/>
          </a:prstGeom>
          <a:ln w="50800">
            <a:headEnd type="oval"/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125262" y="142708"/>
            <a:ext cx="9018738" cy="7143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>
                <a:solidFill>
                  <a:srgbClr val="C00000"/>
                </a:solidFill>
              </a:rPr>
              <a:t>Option 2 : Develop Technology to Lower the Cost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7237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SC Magnet Technology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71" y="1052318"/>
            <a:ext cx="5964513" cy="498792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80138" y="1052318"/>
            <a:ext cx="28425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C00000"/>
                </a:solidFill>
              </a:rPr>
              <a:t>Driven by SC cable technology </a:t>
            </a:r>
            <a:r>
              <a:rPr lang="en-US" baseline="30000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NbTi</a:t>
            </a:r>
            <a:r>
              <a:rPr lang="en-US" i="1" dirty="0">
                <a:solidFill>
                  <a:srgbClr val="000099"/>
                </a:solidFill>
              </a:rPr>
              <a:t> – </a:t>
            </a:r>
            <a:r>
              <a:rPr lang="en-US" i="1" dirty="0" err="1">
                <a:solidFill>
                  <a:srgbClr val="000099"/>
                </a:solidFill>
              </a:rPr>
              <a:t>upto</a:t>
            </a:r>
            <a:r>
              <a:rPr lang="en-US" i="1" dirty="0">
                <a:solidFill>
                  <a:srgbClr val="000099"/>
                </a:solidFill>
              </a:rPr>
              <a:t> 10 T</a:t>
            </a:r>
          </a:p>
          <a:p>
            <a:pPr marL="342900" indent="-342900">
              <a:buFontTx/>
              <a:buChar char="-"/>
            </a:pPr>
            <a:r>
              <a:rPr lang="en-US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i="1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  <a:r>
              <a:rPr lang="en-US" i="1" dirty="0">
                <a:solidFill>
                  <a:srgbClr val="000099"/>
                </a:solidFill>
              </a:rPr>
              <a:t> – </a:t>
            </a:r>
            <a:r>
              <a:rPr lang="en-US" i="1" dirty="0" err="1">
                <a:solidFill>
                  <a:srgbClr val="000099"/>
                </a:solidFill>
              </a:rPr>
              <a:t>upto</a:t>
            </a:r>
            <a:r>
              <a:rPr lang="en-US" i="1" dirty="0">
                <a:solidFill>
                  <a:srgbClr val="000099"/>
                </a:solidFill>
              </a:rPr>
              <a:t> 16 T</a:t>
            </a:r>
          </a:p>
          <a:p>
            <a:pPr marL="342900" indent="-342900">
              <a:buFontTx/>
              <a:buChar char="-"/>
            </a:pPr>
            <a:r>
              <a:rPr lang="en-US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HTS</a:t>
            </a:r>
            <a:r>
              <a:rPr lang="en-US" i="1" dirty="0">
                <a:solidFill>
                  <a:srgbClr val="000099"/>
                </a:solidFill>
              </a:rPr>
              <a:t> – 20+T</a:t>
            </a:r>
          </a:p>
          <a:p>
            <a:endParaRPr lang="en-US" i="1" dirty="0">
              <a:solidFill>
                <a:srgbClr val="00009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16023" y="3117494"/>
            <a:ext cx="28425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Cost of SC conductor</a:t>
            </a:r>
            <a:endParaRPr lang="en-US" baseline="30000" dirty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NbTi</a:t>
            </a:r>
            <a:r>
              <a:rPr lang="en-US" i="1" dirty="0">
                <a:solidFill>
                  <a:srgbClr val="000099"/>
                </a:solidFill>
              </a:rPr>
              <a:t> –   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$$</a:t>
            </a:r>
          </a:p>
          <a:p>
            <a:pPr marL="342900" indent="-342900">
              <a:buFontTx/>
              <a:buChar char="-"/>
            </a:pPr>
            <a:r>
              <a:rPr lang="en-US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</a:t>
            </a:r>
            <a:r>
              <a:rPr lang="en-US" i="1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en-US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  <a:r>
              <a:rPr lang="en-US" i="1" dirty="0">
                <a:solidFill>
                  <a:srgbClr val="000099"/>
                </a:solidFill>
              </a:rPr>
              <a:t> –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$$ x 5</a:t>
            </a:r>
          </a:p>
          <a:p>
            <a:pPr marL="342900" indent="-342900">
              <a:buFontTx/>
              <a:buChar char="-"/>
            </a:pPr>
            <a:r>
              <a:rPr lang="en-US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HTS</a:t>
            </a:r>
            <a:r>
              <a:rPr lang="en-US" i="1" dirty="0">
                <a:solidFill>
                  <a:srgbClr val="000099"/>
                </a:solidFill>
              </a:rPr>
              <a:t> –    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$$ x 25</a:t>
            </a:r>
          </a:p>
          <a:p>
            <a:endParaRPr lang="en-US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72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High Temperature Superconductors (HTS)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9887" y="834113"/>
            <a:ext cx="51017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REBa2Cu3O7-x (REBCO, RE = rare earth) </a:t>
            </a:r>
          </a:p>
          <a:p>
            <a:r>
              <a:rPr lang="en-US" dirty="0"/>
              <a:t>coated conductors             </a:t>
            </a:r>
            <a:r>
              <a:rPr lang="en-US" dirty="0">
                <a:solidFill>
                  <a:srgbClr val="000099"/>
                </a:solidFill>
              </a:rPr>
              <a:t>Geneva, 2016 </a:t>
            </a:r>
          </a:p>
        </p:txBody>
      </p:sp>
      <p:sp>
        <p:nvSpPr>
          <p:cNvPr id="9" name="Rectangle 8"/>
          <p:cNvSpPr/>
          <p:nvPr/>
        </p:nvSpPr>
        <p:spPr>
          <a:xfrm>
            <a:off x="79887" y="1522987"/>
            <a:ext cx="5101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Achieved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T = 21T LTS +4T HTS </a:t>
            </a:r>
            <a:r>
              <a:rPr lang="en-US" dirty="0">
                <a:solidFill>
                  <a:srgbClr val="C00000"/>
                </a:solidFill>
              </a:rPr>
              <a:t>insert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03/09/18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733" y="1901055"/>
            <a:ext cx="2905785" cy="49406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62" y="1930914"/>
            <a:ext cx="4715233" cy="4554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295" y="4995815"/>
            <a:ext cx="3009900" cy="17605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014195" y="1510941"/>
            <a:ext cx="4396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  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T = 18T LTS +9T HTS </a:t>
            </a:r>
            <a:r>
              <a:rPr lang="en-US" dirty="0">
                <a:solidFill>
                  <a:srgbClr val="C00000"/>
                </a:solidFill>
              </a:rPr>
              <a:t>insert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6845" y="827633"/>
            <a:ext cx="27839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99"/>
                </a:solidFill>
              </a:rPr>
              <a:t>NHMFL (</a:t>
            </a:r>
            <a:r>
              <a:rPr lang="en-US" dirty="0" err="1">
                <a:solidFill>
                  <a:srgbClr val="000099"/>
                </a:solidFill>
              </a:rPr>
              <a:t>Talahassie</a:t>
            </a:r>
            <a:r>
              <a:rPr lang="en-US" dirty="0">
                <a:solidFill>
                  <a:srgbClr val="000099"/>
                </a:solidFill>
              </a:rPr>
              <a:t>)</a:t>
            </a:r>
          </a:p>
          <a:p>
            <a:r>
              <a:rPr lang="en-US" dirty="0"/>
              <a:t>YBCO coil test (2015)</a:t>
            </a:r>
          </a:p>
        </p:txBody>
      </p:sp>
    </p:spTree>
    <p:extLst>
      <p:ext uri="{BB962C8B-B14F-4D97-AF65-F5344CB8AC3E}">
        <p14:creationId xmlns:p14="http://schemas.microsoft.com/office/powerpoint/2010/main" val="254666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71" y="0"/>
            <a:ext cx="8890970" cy="463731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R&amp;D On Cost-Effective SRF Structures</a:t>
            </a:r>
          </a:p>
        </p:txBody>
      </p:sp>
      <p:pic>
        <p:nvPicPr>
          <p:cNvPr id="27652" name="Picture 6" descr="http://www.linearcollider.org/newsline/images/20060706_dc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81267"/>
            <a:ext cx="5356367" cy="2686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10"/>
          <p:cNvSpPr txBox="1">
            <a:spLocks noChangeArrowheads="1"/>
          </p:cNvSpPr>
          <p:nvPr/>
        </p:nvSpPr>
        <p:spPr bwMode="auto">
          <a:xfrm>
            <a:off x="897752" y="2826681"/>
            <a:ext cx="4229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ILC prototype </a:t>
            </a:r>
            <a:r>
              <a:rPr lang="en-US" sz="18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elipical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cell “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en-US" sz="1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-cavity” (1.3 GHz): field alternates with each cell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5904200" y="6550036"/>
            <a:ext cx="2993496" cy="227012"/>
          </a:xfrm>
        </p:spPr>
        <p:txBody>
          <a:bodyPr/>
          <a:lstStyle/>
          <a:p>
            <a:pPr>
              <a:defRPr/>
            </a:pPr>
            <a:r>
              <a:rPr lang="en-US"/>
              <a:t>03/09/18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485501" y="881267"/>
            <a:ext cx="2842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31.5-35 MV/m</a:t>
            </a:r>
            <a:endParaRPr lang="en-US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Picture 42" descr="http://news.fnal.gov/wp-content/uploads/2016/05/posen-16-0102-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025" y="2224274"/>
            <a:ext cx="3078656" cy="46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3740524"/>
            <a:ext cx="4964183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</a:rPr>
              <a:t>New materials (Nb3Sn) –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GB" dirty="0">
                <a:solidFill>
                  <a:srgbClr val="C00000"/>
                </a:solidFill>
                <a:latin typeface="Arial" charset="0"/>
                <a:ea typeface="ＭＳ Ｐゴシック" panose="020B0600070205080204" pitchFamily="34" charset="-128"/>
              </a:rPr>
              <a:t>higher gradients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</a:rPr>
              <a:t>New techniques (</a:t>
            </a:r>
            <a:r>
              <a:rPr lang="en-GB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</a:rPr>
              <a:t>Nb</a:t>
            </a: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</a:rPr>
              <a:t> on Cu) – </a:t>
            </a:r>
            <a:r>
              <a:rPr lang="en-GB" dirty="0">
                <a:solidFill>
                  <a:srgbClr val="C00000"/>
                </a:solidFill>
                <a:latin typeface="Arial" charset="0"/>
                <a:ea typeface="ＭＳ Ｐゴシック" panose="020B0600070205080204" pitchFamily="34" charset="-128"/>
              </a:rPr>
              <a:t>lower cost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en-GB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anose="020B0600070205080204" pitchFamily="34" charset="-128"/>
              </a:rPr>
              <a:t>Surface treatment (N2 doping) –   </a:t>
            </a:r>
            <a:r>
              <a:rPr lang="en-GB" dirty="0">
                <a:solidFill>
                  <a:srgbClr val="C00000"/>
                </a:solidFill>
                <a:latin typeface="Arial" charset="0"/>
                <a:ea typeface="ＭＳ Ｐゴシック" panose="020B0600070205080204" pitchFamily="34" charset="-128"/>
              </a:rPr>
              <a:t>higher Q0 and lower operation cost</a:t>
            </a:r>
            <a:endParaRPr lang="ru-RU" dirty="0">
              <a:solidFill>
                <a:srgbClr val="C00000"/>
              </a:solidFill>
              <a:latin typeface="Arial" charset="0"/>
              <a:ea typeface="ＭＳ Ｐゴシック" panose="020B0600070205080204" pitchFamily="34" charset="-128"/>
            </a:endParaRPr>
          </a:p>
        </p:txBody>
      </p:sp>
      <p:pic>
        <p:nvPicPr>
          <p:cNvPr id="21" name="Picture 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682" y="881267"/>
            <a:ext cx="3340359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823996" y="3074434"/>
            <a:ext cx="73757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(ILC)</a:t>
            </a:r>
          </a:p>
        </p:txBody>
      </p:sp>
    </p:spTree>
    <p:extLst>
      <p:ext uri="{BB962C8B-B14F-4D97-AF65-F5344CB8AC3E}">
        <p14:creationId xmlns:p14="http://schemas.microsoft.com/office/powerpoint/2010/main" val="365354365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03902-FA62-451A-B075-79CFFFFA0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Historical prices of Niobium (per ton)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CBC00-FC4B-4A67-A52E-FFFC30099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03/09/18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8B6D9-92F8-408B-8654-1AFE90859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4DAA4-4870-41E3-BB8B-6EB13F67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0FE789-4F90-458A-9FBA-93E44788B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437" y="1500500"/>
            <a:ext cx="7891971" cy="425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14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Option 3: </a:t>
            </a:r>
            <a:r>
              <a:rPr lang="en-US" i="1" dirty="0">
                <a:solidFill>
                  <a:srgbClr val="C00000"/>
                </a:solidFill>
              </a:rPr>
              <a:t>“Move to China !”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8" name="Picture 6" descr="http://www.bls.gov/ILC/chinachart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1" y="910656"/>
            <a:ext cx="8775927" cy="5729135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679510" y="1959428"/>
            <a:ext cx="867748" cy="42471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129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19" y="0"/>
            <a:ext cx="9050482" cy="714375"/>
          </a:xfrm>
        </p:spPr>
        <p:txBody>
          <a:bodyPr/>
          <a:lstStyle/>
          <a:p>
            <a:r>
              <a:rPr lang="en-US" sz="3800" dirty="0"/>
              <a:t>  SSRF 	  Spring-8    Diamond   NSLSII</a:t>
            </a:r>
          </a:p>
        </p:txBody>
      </p:sp>
      <p:pic>
        <p:nvPicPr>
          <p:cNvPr id="1026" name="Picture 2" descr="http://ssrf.sinap.ac.cn/english/images/200707_597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18266"/>
            <a:ext cx="1943099" cy="11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407444" y="2812108"/>
            <a:ext cx="2171699" cy="16321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1436 m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GeV</a:t>
            </a:r>
          </a:p>
          <a:p>
            <a:pPr>
              <a:lnSpc>
                <a:spcPct val="100000"/>
              </a:lnSpc>
            </a:pPr>
            <a:r>
              <a:rPr lang="en-US" b="1" dirty="0"/>
              <a:t>11 BY</a:t>
            </a:r>
          </a:p>
          <a:p>
            <a:pPr marL="0" indent="0">
              <a:buNone/>
            </a:pPr>
            <a:r>
              <a:rPr lang="en-US" dirty="0"/>
              <a:t>1997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952659" y="6527359"/>
            <a:ext cx="2087496" cy="208345"/>
          </a:xfrm>
        </p:spPr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3FE0B4-9152-4ADD-B99D-44BE937B9B4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10836" y="745120"/>
            <a:ext cx="9050482" cy="7143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4000" dirty="0"/>
              <a:t>  </a:t>
            </a:r>
            <a:r>
              <a:rPr lang="en-US" sz="4000" b="0" i="1" dirty="0"/>
              <a:t>China     Japan          UK          USA</a:t>
            </a:r>
          </a:p>
        </p:txBody>
      </p:sp>
      <p:pic>
        <p:nvPicPr>
          <p:cNvPr id="8" name="Picture 2" descr="http://upload.wikimedia.org/wikipedia/commons/0/0e/SPring-8_2007_12img_pa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97" y="1518266"/>
            <a:ext cx="1895139" cy="11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diamond.ac.uk/Home/About/base/0/text_files/file/document/06EC3822_Campus_aerial_view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070" y="1518266"/>
            <a:ext cx="2001548" cy="11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bnl.gov/bnlweb/pubaf/pr/photos/2009%5C01%5Cn2-2008-1-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52" y="1518266"/>
            <a:ext cx="2119793" cy="111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04355" y="2864064"/>
            <a:ext cx="2171699" cy="16321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432 m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3.5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00000"/>
              </a:lnSpc>
            </a:pPr>
            <a:r>
              <a:rPr lang="en-US" b="1" dirty="0"/>
              <a:t>1.2B RMB </a:t>
            </a:r>
            <a:r>
              <a:rPr lang="en-US" dirty="0"/>
              <a:t>2007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773107" y="2749763"/>
            <a:ext cx="2171699" cy="163217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562 m</a:t>
            </a:r>
          </a:p>
          <a:p>
            <a:pPr>
              <a:lnSpc>
                <a:spcPct val="100000"/>
              </a:lnSpc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GeV</a:t>
            </a:r>
          </a:p>
          <a:p>
            <a:pPr>
              <a:lnSpc>
                <a:spcPct val="100000"/>
              </a:lnSpc>
            </a:pPr>
            <a:r>
              <a:rPr lang="en-US" b="1" dirty="0"/>
              <a:t>383 M £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2007</a:t>
            </a:r>
            <a:r>
              <a:rPr lang="en-US" b="1" dirty="0"/>
              <a:t> 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07336" y="2812110"/>
            <a:ext cx="1870409" cy="230065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792 m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/>
              <a:t>912 M$ </a:t>
            </a:r>
          </a:p>
          <a:p>
            <a:pPr marL="0" indent="0">
              <a:buNone/>
            </a:pPr>
            <a:r>
              <a:rPr lang="en-US" dirty="0"/>
              <a:t>2015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72737" y="4990304"/>
            <a:ext cx="9050482" cy="7143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2600" i="1" dirty="0">
                <a:solidFill>
                  <a:srgbClr val="C00000"/>
                </a:solidFill>
              </a:rPr>
              <a:t>Account </a:t>
            </a:r>
            <a:r>
              <a:rPr lang="en-US" sz="2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infl’n</a:t>
            </a:r>
            <a:r>
              <a:rPr lang="en-US" sz="2600" i="1" dirty="0">
                <a:solidFill>
                  <a:srgbClr val="C00000"/>
                </a:solidFill>
              </a:rPr>
              <a:t>, convert to </a:t>
            </a:r>
            <a:r>
              <a:rPr lang="en-US" sz="2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USD</a:t>
            </a:r>
            <a:r>
              <a:rPr lang="en-US" sz="2600" i="1" dirty="0">
                <a:solidFill>
                  <a:srgbClr val="C00000"/>
                </a:solidFill>
              </a:rPr>
              <a:t> and scale to </a:t>
            </a:r>
            <a:r>
              <a:rPr lang="en-US" sz="26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sqrt</a:t>
            </a:r>
            <a:r>
              <a:rPr lang="en-US" sz="2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 km):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2737" y="5608382"/>
            <a:ext cx="9050482" cy="7143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700" dirty="0"/>
              <a:t>  </a:t>
            </a:r>
            <a:r>
              <a:rPr lang="en-US" sz="3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350 M$    772 M$    1040 M$    1024 M$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0836" y="89278"/>
            <a:ext cx="2134078" cy="618259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7702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5" y="850113"/>
            <a:ext cx="8988137" cy="641739"/>
          </a:xfrm>
        </p:spPr>
        <p:txBody>
          <a:bodyPr/>
          <a:lstStyle/>
          <a:p>
            <a:r>
              <a:rPr lang="en-US" sz="4000" b="0" dirty="0"/>
              <a:t>( </a:t>
            </a:r>
            <a:r>
              <a:rPr lang="en-US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</a:t>
            </a:r>
            <a:r>
              <a:rPr lang="en-US" sz="4000" i="1" dirty="0"/>
              <a:t> </a:t>
            </a:r>
            <a:r>
              <a:rPr lang="en-US" sz="4000" b="0" dirty="0"/>
              <a:t>or</a:t>
            </a:r>
            <a:r>
              <a:rPr lang="en-US" sz="4000" dirty="0"/>
              <a:t> </a:t>
            </a:r>
            <a:r>
              <a:rPr lang="en-US" sz="4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en-US" sz="4000" i="1" dirty="0"/>
              <a:t> </a:t>
            </a:r>
            <a:r>
              <a:rPr lang="en-US" sz="4000" b="0" dirty="0"/>
              <a:t>) = ( </a:t>
            </a:r>
            <a:r>
              <a:rPr lang="en-US" sz="4000" b="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en-US" sz="4000" b="0" i="1" dirty="0"/>
              <a:t> </a:t>
            </a:r>
            <a:r>
              <a:rPr lang="en-US" sz="4000" b="0" dirty="0"/>
              <a:t>×</a:t>
            </a:r>
            <a:r>
              <a:rPr lang="en-US" sz="4000" b="0" i="1" dirty="0"/>
              <a:t> </a:t>
            </a:r>
            <a:r>
              <a:rPr lang="en-US" sz="4000" b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Feasibility </a:t>
            </a:r>
            <a:r>
              <a:rPr lang="en-US" sz="4000" b="0" dirty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89" y="1625122"/>
            <a:ext cx="8944303" cy="5145553"/>
          </a:xfrm>
          <a:solidFill>
            <a:schemeClr val="bg1"/>
          </a:solidFill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case of post-LHC high energy physics machine depends on the LHC discoveries: 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sz="2400" dirty="0"/>
              <a:t>it might call for a collider (if signals are clear) </a:t>
            </a:r>
          </a:p>
          <a:p>
            <a:pPr lvl="1"/>
            <a:r>
              <a:rPr lang="en-US" sz="2400" dirty="0"/>
              <a:t>otherwise, search for signs of new physics in the neutrino/rare decays (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Intensity Frontier</a:t>
            </a:r>
            <a:r>
              <a:rPr lang="en-US" sz="2400" dirty="0"/>
              <a:t>) or astrophysics</a:t>
            </a:r>
          </a:p>
          <a:p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FEASIBILITY</a:t>
            </a:r>
            <a:r>
              <a:rPr lang="en-US" dirty="0"/>
              <a:t> of an accelerator is actually complex:</a:t>
            </a:r>
          </a:p>
          <a:p>
            <a:pPr lvl="1"/>
            <a:r>
              <a:rPr lang="en-US" sz="2000" dirty="0">
                <a:solidFill>
                  <a:srgbClr val="000099"/>
                </a:solidFill>
              </a:rPr>
              <a:t>Feasibility of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</a:p>
          <a:p>
            <a:pPr lvl="2"/>
            <a:r>
              <a:rPr lang="en-US" dirty="0"/>
              <a:t>Is it possible to reach the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dirty="0"/>
              <a:t> of interest / what’s needed ?</a:t>
            </a:r>
          </a:p>
          <a:p>
            <a:pPr lvl="1"/>
            <a:r>
              <a:rPr lang="en-US" sz="2000" dirty="0">
                <a:solidFill>
                  <a:srgbClr val="000099"/>
                </a:solidFill>
              </a:rPr>
              <a:t>Feasibility of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</a:t>
            </a:r>
          </a:p>
          <a:p>
            <a:pPr lvl="2"/>
            <a:r>
              <a:rPr lang="en-US" dirty="0"/>
              <a:t>Will we get enough physics out there /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luminosity ?</a:t>
            </a:r>
          </a:p>
          <a:p>
            <a:pPr lvl="1"/>
            <a:r>
              <a:rPr lang="en-US" sz="2000" dirty="0">
                <a:solidFill>
                  <a:srgbClr val="000099"/>
                </a:solidFill>
              </a:rPr>
              <a:t>Feasibility of 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</a:t>
            </a:r>
          </a:p>
          <a:p>
            <a:pPr lvl="2"/>
            <a:r>
              <a:rPr lang="en-US" dirty="0"/>
              <a:t>Is it affordable to build and operate ?</a:t>
            </a:r>
          </a:p>
          <a:p>
            <a:pPr marL="0" indent="0">
              <a:buNone/>
            </a:pPr>
            <a:endParaRPr lang="en-US" sz="2800" b="1" u="sng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  <p:sp>
        <p:nvSpPr>
          <p:cNvPr id="9" name="Rectangle 8"/>
          <p:cNvSpPr/>
          <p:nvPr/>
        </p:nvSpPr>
        <p:spPr>
          <a:xfrm>
            <a:off x="205227" y="132068"/>
            <a:ext cx="90414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99"/>
                </a:solidFill>
                <a:latin typeface="Goudy Old Style" panose="02020502050305020303" pitchFamily="18" charset="0"/>
              </a:rPr>
              <a:t>Will There Be Energy Frontier Colliders After the LHC?</a:t>
            </a:r>
            <a:endParaRPr lang="en-US" sz="2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269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solidFill>
                  <a:srgbClr val="C00000"/>
                </a:solidFill>
              </a:rPr>
              <a:t>“Move to China !” - </a:t>
            </a:r>
            <a:r>
              <a:rPr lang="en-US" dirty="0">
                <a:solidFill>
                  <a:srgbClr val="C00000"/>
                </a:solidFill>
              </a:rPr>
              <a:t>Caveats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146" name="Picture 2" descr="http://cdn.tradingeconomics.com/charts/china-wages-forecast.png?s=chinawag&amp;v=201606141716n&amp;forecast=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3" y="1126735"/>
            <a:ext cx="9003293" cy="4193315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75592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33160"/>
            <a:ext cx="9144000" cy="641739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 A “Dream” Collider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0" y="741363"/>
            <a:ext cx="9144000" cy="55594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Far Future “Energy Frontier” assumes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300-1000 </a:t>
            </a:r>
            <a:r>
              <a:rPr lang="en-US" sz="32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TeV</a:t>
            </a:r>
            <a:r>
              <a:rPr lang="en-US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200" dirty="0">
                <a:solidFill>
                  <a:schemeClr val="accent6"/>
                </a:solidFill>
                <a:latin typeface="Arial" charset="0"/>
                <a:cs typeface="Arial" charset="0"/>
              </a:rPr>
              <a:t>(</a:t>
            </a:r>
            <a:r>
              <a:rPr lang="en-US" sz="3200" i="1" dirty="0">
                <a:solidFill>
                  <a:schemeClr val="accent6"/>
                </a:solidFill>
                <a:latin typeface="Arial" charset="0"/>
                <a:cs typeface="Arial" charset="0"/>
              </a:rPr>
              <a:t>20-100 × LHC</a:t>
            </a:r>
            <a:r>
              <a:rPr lang="en-US" sz="3200" dirty="0">
                <a:solidFill>
                  <a:schemeClr val="accent6"/>
                </a:solidFill>
                <a:latin typeface="Arial" charset="0"/>
                <a:cs typeface="Arial" charset="0"/>
              </a:rPr>
              <a:t>) 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chemeClr val="accent6"/>
                </a:solidFill>
                <a:latin typeface="Arial" charset="0"/>
                <a:cs typeface="Arial" charset="0"/>
              </a:rPr>
              <a:t> “</a:t>
            </a:r>
            <a:r>
              <a:rPr lang="en-US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decent luminosity” (TBD)</a:t>
            </a:r>
          </a:p>
          <a:p>
            <a:pPr>
              <a:defRPr/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What we know: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183" y="2830290"/>
            <a:ext cx="4918046" cy="1995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2954" y="4826004"/>
            <a:ext cx="5629275" cy="1857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104" y="3220976"/>
            <a:ext cx="46430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same reason there </a:t>
            </a:r>
          </a:p>
          <a:p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no circular </a:t>
            </a:r>
            <a:r>
              <a:rPr lang="en-US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e+e</a:t>
            </a:r>
            <a:r>
              <a:rPr lang="en-US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collider above </a:t>
            </a:r>
          </a:p>
          <a:p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Higgs-F there will be no circular </a:t>
            </a:r>
            <a:r>
              <a:rPr lang="en-US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colliders beyond 100 </a:t>
            </a:r>
            <a:r>
              <a:rPr lang="en-US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LINEAR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104" y="4784171"/>
            <a:ext cx="3688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Electrons radiate 100%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beam-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strahlung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(&lt;3 </a:t>
            </a: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in focusing channel</a:t>
            </a:r>
          </a:p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(&lt;10 </a:t>
            </a: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µ+µ-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or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pp</a:t>
            </a:r>
            <a:endParaRPr lang="en-US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9786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645" y="9529"/>
            <a:ext cx="8686800" cy="641739"/>
          </a:xfrm>
        </p:spPr>
        <p:txBody>
          <a:bodyPr/>
          <a:lstStyle/>
          <a:p>
            <a:pPr algn="ctr"/>
            <a:r>
              <a:rPr lang="en-US" sz="4400" i="1" dirty="0">
                <a:solidFill>
                  <a:srgbClr val="000099"/>
                </a:solidFill>
                <a:latin typeface="Helvetica" charset="0"/>
              </a:rPr>
              <a:t>Summary</a:t>
            </a:r>
            <a:endParaRPr lang="en-US" sz="4400" i="1" dirty="0">
              <a:solidFill>
                <a:srgbClr val="C00000"/>
              </a:solidFill>
              <a:latin typeface="Goudy Old Style" panose="02020502050305020303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645" y="849498"/>
            <a:ext cx="8915400" cy="5934895"/>
          </a:xfrm>
          <a:solidFill>
            <a:schemeClr val="bg1"/>
          </a:solidFill>
        </p:spPr>
        <p:txBody>
          <a:bodyPr/>
          <a:lstStyle/>
          <a:p>
            <a:pPr>
              <a:lnSpc>
                <a:spcPts val="3600"/>
              </a:lnSpc>
            </a:pPr>
            <a:r>
              <a:rPr lang="en-US" sz="3600" dirty="0">
                <a:solidFill>
                  <a:srgbClr val="0707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Post-LHC colliders are </a:t>
            </a:r>
            <a:r>
              <a:rPr lang="en-US" sz="3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but </a:t>
            </a:r>
            <a:r>
              <a:rPr lang="en-US" sz="3600" dirty="0">
                <a:solidFill>
                  <a:srgbClr val="070761"/>
                </a:solidFill>
              </a:rPr>
              <a:t>:</a:t>
            </a:r>
          </a:p>
          <a:p>
            <a:pPr lvl="1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Dependent on the LHC results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en-US" sz="2400" i="1" dirty="0">
                <a:solidFill>
                  <a:srgbClr val="C00000"/>
                </a:solidFill>
              </a:rPr>
              <a:t>motivation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)</a:t>
            </a:r>
          </a:p>
          <a:p>
            <a:pPr lvl="1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based on current technologies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(SRF,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SCMag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etc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) </a:t>
            </a:r>
            <a:r>
              <a:rPr lang="en-US" sz="2400" i="1" dirty="0">
                <a:solidFill>
                  <a:srgbClr val="070761"/>
                </a:solidFill>
              </a:rPr>
              <a:t>only </a:t>
            </a:r>
            <a:r>
              <a:rPr lang="en-US" sz="2400" i="1" dirty="0">
                <a:solidFill>
                  <a:srgbClr val="C00000"/>
                </a:solidFill>
              </a:rPr>
              <a:t>HE-LHC</a:t>
            </a:r>
            <a:r>
              <a:rPr lang="en-US" sz="2400" i="1" dirty="0">
                <a:solidFill>
                  <a:srgbClr val="070761"/>
                </a:solidFill>
              </a:rPr>
              <a:t> is cost feasible (&lt;LHC), some are close (</a:t>
            </a:r>
            <a:r>
              <a:rPr lang="en-US" sz="2400" i="1" dirty="0" err="1">
                <a:solidFill>
                  <a:srgbClr val="7030A0"/>
                </a:solidFill>
              </a:rPr>
              <a:t>CepC</a:t>
            </a:r>
            <a:r>
              <a:rPr lang="en-US" sz="2400" i="1" dirty="0">
                <a:solidFill>
                  <a:srgbClr val="7030A0"/>
                </a:solidFill>
              </a:rPr>
              <a:t>/</a:t>
            </a:r>
            <a:r>
              <a:rPr lang="en-US" sz="2400" i="1" dirty="0" err="1">
                <a:solidFill>
                  <a:srgbClr val="7030A0"/>
                </a:solidFill>
              </a:rPr>
              <a:t>FCCee</a:t>
            </a:r>
            <a:r>
              <a:rPr lang="en-US" sz="2400" i="1" dirty="0">
                <a:solidFill>
                  <a:srgbClr val="7030A0"/>
                </a:solidFill>
              </a:rPr>
              <a:t>, ILC, Muon Coll, VLHC-I</a:t>
            </a:r>
            <a:r>
              <a:rPr lang="en-US" sz="2400" i="1" dirty="0">
                <a:solidFill>
                  <a:srgbClr val="070761"/>
                </a:solidFill>
              </a:rPr>
              <a:t>), others need significant R&amp;D (FCC)…or move to China (?)</a:t>
            </a:r>
          </a:p>
          <a:p>
            <a:pPr lvl="1"/>
            <a:r>
              <a:rPr lang="en-US" sz="24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must be based on an entirely new technology</a:t>
            </a:r>
          </a:p>
          <a:p>
            <a:pPr marL="457200" lvl="1" indent="0">
              <a:buNone/>
            </a:pPr>
            <a:endParaRPr 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101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227952" y="6536094"/>
            <a:ext cx="5373688" cy="241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EBFA282-5EA8-4818-A78D-AA2F51FED84E}" type="slidenum">
              <a:rPr lang="en-US" altLang="en-US" sz="1100">
                <a:latin typeface="+mn-lt"/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1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>
          <a:xfrm>
            <a:off x="1503362" y="6536094"/>
            <a:ext cx="2126246" cy="321906"/>
          </a:xfrm>
        </p:spPr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dirty="0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60325" y="-41275"/>
            <a:ext cx="9083675" cy="78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4800" b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anose="02020603050405020304" pitchFamily="18" charset="0"/>
                <a:sym typeface="Wingdings" pitchFamily="2" charset="2"/>
              </a:rPr>
              <a:t>Colliders</a:t>
            </a:r>
            <a:r>
              <a:rPr lang="en-US" sz="4800" kern="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anose="02020603050405020304" pitchFamily="18" charset="0"/>
                <a:sym typeface="Wingdings" pitchFamily="2" charset="2"/>
              </a:rPr>
              <a:t>: 29 Built… 7 in Operation</a:t>
            </a:r>
            <a:endParaRPr lang="en-US" sz="4800" kern="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" y="828477"/>
            <a:ext cx="90217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Box 1"/>
          <p:cNvSpPr txBox="1">
            <a:spLocks noChangeArrowheads="1"/>
          </p:cNvSpPr>
          <p:nvPr/>
        </p:nvSpPr>
        <p:spPr bwMode="auto">
          <a:xfrm>
            <a:off x="5824538" y="2263775"/>
            <a:ext cx="1069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VEPP-2000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VEPP-4M</a:t>
            </a:r>
          </a:p>
        </p:txBody>
      </p:sp>
      <p:sp>
        <p:nvSpPr>
          <p:cNvPr id="5127" name="TextBox 6"/>
          <p:cNvSpPr txBox="1">
            <a:spLocks noChangeArrowheads="1"/>
          </p:cNvSpPr>
          <p:nvPr/>
        </p:nvSpPr>
        <p:spPr bwMode="auto">
          <a:xfrm>
            <a:off x="4284663" y="2957513"/>
            <a:ext cx="54373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LHC</a:t>
            </a:r>
          </a:p>
        </p:txBody>
      </p:sp>
      <p:sp>
        <p:nvSpPr>
          <p:cNvPr id="5128" name="TextBox 8"/>
          <p:cNvSpPr txBox="1">
            <a:spLocks noChangeArrowheads="1"/>
          </p:cNvSpPr>
          <p:nvPr/>
        </p:nvSpPr>
        <p:spPr bwMode="auto">
          <a:xfrm>
            <a:off x="4408488" y="3535363"/>
            <a:ext cx="803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DAFNE</a:t>
            </a:r>
          </a:p>
        </p:txBody>
      </p:sp>
      <p:sp>
        <p:nvSpPr>
          <p:cNvPr id="5129" name="TextBox 9"/>
          <p:cNvSpPr txBox="1">
            <a:spLocks noChangeArrowheads="1"/>
          </p:cNvSpPr>
          <p:nvPr/>
        </p:nvSpPr>
        <p:spPr bwMode="auto">
          <a:xfrm>
            <a:off x="6783388" y="3144838"/>
            <a:ext cx="81144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BEPC-II</a:t>
            </a:r>
          </a:p>
        </p:txBody>
      </p:sp>
      <p:sp>
        <p:nvSpPr>
          <p:cNvPr id="5130" name="TextBox 10"/>
          <p:cNvSpPr txBox="1">
            <a:spLocks noChangeArrowheads="1"/>
          </p:cNvSpPr>
          <p:nvPr/>
        </p:nvSpPr>
        <p:spPr bwMode="auto">
          <a:xfrm>
            <a:off x="7648575" y="3614738"/>
            <a:ext cx="73289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KEK-B</a:t>
            </a:r>
          </a:p>
        </p:txBody>
      </p:sp>
      <p:sp>
        <p:nvSpPr>
          <p:cNvPr id="5131" name="TextBox 11"/>
          <p:cNvSpPr txBox="1">
            <a:spLocks noChangeArrowheads="1"/>
          </p:cNvSpPr>
          <p:nvPr/>
        </p:nvSpPr>
        <p:spPr bwMode="auto">
          <a:xfrm>
            <a:off x="2041525" y="3111500"/>
            <a:ext cx="6142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RHIC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601B95-4E1D-4783-99B1-9275D71E4A84}"/>
              </a:ext>
            </a:extLst>
          </p:cNvPr>
          <p:cNvSpPr txBox="1"/>
          <p:nvPr/>
        </p:nvSpPr>
        <p:spPr>
          <a:xfrm>
            <a:off x="209936" y="5905600"/>
            <a:ext cx="8838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One under construction: NICA (JINR, </a:t>
            </a:r>
            <a:r>
              <a:rPr lang="en-US" dirty="0" err="1">
                <a:solidFill>
                  <a:srgbClr val="FF0000"/>
                </a:solidFill>
              </a:rPr>
              <a:t>Dubna</a:t>
            </a:r>
            <a:r>
              <a:rPr lang="en-US" dirty="0">
                <a:solidFill>
                  <a:srgbClr val="FF0000"/>
                </a:solidFill>
              </a:rPr>
              <a:t>), two new ones proposed</a:t>
            </a:r>
          </a:p>
        </p:txBody>
      </p:sp>
    </p:spTree>
    <p:extLst>
      <p:ext uri="{BB962C8B-B14F-4D97-AF65-F5344CB8AC3E}">
        <p14:creationId xmlns:p14="http://schemas.microsoft.com/office/powerpoint/2010/main" val="1465923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225" y="0"/>
            <a:ext cx="6764338" cy="714375"/>
          </a:xfrm>
        </p:spPr>
        <p:txBody>
          <a:bodyPr/>
          <a:lstStyle/>
          <a:p>
            <a:pPr>
              <a:defRPr/>
            </a:pPr>
            <a:r>
              <a:rPr lang="en-US" sz="4400" b="1" dirty="0"/>
              <a:t>Colliders: Glorious Past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dirty="0"/>
          </a:p>
        </p:txBody>
      </p:sp>
      <p:pic>
        <p:nvPicPr>
          <p:cNvPr id="6148" name="Picture 3" descr="Colliders_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757238"/>
            <a:ext cx="7999413" cy="610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885950" y="1909763"/>
            <a:ext cx="230822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i="1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E</a:t>
            </a:r>
            <a:r>
              <a:rPr lang="en-US" sz="2800" kern="0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~exp</a:t>
            </a:r>
            <a:r>
              <a:rPr lang="en-US" sz="28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(</a:t>
            </a:r>
            <a:r>
              <a:rPr lang="en-US" sz="2800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t</a:t>
            </a:r>
            <a:r>
              <a:rPr lang="en-US" sz="28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/5yrs)</a:t>
            </a:r>
          </a:p>
        </p:txBody>
      </p:sp>
      <p:pic>
        <p:nvPicPr>
          <p:cNvPr id="15258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981450"/>
            <a:ext cx="1717675" cy="1677988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/>
            <a:tailEnd/>
          </a:ln>
          <a:effectLst>
            <a:outerShdw blurRad="50800" dist="50800" dir="5400000" algn="ctr" rotWithShape="0">
              <a:schemeClr val="accent2"/>
            </a:outerShdw>
          </a:effectLst>
        </p:spPr>
      </p:pic>
      <p:pic>
        <p:nvPicPr>
          <p:cNvPr id="152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4027488"/>
            <a:ext cx="192722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11"/>
          <p:cNvSpPr txBox="1">
            <a:spLocks noChangeArrowheads="1"/>
          </p:cNvSpPr>
          <p:nvPr/>
        </p:nvSpPr>
        <p:spPr bwMode="auto">
          <a:xfrm>
            <a:off x="3795713" y="3935413"/>
            <a:ext cx="984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</a:rPr>
              <a:t>UNK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flipV="1">
            <a:off x="3911600" y="1643063"/>
            <a:ext cx="1863725" cy="2443162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Freeform 17"/>
          <p:cNvSpPr>
            <a:spLocks/>
          </p:cNvSpPr>
          <p:nvPr/>
        </p:nvSpPr>
        <p:spPr bwMode="auto">
          <a:xfrm>
            <a:off x="2419350" y="1216025"/>
            <a:ext cx="5567363" cy="2638425"/>
          </a:xfrm>
          <a:custGeom>
            <a:avLst/>
            <a:gdLst>
              <a:gd name="T0" fmla="*/ 0 w 5567423"/>
              <a:gd name="T1" fmla="*/ 2637218 h 2639028"/>
              <a:gd name="T2" fmla="*/ 2222267 w 5567423"/>
              <a:gd name="T3" fmla="*/ 1041007 h 2639028"/>
              <a:gd name="T4" fmla="*/ 2800987 w 5567423"/>
              <a:gd name="T5" fmla="*/ 636172 h 2639028"/>
              <a:gd name="T6" fmla="*/ 3078771 w 5567423"/>
              <a:gd name="T7" fmla="*/ 462669 h 2639028"/>
              <a:gd name="T8" fmla="*/ 3263959 w 5567423"/>
              <a:gd name="T9" fmla="*/ 358569 h 2639028"/>
              <a:gd name="T10" fmla="*/ 3773228 w 5567423"/>
              <a:gd name="T11" fmla="*/ 185069 h 2639028"/>
              <a:gd name="T12" fmla="*/ 4421387 w 5567423"/>
              <a:gd name="T13" fmla="*/ 57834 h 2639028"/>
              <a:gd name="T14" fmla="*/ 5567243 w 5567423"/>
              <a:gd name="T15" fmla="*/ 0 h 2639028"/>
              <a:gd name="T16" fmla="*/ 5567243 w 5567423"/>
              <a:gd name="T17" fmla="*/ 0 h 263902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567423"/>
              <a:gd name="T28" fmla="*/ 0 h 2639028"/>
              <a:gd name="T29" fmla="*/ 5567423 w 5567423"/>
              <a:gd name="T30" fmla="*/ 2639028 h 263902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567423" h="2639028">
                <a:moveTo>
                  <a:pt x="0" y="2639028"/>
                </a:moveTo>
                <a:lnTo>
                  <a:pt x="2222339" y="1041721"/>
                </a:lnTo>
                <a:cubicBezTo>
                  <a:pt x="2689185" y="707984"/>
                  <a:pt x="2658320" y="733063"/>
                  <a:pt x="2801074" y="636607"/>
                </a:cubicBezTo>
                <a:cubicBezTo>
                  <a:pt x="2943829" y="540151"/>
                  <a:pt x="3001702" y="509286"/>
                  <a:pt x="3078866" y="462987"/>
                </a:cubicBezTo>
                <a:cubicBezTo>
                  <a:pt x="3156030" y="416688"/>
                  <a:pt x="3148314" y="405114"/>
                  <a:pt x="3264061" y="358815"/>
                </a:cubicBezTo>
                <a:cubicBezTo>
                  <a:pt x="3379808" y="312516"/>
                  <a:pt x="3580436" y="235352"/>
                  <a:pt x="3773347" y="185195"/>
                </a:cubicBezTo>
                <a:cubicBezTo>
                  <a:pt x="3966258" y="135038"/>
                  <a:pt x="4122516" y="88739"/>
                  <a:pt x="4421529" y="57873"/>
                </a:cubicBezTo>
                <a:cubicBezTo>
                  <a:pt x="4720542" y="27007"/>
                  <a:pt x="5567423" y="0"/>
                  <a:pt x="5567423" y="0"/>
                </a:cubicBezTo>
              </a:path>
            </a:pathLst>
          </a:custGeom>
          <a:noFill/>
          <a:ln w="635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V="1">
            <a:off x="5891213" y="1562100"/>
            <a:ext cx="23812" cy="2443163"/>
          </a:xfrm>
          <a:prstGeom prst="straightConnector1">
            <a:avLst/>
          </a:prstGeom>
          <a:noFill/>
          <a:ln w="38100" algn="ctr">
            <a:solidFill>
              <a:srgbClr val="0066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Freeform 23"/>
          <p:cNvSpPr>
            <a:spLocks/>
          </p:cNvSpPr>
          <p:nvPr/>
        </p:nvSpPr>
        <p:spPr bwMode="auto">
          <a:xfrm>
            <a:off x="1874838" y="2832100"/>
            <a:ext cx="6208712" cy="2630488"/>
          </a:xfrm>
          <a:custGeom>
            <a:avLst/>
            <a:gdLst>
              <a:gd name="T0" fmla="*/ 0 w 6207888"/>
              <a:gd name="T1" fmla="*/ 2628844 h 2631311"/>
              <a:gd name="T2" fmla="*/ 1980060 w 6207888"/>
              <a:gd name="T3" fmla="*/ 1102418 h 2631311"/>
              <a:gd name="T4" fmla="*/ 3172724 w 6207888"/>
              <a:gd name="T5" fmla="*/ 281386 h 2631311"/>
              <a:gd name="T6" fmla="*/ 3485365 w 6207888"/>
              <a:gd name="T7" fmla="*/ 38546 h 2631311"/>
              <a:gd name="T8" fmla="*/ 3705372 w 6207888"/>
              <a:gd name="T9" fmla="*/ 50108 h 2631311"/>
              <a:gd name="T10" fmla="*/ 3902220 w 6207888"/>
              <a:gd name="T11" fmla="*/ 188875 h 2631311"/>
              <a:gd name="T12" fmla="*/ 4168544 w 6207888"/>
              <a:gd name="T13" fmla="*/ 743938 h 2631311"/>
              <a:gd name="T14" fmla="*/ 4330650 w 6207888"/>
              <a:gd name="T15" fmla="*/ 1171803 h 2631311"/>
              <a:gd name="T16" fmla="*/ 4562239 w 6207888"/>
              <a:gd name="T17" fmla="*/ 1553408 h 2631311"/>
              <a:gd name="T18" fmla="*/ 5106464 w 6207888"/>
              <a:gd name="T19" fmla="*/ 1761557 h 2631311"/>
              <a:gd name="T20" fmla="*/ 5384370 w 6207888"/>
              <a:gd name="T21" fmla="*/ 1784686 h 2631311"/>
              <a:gd name="T22" fmla="*/ 5940176 w 6207888"/>
              <a:gd name="T23" fmla="*/ 1830939 h 2631311"/>
              <a:gd name="T24" fmla="*/ 6171758 w 6207888"/>
              <a:gd name="T25" fmla="*/ 1854068 h 2631311"/>
              <a:gd name="T26" fmla="*/ 6171758 w 6207888"/>
              <a:gd name="T27" fmla="*/ 1865632 h 263131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6207888"/>
              <a:gd name="T43" fmla="*/ 0 h 2631311"/>
              <a:gd name="T44" fmla="*/ 6207888 w 6207888"/>
              <a:gd name="T45" fmla="*/ 2631311 h 263131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6207888" h="2631311">
                <a:moveTo>
                  <a:pt x="0" y="2631311"/>
                </a:moveTo>
                <a:cubicBezTo>
                  <a:pt x="725347" y="2063186"/>
                  <a:pt x="1450694" y="1495062"/>
                  <a:pt x="1979271" y="1103452"/>
                </a:cubicBezTo>
                <a:cubicBezTo>
                  <a:pt x="2507848" y="711842"/>
                  <a:pt x="2920678" y="459128"/>
                  <a:pt x="3171463" y="281650"/>
                </a:cubicBezTo>
                <a:cubicBezTo>
                  <a:pt x="3422248" y="104172"/>
                  <a:pt x="3395240" y="77164"/>
                  <a:pt x="3483979" y="38582"/>
                </a:cubicBezTo>
                <a:cubicBezTo>
                  <a:pt x="3572718" y="0"/>
                  <a:pt x="3634450" y="25078"/>
                  <a:pt x="3703898" y="50156"/>
                </a:cubicBezTo>
                <a:cubicBezTo>
                  <a:pt x="3773346" y="75234"/>
                  <a:pt x="3823503" y="73305"/>
                  <a:pt x="3900668" y="189052"/>
                </a:cubicBezTo>
                <a:cubicBezTo>
                  <a:pt x="3977833" y="304799"/>
                  <a:pt x="4095509" y="580662"/>
                  <a:pt x="4166886" y="744637"/>
                </a:cubicBezTo>
                <a:cubicBezTo>
                  <a:pt x="4238263" y="908612"/>
                  <a:pt x="4263341" y="1037863"/>
                  <a:pt x="4328931" y="1172901"/>
                </a:cubicBezTo>
                <a:cubicBezTo>
                  <a:pt x="4394521" y="1307939"/>
                  <a:pt x="4431174" y="1456480"/>
                  <a:pt x="4560425" y="1554865"/>
                </a:cubicBezTo>
                <a:cubicBezTo>
                  <a:pt x="4689676" y="1653250"/>
                  <a:pt x="4967468" y="1724627"/>
                  <a:pt x="5104435" y="1763209"/>
                </a:cubicBezTo>
                <a:cubicBezTo>
                  <a:pt x="5241402" y="1801791"/>
                  <a:pt x="5382228" y="1786359"/>
                  <a:pt x="5382228" y="1786359"/>
                </a:cubicBezTo>
                <a:lnTo>
                  <a:pt x="5937812" y="1832657"/>
                </a:lnTo>
                <a:cubicBezTo>
                  <a:pt x="6068992" y="1844232"/>
                  <a:pt x="6130724" y="1850020"/>
                  <a:pt x="6169306" y="1855807"/>
                </a:cubicBezTo>
                <a:cubicBezTo>
                  <a:pt x="6207888" y="1861594"/>
                  <a:pt x="6188597" y="1864488"/>
                  <a:pt x="6169306" y="1867382"/>
                </a:cubicBezTo>
              </a:path>
            </a:pathLst>
          </a:custGeom>
          <a:noFill/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6157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153307" y="6502951"/>
            <a:ext cx="5373688" cy="241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FDC094-E9A0-4EF0-8348-7AE93BA244C2}" type="slidenum">
              <a:rPr lang="en-US" altLang="en-US" sz="1100">
                <a:latin typeface="+mj-lt"/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100" dirty="0">
              <a:latin typeface="+mj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7989888" y="842963"/>
            <a:ext cx="1154112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4400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  <a:sym typeface="Wingdings" panose="05000000000000000000" pitchFamily="2" charset="2"/>
              </a:rPr>
              <a:t>?</a:t>
            </a:r>
            <a:endParaRPr lang="en-US" sz="4400" kern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972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 animBg="1"/>
      <p:bldP spid="24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664"/>
            <a:ext cx="9057016" cy="641739"/>
          </a:xfrm>
        </p:spPr>
        <p:txBody>
          <a:bodyPr/>
          <a:lstStyle/>
          <a:p>
            <a:pPr algn="ctr"/>
            <a:r>
              <a:rPr lang="en-US" sz="4400" dirty="0"/>
              <a:t>Four “Feasible” Technologies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098" name="Picture 2" descr="http://www.interactions.org/imagebank/images/FN0272H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55" y="3334484"/>
            <a:ext cx="4481746" cy="2905738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upload.wikimedia.org/wikipedia/commons/4/49/Aust.-Synchrotron,-Storage-Ring-Magnets,-14.06.20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9" y="887077"/>
            <a:ext cx="4310308" cy="240354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lhcathomeclassic.cern.ch/sixtrack/contrib/sixtrack_description_files/operations_files/magnet-sectio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58" y="3332108"/>
            <a:ext cx="4310309" cy="2908114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3472" y="2802313"/>
            <a:ext cx="424186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Normal Conducting  Magnets</a:t>
            </a:r>
          </a:p>
        </p:txBody>
      </p:sp>
      <p:pic>
        <p:nvPicPr>
          <p:cNvPr id="4100" name="Picture 4" descr="http://www.radiabeam.com/upload/catalog/medium_1292845042deflector2_12928450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54" y="887077"/>
            <a:ext cx="4481747" cy="2403542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64355" y="2747333"/>
            <a:ext cx="41024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Normal Conducting RF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80332" y="5565232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SC RF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9208" y="5575842"/>
            <a:ext cx="21852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SC magnets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53472" y="6515100"/>
            <a:ext cx="8751537" cy="279947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/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… in addition to “traditional” technologies of tunneling, electric power and site infrastructures, </a:t>
            </a:r>
            <a:r>
              <a:rPr lang="en-US" sz="1400" b="1" dirty="0" err="1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etc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…</a:t>
            </a:r>
            <a:endParaRPr lang="en-US" sz="1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18960" y="2379062"/>
            <a:ext cx="90441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(CLIC)</a:t>
            </a:r>
          </a:p>
        </p:txBody>
      </p:sp>
    </p:spTree>
    <p:extLst>
      <p:ext uri="{BB962C8B-B14F-4D97-AF65-F5344CB8AC3E}">
        <p14:creationId xmlns:p14="http://schemas.microsoft.com/office/powerpoint/2010/main" val="45894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8" grpId="0"/>
      <p:bldP spid="14" grpId="0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5308867" y="-366073"/>
            <a:ext cx="1964604" cy="4996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/>
              <a:t>Possible Future Lepton Colliders</a:t>
            </a:r>
          </a:p>
        </p:txBody>
      </p:sp>
      <p:sp>
        <p:nvSpPr>
          <p:cNvPr id="56324" name="Content Placeholder 2"/>
          <p:cNvSpPr>
            <a:spLocks noGrp="1"/>
          </p:cNvSpPr>
          <p:nvPr>
            <p:ph idx="1"/>
          </p:nvPr>
        </p:nvSpPr>
        <p:spPr>
          <a:xfrm>
            <a:off x="3610087" y="809710"/>
            <a:ext cx="5487397" cy="571500"/>
          </a:xfrm>
        </p:spPr>
        <p:txBody>
          <a:bodyPr/>
          <a:lstStyle/>
          <a:p>
            <a:r>
              <a:rPr lang="en-US" sz="2000" b="1" i="1" u="sng" dirty="0">
                <a:solidFill>
                  <a:srgbClr val="C00000"/>
                </a:solidFill>
              </a:rPr>
              <a:t>ILC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30 km long,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 + 250 GeV </a:t>
            </a:r>
            <a:r>
              <a:rPr lang="en-US" sz="2000" i="1" dirty="0" err="1"/>
              <a:t>e</a:t>
            </a:r>
            <a:r>
              <a:rPr lang="en-US" sz="2000" i="1" baseline="30000" dirty="0" err="1"/>
              <a:t>+</a:t>
            </a:r>
            <a:r>
              <a:rPr lang="en-US" sz="2000" i="1" dirty="0" err="1"/>
              <a:t>e</a:t>
            </a:r>
            <a:r>
              <a:rPr lang="en-US" sz="2000" i="1" baseline="30000" dirty="0"/>
              <a:t>-  </a:t>
            </a:r>
            <a:r>
              <a:rPr lang="en-US" sz="2000" i="1" dirty="0"/>
              <a:t>- </a:t>
            </a:r>
            <a:r>
              <a:rPr lang="en-US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SCRF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03/09/18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</a:p>
        </p:txBody>
      </p:sp>
      <p:pic>
        <p:nvPicPr>
          <p:cNvPr id="8" name="Picture 2" descr="http://clic-stability.web.cern.ch/clic-stability/CLIClayou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6178" y="3260800"/>
            <a:ext cx="4283960" cy="300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67811" y="3414326"/>
            <a:ext cx="242695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i="1" u="sng" dirty="0">
                <a:solidFill>
                  <a:srgbClr val="C00000"/>
                </a:solidFill>
              </a:rPr>
              <a:t>CLIC</a:t>
            </a:r>
            <a:r>
              <a:rPr lang="en-US" sz="2800" b="1" u="sng" dirty="0">
                <a:solidFill>
                  <a:srgbClr val="C00000"/>
                </a:solidFill>
              </a:rPr>
              <a:t> </a:t>
            </a:r>
          </a:p>
          <a:p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i="1" baseline="30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i="1" baseline="30000" dirty="0"/>
              <a:t> </a:t>
            </a:r>
            <a:r>
              <a:rPr lang="en-US" dirty="0"/>
              <a:t>50km </a:t>
            </a: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1.5 + 1.5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RF</a:t>
            </a:r>
          </a:p>
          <a:p>
            <a:pPr marL="342900" indent="-342900">
              <a:buFontTx/>
              <a:buChar char="-"/>
            </a:pPr>
            <a:r>
              <a:rPr lang="en-US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beam</a:t>
            </a:r>
          </a:p>
          <a:p>
            <a:r>
              <a:rPr lang="en-US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acceleration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374143" y="3166976"/>
            <a:ext cx="2688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1" u="sng" dirty="0">
                <a:solidFill>
                  <a:srgbClr val="C00000"/>
                </a:solidFill>
              </a:rPr>
              <a:t>Muon Collider</a:t>
            </a:r>
            <a:endParaRPr lang="en-US" b="1" u="sng" dirty="0">
              <a:solidFill>
                <a:srgbClr val="C00000"/>
              </a:solidFill>
            </a:endParaRPr>
          </a:p>
          <a:p>
            <a:r>
              <a:rPr lang="en-US" i="1" dirty="0"/>
              <a:t>~</a:t>
            </a:r>
            <a:r>
              <a:rPr lang="en-US" dirty="0"/>
              <a:t>15km 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3+3TeV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645939" y="725840"/>
            <a:ext cx="5451546" cy="235391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5792" y="3128191"/>
            <a:ext cx="6134346" cy="3225956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240563" y="3112845"/>
            <a:ext cx="2821794" cy="3745155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313" y="4357297"/>
            <a:ext cx="2647684" cy="23991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60841" y="3994878"/>
            <a:ext cx="280151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RF+</a:t>
            </a:r>
            <a:r>
              <a:rPr lang="en-US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 </a:t>
            </a:r>
            <a:r>
              <a:rPr lang="en-US" sz="2000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Magn+</a:t>
            </a:r>
            <a:r>
              <a:rPr lang="en-US" sz="2000" i="1" dirty="0" err="1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1800" i="1" dirty="0" err="1">
                <a:solidFill>
                  <a:srgbClr val="FFFF00"/>
                </a:solidFill>
              </a:rPr>
              <a:t>produc’n</a:t>
            </a:r>
            <a:r>
              <a:rPr lang="en-US" sz="1800" i="1" dirty="0">
                <a:solidFill>
                  <a:srgbClr val="FFFF00"/>
                </a:solidFill>
              </a:rPr>
              <a:t>; cooling; </a:t>
            </a:r>
            <a:r>
              <a:rPr lang="en-US" sz="1800" i="1" dirty="0" err="1">
                <a:solidFill>
                  <a:srgbClr val="FFFF00"/>
                </a:solidFill>
              </a:rPr>
              <a:t>accel’n</a:t>
            </a:r>
            <a:endParaRPr lang="en-US" sz="1800" i="1" dirty="0">
              <a:solidFill>
                <a:srgbClr val="FFFF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409" y="1443799"/>
            <a:ext cx="3375966" cy="160688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73303" y="731317"/>
            <a:ext cx="3487072" cy="2353919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108210" y="872299"/>
            <a:ext cx="3458410" cy="5715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1" u="sng" dirty="0" err="1">
                <a:solidFill>
                  <a:srgbClr val="C00000"/>
                </a:solidFill>
              </a:rPr>
              <a:t>CepC</a:t>
            </a:r>
            <a:r>
              <a:rPr lang="en-US" sz="2000" b="1" i="1" u="sng" dirty="0">
                <a:solidFill>
                  <a:srgbClr val="C00000"/>
                </a:solidFill>
              </a:rPr>
              <a:t>/FCC-</a:t>
            </a:r>
            <a:r>
              <a:rPr lang="en-US" sz="2000" b="1" i="1" u="sng" dirty="0" err="1">
                <a:solidFill>
                  <a:srgbClr val="C00000"/>
                </a:solidFill>
              </a:rPr>
              <a:t>ee</a:t>
            </a:r>
            <a:r>
              <a:rPr lang="en-US" sz="2000" b="1" u="sng" dirty="0">
                <a:solidFill>
                  <a:srgbClr val="C00000"/>
                </a:solidFill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250GeV cm</a:t>
            </a:r>
            <a:endParaRPr lang="en-US" sz="2000" i="1" dirty="0"/>
          </a:p>
          <a:p>
            <a:pPr marL="0" indent="0">
              <a:buNone/>
            </a:pPr>
            <a:r>
              <a:rPr lang="en-US" sz="2000" i="1" dirty="0">
                <a:solidFill>
                  <a:srgbClr val="000000"/>
                </a:solidFill>
              </a:rPr>
              <a:t>C</a:t>
            </a:r>
            <a:r>
              <a:rPr lang="en-US" sz="2000" dirty="0">
                <a:solidFill>
                  <a:srgbClr val="000000"/>
                </a:solidFill>
              </a:rPr>
              <a:t>=52/100 km </a:t>
            </a:r>
            <a:r>
              <a:rPr lang="en-US" sz="2000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SCRF </a:t>
            </a:r>
            <a:r>
              <a:rPr lang="en-US" sz="2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NC Mag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16160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26"/>
            <a:ext cx="9104122" cy="6982691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648047" y="4167963"/>
            <a:ext cx="6198781" cy="0"/>
          </a:xfrm>
          <a:prstGeom prst="line">
            <a:avLst/>
          </a:prstGeom>
          <a:ln w="57150" cmpd="sng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29264" y="3716930"/>
            <a:ext cx="1937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LHC reference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E6B389-E786-4FE7-8186-B70E5A9B1489}"/>
              </a:ext>
            </a:extLst>
          </p:cNvPr>
          <p:cNvSpPr txBox="1"/>
          <p:nvPr/>
        </p:nvSpPr>
        <p:spPr>
          <a:xfrm>
            <a:off x="806450" y="22860"/>
            <a:ext cx="7244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Vladimir’s cost model: https://arxiv.org/abs/1511.01934 </a:t>
            </a:r>
          </a:p>
        </p:txBody>
      </p:sp>
    </p:spTree>
    <p:extLst>
      <p:ext uri="{BB962C8B-B14F-4D97-AF65-F5344CB8AC3E}">
        <p14:creationId xmlns:p14="http://schemas.microsoft.com/office/powerpoint/2010/main" val="3230312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95105"/>
            <a:ext cx="8686800" cy="667426"/>
          </a:xfrm>
        </p:spPr>
        <p:txBody>
          <a:bodyPr/>
          <a:lstStyle/>
          <a:p>
            <a:r>
              <a:rPr lang="en-US" sz="2800" dirty="0"/>
              <a:t>Some thoughts about advanced concepts:</a:t>
            </a:r>
            <a:br>
              <a:rPr lang="en-US" sz="2800" dirty="0"/>
            </a:br>
            <a:r>
              <a:rPr lang="en-US" sz="2800" dirty="0"/>
              <a:t>plasma and dielectric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00099"/>
          </a:xfrm>
        </p:spPr>
        <p:txBody>
          <a:bodyPr/>
          <a:lstStyle/>
          <a:p>
            <a:pPr lvl="0"/>
            <a:r>
              <a:rPr lang="x-none" sz="2000" dirty="0"/>
              <a:t>To compete with ILC or CLIC designs, a</a:t>
            </a:r>
            <a:r>
              <a:rPr lang="en-US" sz="2000" dirty="0"/>
              <a:t>n </a:t>
            </a:r>
            <a:r>
              <a:rPr lang="en-US" sz="2000" dirty="0" err="1"/>
              <a:t>Adv</a:t>
            </a:r>
            <a:r>
              <a:rPr lang="en-US" sz="2000" dirty="0"/>
              <a:t> </a:t>
            </a:r>
            <a:r>
              <a:rPr lang="en-US" sz="2000" dirty="0" err="1"/>
              <a:t>Accel</a:t>
            </a:r>
            <a:r>
              <a:rPr lang="en-US" sz="2000" dirty="0"/>
              <a:t> collider</a:t>
            </a:r>
            <a:r>
              <a:rPr lang="x-none" sz="2000" dirty="0"/>
              <a:t> concept needs to achieve a luminosity of ~2x10</a:t>
            </a:r>
            <a:r>
              <a:rPr lang="x-none" sz="2000" baseline="30000" dirty="0"/>
              <a:t>34</a:t>
            </a:r>
            <a:r>
              <a:rPr lang="x-none" sz="2000" dirty="0"/>
              <a:t> at ~1 TeV </a:t>
            </a:r>
            <a:r>
              <a:rPr lang="en-US" sz="2000" dirty="0" err="1"/>
              <a:t>c.m</a:t>
            </a:r>
            <a:r>
              <a:rPr lang="en-US" sz="2000" dirty="0"/>
              <a:t>.</a:t>
            </a:r>
          </a:p>
          <a:p>
            <a:pPr lvl="0"/>
            <a:endParaRPr lang="en-US" sz="2000" dirty="0"/>
          </a:p>
          <a:p>
            <a:pPr lvl="0"/>
            <a:r>
              <a:rPr lang="x-none" sz="2000" dirty="0"/>
              <a:t>The upper energy for an electron-positron collider</a:t>
            </a:r>
            <a:r>
              <a:rPr lang="en-US" sz="2000" dirty="0"/>
              <a:t> </a:t>
            </a:r>
            <a:r>
              <a:rPr lang="x-none" sz="2000" dirty="0"/>
              <a:t>is limited by beamstrahlung (not by accelerating technology).</a:t>
            </a:r>
            <a:endParaRPr lang="en-US" sz="2000" dirty="0"/>
          </a:p>
          <a:p>
            <a:pPr marL="0" lvl="0" indent="0">
              <a:buNone/>
            </a:pPr>
            <a:r>
              <a:rPr lang="en-US" sz="2000" dirty="0"/>
              <a:t> </a:t>
            </a:r>
          </a:p>
          <a:p>
            <a:r>
              <a:rPr lang="en-US" sz="2000" dirty="0"/>
              <a:t>We should keep in mind that particle physicists are asking for an electron-positron collider, NOT electron-electron.  Thus, it is important for a plasma-based concept to work equally well for both electrons and positrons.</a:t>
            </a:r>
          </a:p>
          <a:p>
            <a:pPr lvl="1"/>
            <a:r>
              <a:rPr lang="en-US" sz="2000" dirty="0"/>
              <a:t>Maybe gamma-gamma?</a:t>
            </a:r>
          </a:p>
          <a:p>
            <a:pPr lvl="1"/>
            <a:endParaRPr lang="en-US" sz="2000" dirty="0"/>
          </a:p>
          <a:p>
            <a:r>
              <a:rPr lang="en-US" sz="2200" dirty="0"/>
              <a:t>Early non-HEP applications ~2035-2040, time-scale (according the </a:t>
            </a:r>
            <a:r>
              <a:rPr lang="en-US" sz="2200" dirty="0" err="1"/>
              <a:t>the</a:t>
            </a:r>
            <a:r>
              <a:rPr lang="en-US" sz="2200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03/09/18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13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026" cy="685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03/09/18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S. Nagaitsev | Energy Frontier Accelerators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1806"/>
            <a:ext cx="91440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Dielectric Structures: Potentially higher gradient; lower cost due to simpler geometry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Capitalizes on CLIC studies</a:t>
            </a:r>
          </a:p>
        </p:txBody>
      </p:sp>
      <p:sp>
        <p:nvSpPr>
          <p:cNvPr id="9" name="Rectangle 8"/>
          <p:cNvSpPr/>
          <p:nvPr/>
        </p:nvSpPr>
        <p:spPr>
          <a:xfrm rot="20724823">
            <a:off x="2652246" y="4748893"/>
            <a:ext cx="3839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300" dirty="0">
                <a:ln w="11430" cmpd="sng">
                  <a:solidFill>
                    <a:srgbClr val="A6C4DE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A6C4DE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A6C4DE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A6C4DE">
                      <a:satMod val="220000"/>
                      <a:alpha val="35000"/>
                    </a:srgbClr>
                  </a:glow>
                </a:effectLst>
              </a:rPr>
              <a:t>Simplicity</a:t>
            </a:r>
          </a:p>
        </p:txBody>
      </p:sp>
      <p:grpSp>
        <p:nvGrpSpPr>
          <p:cNvPr id="10" name="Group 37">
            <a:extLst>
              <a:ext uri="{FF2B5EF4-FFF2-40B4-BE49-F238E27FC236}">
                <a16:creationId xmlns:a16="http://schemas.microsoft.com/office/drawing/2014/main" id="{BCDA2422-FBA2-4F78-93C3-D47AE17A239B}"/>
              </a:ext>
            </a:extLst>
          </p:cNvPr>
          <p:cNvGrpSpPr/>
          <p:nvPr/>
        </p:nvGrpSpPr>
        <p:grpSpPr>
          <a:xfrm>
            <a:off x="4910898" y="4130758"/>
            <a:ext cx="3843982" cy="2462540"/>
            <a:chOff x="1778000" y="1531938"/>
            <a:chExt cx="4984750" cy="2036762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E4FEECC8-E8C6-4F94-A090-E177AAE256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563" y="1531938"/>
              <a:ext cx="4040187" cy="2036762"/>
              <a:chOff x="531" y="1709"/>
              <a:chExt cx="2585" cy="1707"/>
            </a:xfrm>
          </p:grpSpPr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8EA84A13-64D0-4515-9C31-875895DF0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8" y="2107"/>
                <a:ext cx="432" cy="10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5">
                <a:extLst>
                  <a:ext uri="{FF2B5EF4-FFF2-40B4-BE49-F238E27FC236}">
                    <a16:creationId xmlns:a16="http://schemas.microsoft.com/office/drawing/2014/main" id="{1ACBF0CA-CD24-4E13-BC94-B7780C09B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4"/>
                <a:ext cx="1403" cy="35"/>
              </a:xfrm>
              <a:prstGeom prst="rect">
                <a:avLst/>
              </a:prstGeom>
              <a:solidFill>
                <a:srgbClr val="E6E6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6">
                <a:extLst>
                  <a:ext uri="{FF2B5EF4-FFF2-40B4-BE49-F238E27FC236}">
                    <a16:creationId xmlns:a16="http://schemas.microsoft.com/office/drawing/2014/main" id="{7FB9B773-85A6-4181-96F7-34E6AD7EA5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9"/>
                <a:ext cx="1403" cy="35"/>
              </a:xfrm>
              <a:prstGeom prst="rect">
                <a:avLst/>
              </a:prstGeom>
              <a:solidFill>
                <a:srgbClr val="D8D0D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Rectangle 7">
                <a:extLst>
                  <a:ext uri="{FF2B5EF4-FFF2-40B4-BE49-F238E27FC236}">
                    <a16:creationId xmlns:a16="http://schemas.microsoft.com/office/drawing/2014/main" id="{57B756F6-1411-4D18-9F61-18A703FEE6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6"/>
                <a:ext cx="1403" cy="35"/>
              </a:xfrm>
              <a:prstGeom prst="rect">
                <a:avLst/>
              </a:prstGeom>
              <a:solidFill>
                <a:srgbClr val="D2C5C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Rectangle 8">
                <a:extLst>
                  <a:ext uri="{FF2B5EF4-FFF2-40B4-BE49-F238E27FC236}">
                    <a16:creationId xmlns:a16="http://schemas.microsoft.com/office/drawing/2014/main" id="{F3E067E6-5FE1-4AC4-A166-894E3EDF6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62"/>
                <a:ext cx="1403" cy="35"/>
              </a:xfrm>
              <a:prstGeom prst="rect">
                <a:avLst/>
              </a:prstGeom>
              <a:solidFill>
                <a:srgbClr val="C8B5B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Rectangle 9">
                <a:extLst>
                  <a:ext uri="{FF2B5EF4-FFF2-40B4-BE49-F238E27FC236}">
                    <a16:creationId xmlns:a16="http://schemas.microsoft.com/office/drawing/2014/main" id="{55725021-D250-4E0A-AAD5-A41E9171B6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8"/>
                <a:ext cx="1403" cy="35"/>
              </a:xfrm>
              <a:prstGeom prst="rect">
                <a:avLst/>
              </a:prstGeom>
              <a:solidFill>
                <a:srgbClr val="BEA5A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Rectangle 10">
                <a:extLst>
                  <a:ext uri="{FF2B5EF4-FFF2-40B4-BE49-F238E27FC236}">
                    <a16:creationId xmlns:a16="http://schemas.microsoft.com/office/drawing/2014/main" id="{0F08182D-3982-4513-9CED-BEA5F00010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54"/>
                <a:ext cx="1403" cy="35"/>
              </a:xfrm>
              <a:prstGeom prst="rect">
                <a:avLst/>
              </a:prstGeom>
              <a:solidFill>
                <a:srgbClr val="B4959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id="{35803521-FE55-46A2-96A7-B529B4CEC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3"/>
                <a:ext cx="1403" cy="35"/>
              </a:xfrm>
              <a:custGeom>
                <a:avLst/>
                <a:gdLst>
                  <a:gd name="T0" fmla="*/ 2 w 4902"/>
                  <a:gd name="T1" fmla="*/ 3 h 3"/>
                  <a:gd name="T2" fmla="*/ 4902 w 4902"/>
                  <a:gd name="T3" fmla="*/ 3 h 3"/>
                  <a:gd name="T4" fmla="*/ 4900 w 4902"/>
                  <a:gd name="T5" fmla="*/ 0 h 3"/>
                  <a:gd name="T6" fmla="*/ 0 w 4902"/>
                  <a:gd name="T7" fmla="*/ 0 h 3"/>
                  <a:gd name="T8" fmla="*/ 2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3"/>
                    </a:moveTo>
                    <a:lnTo>
                      <a:pt x="4902" y="3"/>
                    </a:lnTo>
                    <a:lnTo>
                      <a:pt x="4900" y="0"/>
                    </a:lnTo>
                    <a:lnTo>
                      <a:pt x="0" y="0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12">
                <a:extLst>
                  <a:ext uri="{FF2B5EF4-FFF2-40B4-BE49-F238E27FC236}">
                    <a16:creationId xmlns:a16="http://schemas.microsoft.com/office/drawing/2014/main" id="{2F02087D-74B5-4A86-B159-475F76F3B7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51"/>
                <a:ext cx="1403" cy="35"/>
              </a:xfrm>
              <a:custGeom>
                <a:avLst/>
                <a:gdLst>
                  <a:gd name="T0" fmla="*/ 0 w 4902"/>
                  <a:gd name="T1" fmla="*/ 3 h 3"/>
                  <a:gd name="T2" fmla="*/ 4900 w 4902"/>
                  <a:gd name="T3" fmla="*/ 3 h 3"/>
                  <a:gd name="T4" fmla="*/ 4902 w 4902"/>
                  <a:gd name="T5" fmla="*/ 0 h 3"/>
                  <a:gd name="T6" fmla="*/ 2 w 4902"/>
                  <a:gd name="T7" fmla="*/ 0 h 3"/>
                  <a:gd name="T8" fmla="*/ 0 w 4902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0" y="3"/>
                    </a:moveTo>
                    <a:lnTo>
                      <a:pt x="4900" y="3"/>
                    </a:lnTo>
                    <a:lnTo>
                      <a:pt x="4902" y="0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Rectangle 13">
                <a:extLst>
                  <a:ext uri="{FF2B5EF4-FFF2-40B4-BE49-F238E27FC236}">
                    <a16:creationId xmlns:a16="http://schemas.microsoft.com/office/drawing/2014/main" id="{510E4D22-E360-4CE6-BCC4-E03BFA952D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9"/>
                <a:ext cx="1403" cy="35"/>
              </a:xfrm>
              <a:prstGeom prst="rect">
                <a:avLst/>
              </a:prstGeom>
              <a:solidFill>
                <a:srgbClr val="AA85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14">
                <a:extLst>
                  <a:ext uri="{FF2B5EF4-FFF2-40B4-BE49-F238E27FC236}">
                    <a16:creationId xmlns:a16="http://schemas.microsoft.com/office/drawing/2014/main" id="{CA26DFAC-9751-4ABD-B5D8-096FC82715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5"/>
                <a:ext cx="1403" cy="35"/>
              </a:xfrm>
              <a:prstGeom prst="rect">
                <a:avLst/>
              </a:prstGeom>
              <a:solidFill>
                <a:srgbClr val="A0757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Rectangle 15">
                <a:extLst>
                  <a:ext uri="{FF2B5EF4-FFF2-40B4-BE49-F238E27FC236}">
                    <a16:creationId xmlns:a16="http://schemas.microsoft.com/office/drawing/2014/main" id="{D400E659-FB80-48C4-9E9E-3DA09B574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42"/>
                <a:ext cx="1403" cy="35"/>
              </a:xfrm>
              <a:prstGeom prst="rect">
                <a:avLst/>
              </a:prstGeom>
              <a:solidFill>
                <a:srgbClr val="976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Rectangle 16">
                <a:extLst>
                  <a:ext uri="{FF2B5EF4-FFF2-40B4-BE49-F238E27FC236}">
                    <a16:creationId xmlns:a16="http://schemas.microsoft.com/office/drawing/2014/main" id="{046F66DA-43D2-4EAD-BDE2-534565166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8"/>
                <a:ext cx="1403" cy="35"/>
              </a:xfrm>
              <a:prstGeom prst="rect">
                <a:avLst/>
              </a:prstGeom>
              <a:solidFill>
                <a:srgbClr val="905A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Rectangle 17">
                <a:extLst>
                  <a:ext uri="{FF2B5EF4-FFF2-40B4-BE49-F238E27FC236}">
                    <a16:creationId xmlns:a16="http://schemas.microsoft.com/office/drawing/2014/main" id="{AB35DA5D-F73F-45F0-9D79-78E563E36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33"/>
                <a:ext cx="1403" cy="35"/>
              </a:xfrm>
              <a:prstGeom prst="rect">
                <a:avLst/>
              </a:prstGeom>
              <a:solidFill>
                <a:srgbClr val="834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Rectangle 18">
                <a:extLst>
                  <a:ext uri="{FF2B5EF4-FFF2-40B4-BE49-F238E27FC236}">
                    <a16:creationId xmlns:a16="http://schemas.microsoft.com/office/drawing/2014/main" id="{8E91A46C-888E-440A-A72C-4562555978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78"/>
                <a:ext cx="1403" cy="35"/>
              </a:xfrm>
              <a:prstGeom prst="rect">
                <a:avLst/>
              </a:prstGeom>
              <a:solidFill>
                <a:srgbClr val="DFDBD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" name="Rectangle 19">
                <a:extLst>
                  <a:ext uri="{FF2B5EF4-FFF2-40B4-BE49-F238E27FC236}">
                    <a16:creationId xmlns:a16="http://schemas.microsoft.com/office/drawing/2014/main" id="{7E56C35D-9BD3-4668-8D1F-3193A6F12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2"/>
                <a:ext cx="1403" cy="35"/>
              </a:xfrm>
              <a:prstGeom prst="rect">
                <a:avLst/>
              </a:prstGeom>
              <a:solidFill>
                <a:srgbClr val="D5CBC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Rectangle 20">
                <a:extLst>
                  <a:ext uri="{FF2B5EF4-FFF2-40B4-BE49-F238E27FC236}">
                    <a16:creationId xmlns:a16="http://schemas.microsoft.com/office/drawing/2014/main" id="{71273A00-4B66-4062-94E3-33BAA1F089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6"/>
                <a:ext cx="1403" cy="35"/>
              </a:xfrm>
              <a:prstGeom prst="rect">
                <a:avLst/>
              </a:prstGeom>
              <a:solidFill>
                <a:srgbClr val="CBBB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21">
                <a:extLst>
                  <a:ext uri="{FF2B5EF4-FFF2-40B4-BE49-F238E27FC236}">
                    <a16:creationId xmlns:a16="http://schemas.microsoft.com/office/drawing/2014/main" id="{F5314465-6007-46E4-8A05-40B7530319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89"/>
                <a:ext cx="1403" cy="35"/>
              </a:xfrm>
              <a:prstGeom prst="rect">
                <a:avLst/>
              </a:prstGeom>
              <a:solidFill>
                <a:srgbClr val="C5B0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Rectangle 22">
                <a:extLst>
                  <a:ext uri="{FF2B5EF4-FFF2-40B4-BE49-F238E27FC236}">
                    <a16:creationId xmlns:a16="http://schemas.microsoft.com/office/drawing/2014/main" id="{7C410BB7-89D5-4367-BECD-283046D5C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293"/>
                <a:ext cx="1403" cy="35"/>
              </a:xfrm>
              <a:prstGeom prst="rect">
                <a:avLst/>
              </a:prstGeom>
              <a:solidFill>
                <a:srgbClr val="BBA0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AC08DDD1-1729-4A61-8CFD-163545085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7"/>
                <a:ext cx="1403" cy="35"/>
              </a:xfrm>
              <a:custGeom>
                <a:avLst/>
                <a:gdLst>
                  <a:gd name="T0" fmla="*/ 2 w 4902"/>
                  <a:gd name="T1" fmla="*/ 0 h 3"/>
                  <a:gd name="T2" fmla="*/ 4902 w 4902"/>
                  <a:gd name="T3" fmla="*/ 0 h 3"/>
                  <a:gd name="T4" fmla="*/ 4900 w 4902"/>
                  <a:gd name="T5" fmla="*/ 3 h 3"/>
                  <a:gd name="T6" fmla="*/ 0 w 4902"/>
                  <a:gd name="T7" fmla="*/ 3 h 3"/>
                  <a:gd name="T8" fmla="*/ 2 w 490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3">
                    <a:moveTo>
                      <a:pt x="2" y="0"/>
                    </a:moveTo>
                    <a:lnTo>
                      <a:pt x="4902" y="0"/>
                    </a:lnTo>
                    <a:lnTo>
                      <a:pt x="4900" y="3"/>
                    </a:lnTo>
                    <a:lnTo>
                      <a:pt x="0" y="3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B1909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1BED39FA-8A6F-41DC-BD93-850139D3FB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" y="3299"/>
                <a:ext cx="1403" cy="35"/>
              </a:xfrm>
              <a:custGeom>
                <a:avLst/>
                <a:gdLst>
                  <a:gd name="T0" fmla="*/ 0 w 4902"/>
                  <a:gd name="T1" fmla="*/ 0 h 4"/>
                  <a:gd name="T2" fmla="*/ 4900 w 4902"/>
                  <a:gd name="T3" fmla="*/ 0 h 4"/>
                  <a:gd name="T4" fmla="*/ 4902 w 4902"/>
                  <a:gd name="T5" fmla="*/ 4 h 4"/>
                  <a:gd name="T6" fmla="*/ 2 w 4902"/>
                  <a:gd name="T7" fmla="*/ 4 h 4"/>
                  <a:gd name="T8" fmla="*/ 0 w 490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02" h="4">
                    <a:moveTo>
                      <a:pt x="0" y="0"/>
                    </a:moveTo>
                    <a:lnTo>
                      <a:pt x="4900" y="0"/>
                    </a:lnTo>
                    <a:lnTo>
                      <a:pt x="4902" y="4"/>
                    </a:lnTo>
                    <a:lnTo>
                      <a:pt x="2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E8A8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Rectangle 25">
                <a:extLst>
                  <a:ext uri="{FF2B5EF4-FFF2-40B4-BE49-F238E27FC236}">
                    <a16:creationId xmlns:a16="http://schemas.microsoft.com/office/drawing/2014/main" id="{C7114EA3-B2AF-451E-A4D7-E5C6FC727E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2"/>
                <a:ext cx="1403" cy="35"/>
              </a:xfrm>
              <a:prstGeom prst="rect">
                <a:avLst/>
              </a:prstGeom>
              <a:solidFill>
                <a:srgbClr val="A7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Rectangle 26">
                <a:extLst>
                  <a:ext uri="{FF2B5EF4-FFF2-40B4-BE49-F238E27FC236}">
                    <a16:creationId xmlns:a16="http://schemas.microsoft.com/office/drawing/2014/main" id="{498F72D2-B013-45A7-9874-49396924A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06"/>
                <a:ext cx="1403" cy="35"/>
              </a:xfrm>
              <a:prstGeom prst="rect">
                <a:avLst/>
              </a:prstGeom>
              <a:solidFill>
                <a:srgbClr val="9D70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Rectangle 27">
                <a:extLst>
                  <a:ext uri="{FF2B5EF4-FFF2-40B4-BE49-F238E27FC236}">
                    <a16:creationId xmlns:a16="http://schemas.microsoft.com/office/drawing/2014/main" id="{420FAF64-2B04-4FF3-9A68-17B5285A7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10"/>
                <a:ext cx="1403" cy="35"/>
              </a:xfrm>
              <a:prstGeom prst="rect">
                <a:avLst/>
              </a:prstGeom>
              <a:solidFill>
                <a:srgbClr val="93606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Rectangle 28">
                <a:extLst>
                  <a:ext uri="{FF2B5EF4-FFF2-40B4-BE49-F238E27FC236}">
                    <a16:creationId xmlns:a16="http://schemas.microsoft.com/office/drawing/2014/main" id="{4AC239C4-C613-4C9F-A0CC-5C6E5DC62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2"/>
                <a:ext cx="1387" cy="27"/>
              </a:xfrm>
              <a:prstGeom prst="rect">
                <a:avLst/>
              </a:prstGeom>
              <a:solidFill>
                <a:srgbClr val="89505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Rectangle 29">
                <a:extLst>
                  <a:ext uri="{FF2B5EF4-FFF2-40B4-BE49-F238E27FC236}">
                    <a16:creationId xmlns:a16="http://schemas.microsoft.com/office/drawing/2014/main" id="{F3C450A2-A8E0-46F2-8D28-BB2578BD7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326"/>
                <a:ext cx="1411" cy="27"/>
              </a:xfrm>
              <a:prstGeom prst="rect">
                <a:avLst/>
              </a:prstGeom>
              <a:solidFill>
                <a:srgbClr val="8040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2C5E18D2-E2D3-4541-A947-C0E3F468D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554" y="3293"/>
                <a:ext cx="1419" cy="2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Rectangle 31">
                <a:extLst>
                  <a:ext uri="{FF2B5EF4-FFF2-40B4-BE49-F238E27FC236}">
                    <a16:creationId xmlns:a16="http://schemas.microsoft.com/office/drawing/2014/main" id="{9AE7442A-EAD4-4E17-BCD1-2FAD247A0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4" y="3188"/>
                <a:ext cx="1403" cy="36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Freeform 32">
                <a:extLst>
                  <a:ext uri="{FF2B5EF4-FFF2-40B4-BE49-F238E27FC236}">
                    <a16:creationId xmlns:a16="http://schemas.microsoft.com/office/drawing/2014/main" id="{9CF94466-1C5D-4D35-8437-8947206C0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2016"/>
                <a:ext cx="956" cy="1180"/>
              </a:xfrm>
              <a:custGeom>
                <a:avLst/>
                <a:gdLst>
                  <a:gd name="T0" fmla="*/ 0 w 3546"/>
                  <a:gd name="T1" fmla="*/ 2292 h 2410"/>
                  <a:gd name="T2" fmla="*/ 0 w 3546"/>
                  <a:gd name="T3" fmla="*/ 2410 h 2410"/>
                  <a:gd name="T4" fmla="*/ 3546 w 3546"/>
                  <a:gd name="T5" fmla="*/ 2410 h 2410"/>
                  <a:gd name="T6" fmla="*/ 3546 w 3546"/>
                  <a:gd name="T7" fmla="*/ 2292 h 2410"/>
                  <a:gd name="T8" fmla="*/ 3159 w 3546"/>
                  <a:gd name="T9" fmla="*/ 2292 h 2410"/>
                  <a:gd name="T10" fmla="*/ 3159 w 3546"/>
                  <a:gd name="T11" fmla="*/ 0 h 2410"/>
                  <a:gd name="T12" fmla="*/ 3095 w 3546"/>
                  <a:gd name="T13" fmla="*/ 0 h 2410"/>
                  <a:gd name="T14" fmla="*/ 3095 w 3546"/>
                  <a:gd name="T15" fmla="*/ 2292 h 2410"/>
                  <a:gd name="T16" fmla="*/ 0 w 3546"/>
                  <a:gd name="T17" fmla="*/ 2292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46" h="2410">
                    <a:moveTo>
                      <a:pt x="0" y="2292"/>
                    </a:moveTo>
                    <a:lnTo>
                      <a:pt x="0" y="2410"/>
                    </a:lnTo>
                    <a:lnTo>
                      <a:pt x="3546" y="2410"/>
                    </a:lnTo>
                    <a:lnTo>
                      <a:pt x="3546" y="2292"/>
                    </a:lnTo>
                    <a:lnTo>
                      <a:pt x="3159" y="2292"/>
                    </a:lnTo>
                    <a:lnTo>
                      <a:pt x="3159" y="0"/>
                    </a:lnTo>
                    <a:lnTo>
                      <a:pt x="3095" y="0"/>
                    </a:lnTo>
                    <a:lnTo>
                      <a:pt x="3095" y="2292"/>
                    </a:lnTo>
                    <a:lnTo>
                      <a:pt x="0" y="2292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Rectangle 33">
                <a:extLst>
                  <a:ext uri="{FF2B5EF4-FFF2-40B4-BE49-F238E27FC236}">
                    <a16:creationId xmlns:a16="http://schemas.microsoft.com/office/drawing/2014/main" id="{05DCFA37-346A-416B-96A0-CF0A82BC7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7" y="3341"/>
                <a:ext cx="1396" cy="75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Freeform 34">
                <a:extLst>
                  <a:ext uri="{FF2B5EF4-FFF2-40B4-BE49-F238E27FC236}">
                    <a16:creationId xmlns:a16="http://schemas.microsoft.com/office/drawing/2014/main" id="{DC6978E4-7B26-4145-BCA1-EEE79138C1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" y="2008"/>
                <a:ext cx="349" cy="1196"/>
              </a:xfrm>
              <a:custGeom>
                <a:avLst/>
                <a:gdLst>
                  <a:gd name="T0" fmla="*/ 387 w 1161"/>
                  <a:gd name="T1" fmla="*/ 0 h 2410"/>
                  <a:gd name="T2" fmla="*/ 387 w 1161"/>
                  <a:gd name="T3" fmla="*/ 2292 h 2410"/>
                  <a:gd name="T4" fmla="*/ 0 w 1161"/>
                  <a:gd name="T5" fmla="*/ 2292 h 2410"/>
                  <a:gd name="T6" fmla="*/ 0 w 1161"/>
                  <a:gd name="T7" fmla="*/ 2410 h 2410"/>
                  <a:gd name="T8" fmla="*/ 1161 w 1161"/>
                  <a:gd name="T9" fmla="*/ 2410 h 2410"/>
                  <a:gd name="T10" fmla="*/ 1161 w 1161"/>
                  <a:gd name="T11" fmla="*/ 2292 h 2410"/>
                  <a:gd name="T12" fmla="*/ 453 w 1161"/>
                  <a:gd name="T13" fmla="*/ 2292 h 2410"/>
                  <a:gd name="T14" fmla="*/ 453 w 1161"/>
                  <a:gd name="T15" fmla="*/ 0 h 2410"/>
                  <a:gd name="T16" fmla="*/ 387 w 1161"/>
                  <a:gd name="T17" fmla="*/ 0 h 2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61" h="2410">
                    <a:moveTo>
                      <a:pt x="387" y="0"/>
                    </a:moveTo>
                    <a:lnTo>
                      <a:pt x="387" y="2292"/>
                    </a:lnTo>
                    <a:lnTo>
                      <a:pt x="0" y="2292"/>
                    </a:lnTo>
                    <a:lnTo>
                      <a:pt x="0" y="2410"/>
                    </a:lnTo>
                    <a:lnTo>
                      <a:pt x="1161" y="2410"/>
                    </a:lnTo>
                    <a:lnTo>
                      <a:pt x="1161" y="2292"/>
                    </a:lnTo>
                    <a:lnTo>
                      <a:pt x="453" y="2292"/>
                    </a:lnTo>
                    <a:lnTo>
                      <a:pt x="453" y="0"/>
                    </a:lnTo>
                    <a:lnTo>
                      <a:pt x="387" y="0"/>
                    </a:lnTo>
                    <a:close/>
                  </a:path>
                </a:pathLst>
              </a:custGeom>
              <a:solidFill>
                <a:srgbClr val="FF8040"/>
              </a:solidFill>
              <a:ln w="793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47" name="Object 35">
                <a:extLst>
                  <a:ext uri="{FF2B5EF4-FFF2-40B4-BE49-F238E27FC236}">
                    <a16:creationId xmlns:a16="http://schemas.microsoft.com/office/drawing/2014/main" id="{CE781C38-7AB3-44BE-AF0F-25CF75786D2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444" y="2121"/>
              <a:ext cx="234" cy="100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28" name="VISIO" r:id="rId4" imgW="749808" imgH="2020824" progId="Visio.Drawing.11">
                      <p:embed/>
                    </p:oleObj>
                  </mc:Choice>
                  <mc:Fallback>
                    <p:oleObj name="VISIO" r:id="rId4" imgW="749808" imgH="2020824" progId="Visio.Drawing.11">
                      <p:embed/>
                      <p:pic>
                        <p:nvPicPr>
                          <p:cNvPr id="44" name="Object 3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444" y="2121"/>
                            <a:ext cx="234" cy="100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8" name="Rectangle 36">
                <a:extLst>
                  <a:ext uri="{FF2B5EF4-FFF2-40B4-BE49-F238E27FC236}">
                    <a16:creationId xmlns:a16="http://schemas.microsoft.com/office/drawing/2014/main" id="{34A704F6-AFBF-40AA-9C4F-ADC927F077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896"/>
                <a:ext cx="1923" cy="3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Rectangle 37">
                <a:extLst>
                  <a:ext uri="{FF2B5EF4-FFF2-40B4-BE49-F238E27FC236}">
                    <a16:creationId xmlns:a16="http://schemas.microsoft.com/office/drawing/2014/main" id="{10017A23-D78C-47F8-9FF5-D7DBFE51D0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93" y="1764"/>
                <a:ext cx="1883" cy="6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Rectangle 38">
                <a:extLst>
                  <a:ext uri="{FF2B5EF4-FFF2-40B4-BE49-F238E27FC236}">
                    <a16:creationId xmlns:a16="http://schemas.microsoft.com/office/drawing/2014/main" id="{61810934-C1CC-46C8-8456-E6CC3485A0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6" y="1709"/>
                <a:ext cx="1890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Rectangle 39">
                <a:extLst>
                  <a:ext uri="{FF2B5EF4-FFF2-40B4-BE49-F238E27FC236}">
                    <a16:creationId xmlns:a16="http://schemas.microsoft.com/office/drawing/2014/main" id="{CF941241-2984-46CF-8EC1-A8D7DC8842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2" y="1933"/>
                <a:ext cx="1882" cy="66"/>
              </a:xfrm>
              <a:prstGeom prst="rect">
                <a:avLst/>
              </a:prstGeom>
              <a:solidFill>
                <a:srgbClr val="FF8040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Rectangle 40">
                <a:extLst>
                  <a:ext uri="{FF2B5EF4-FFF2-40B4-BE49-F238E27FC236}">
                    <a16:creationId xmlns:a16="http://schemas.microsoft.com/office/drawing/2014/main" id="{D79F560A-8474-4FFF-A052-69040D89B2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4" y="1923"/>
                <a:ext cx="136" cy="6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2" name="Oval 42">
              <a:extLst>
                <a:ext uri="{FF2B5EF4-FFF2-40B4-BE49-F238E27FC236}">
                  <a16:creationId xmlns:a16="http://schemas.microsoft.com/office/drawing/2014/main" id="{6F1CDC8A-8F40-405B-83B5-06D8972AC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8000" y="3352800"/>
              <a:ext cx="342900" cy="88900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F56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990033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aphicFrame>
          <p:nvGraphicFramePr>
            <p:cNvPr id="13" name="Object 43">
              <a:extLst>
                <a:ext uri="{FF2B5EF4-FFF2-40B4-BE49-F238E27FC236}">
                  <a16:creationId xmlns:a16="http://schemas.microsoft.com/office/drawing/2014/main" id="{8263D1D9-2B3D-4B33-A72C-39600DCF6653}"/>
                </a:ext>
              </a:extLst>
            </p:cNvPr>
            <p:cNvGraphicFramePr>
              <a:graphicFrameLocks noGrp="1" noChangeAspect="1"/>
            </p:cNvGraphicFramePr>
            <p:nvPr>
              <p:ph idx="4294967295"/>
              <p:extLst>
                <p:ext uri="{D42A27DB-BD31-4B8C-83A1-F6EECF244321}">
                  <p14:modId xmlns:p14="http://schemas.microsoft.com/office/powerpoint/2010/main" val="3310871518"/>
                </p:ext>
              </p:extLst>
            </p:nvPr>
          </p:nvGraphicFramePr>
          <p:xfrm>
            <a:off x="1801813" y="3327400"/>
            <a:ext cx="4662486" cy="1603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VISIO" r:id="rId6" imgW="4660245" imgH="159754" progId="Visio.Drawing.11">
                    <p:embed/>
                  </p:oleObj>
                </mc:Choice>
                <mc:Fallback>
                  <p:oleObj name="VISIO" r:id="rId6" imgW="4660245" imgH="159754" progId="Visio.Drawing.11">
                    <p:embed/>
                    <p:pic>
                      <p:nvPicPr>
                        <p:cNvPr id="10" name="Object 43"/>
                        <p:cNvPicPr>
                          <a:picLocks noGrp="1"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1813" y="3327400"/>
                          <a:ext cx="4662486" cy="1603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Oval 44">
              <a:extLst>
                <a:ext uri="{FF2B5EF4-FFF2-40B4-BE49-F238E27FC236}">
                  <a16:creationId xmlns:a16="http://schemas.microsoft.com/office/drawing/2014/main" id="{7DA311F8-628A-434A-AC2A-FAA93D2A28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8000" y="1625600"/>
              <a:ext cx="342900" cy="1397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45">
              <a:extLst>
                <a:ext uri="{FF2B5EF4-FFF2-40B4-BE49-F238E27FC236}">
                  <a16:creationId xmlns:a16="http://schemas.microsoft.com/office/drawing/2014/main" id="{88191272-D768-46AC-ADFE-3E6FA4FEC6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900" y="1689100"/>
              <a:ext cx="3175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7F3EA41-E897-4A84-853B-CE84AB6EB3E4}"/>
              </a:ext>
            </a:extLst>
          </p:cNvPr>
          <p:cNvSpPr txBox="1"/>
          <p:nvPr/>
        </p:nvSpPr>
        <p:spPr>
          <a:xfrm>
            <a:off x="5838466" y="3460447"/>
            <a:ext cx="288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Two Beam Acceleration</a:t>
            </a:r>
          </a:p>
        </p:txBody>
      </p:sp>
    </p:spTree>
    <p:extLst>
      <p:ext uri="{BB962C8B-B14F-4D97-AF65-F5344CB8AC3E}">
        <p14:creationId xmlns:p14="http://schemas.microsoft.com/office/powerpoint/2010/main" val="192410333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TemplateCurrent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FermilabTemplateCurrent.potx</Template>
  <TotalTime>42444</TotalTime>
  <Words>1189</Words>
  <Application>Microsoft Office PowerPoint</Application>
  <PresentationFormat>On-screen Show (4:3)</PresentationFormat>
  <Paragraphs>261</Paragraphs>
  <Slides>22</Slides>
  <Notes>18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ＭＳ Ｐゴシック</vt:lpstr>
      <vt:lpstr>Arial</vt:lpstr>
      <vt:lpstr>Berlin Sans FB</vt:lpstr>
      <vt:lpstr>Calibri</vt:lpstr>
      <vt:lpstr>Goudy Old Style</vt:lpstr>
      <vt:lpstr>Helvetica</vt:lpstr>
      <vt:lpstr>Symbol</vt:lpstr>
      <vt:lpstr>Times New Roman</vt:lpstr>
      <vt:lpstr>Wingdings</vt:lpstr>
      <vt:lpstr>FermilabTemplateCurrent</vt:lpstr>
      <vt:lpstr>Fermilab: Footer Only</vt:lpstr>
      <vt:lpstr>VISIO</vt:lpstr>
      <vt:lpstr>PowerPoint Presentation</vt:lpstr>
      <vt:lpstr>( Yes or No ) = ( Physics × Feasibility )</vt:lpstr>
      <vt:lpstr>PowerPoint Presentation</vt:lpstr>
      <vt:lpstr>Colliders: Glorious Past</vt:lpstr>
      <vt:lpstr>Four “Feasible” Technologies</vt:lpstr>
      <vt:lpstr>Possible Future Lepton Colliders</vt:lpstr>
      <vt:lpstr>PowerPoint Presentation</vt:lpstr>
      <vt:lpstr>Some thoughts about advanced concepts: plasma and dielectric</vt:lpstr>
      <vt:lpstr>Dielectric Structures: Potentially higher gradient; lower cost due to simpler geometry Capitalizes on CLIC studies</vt:lpstr>
      <vt:lpstr>Advanced LC concepts vs CLIC (3 TeV cm) (a simplified personal view)</vt:lpstr>
      <vt:lpstr>Possible Future Hadron Colliders</vt:lpstr>
      <vt:lpstr>PowerPoint Presentation</vt:lpstr>
      <vt:lpstr>100 TeV pp : Qualitative Cost Dependencies</vt:lpstr>
      <vt:lpstr>On SC Magnet Technology</vt:lpstr>
      <vt:lpstr>High Temperature Superconductors (HTS)</vt:lpstr>
      <vt:lpstr>R&amp;D On Cost-Effective SRF Structures</vt:lpstr>
      <vt:lpstr>Historical prices of Niobium (per ton)</vt:lpstr>
      <vt:lpstr>Option 3: “Move to China !”</vt:lpstr>
      <vt:lpstr>  SSRF    Spring-8    Diamond   NSLSII</vt:lpstr>
      <vt:lpstr>“Move to China !” - Caveats</vt:lpstr>
      <vt:lpstr> A “Dream” Collider</vt:lpstr>
      <vt:lpstr>Summary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Sergei Nagaitsev x4397 11291N</cp:lastModifiedBy>
  <cp:revision>596</cp:revision>
  <cp:lastPrinted>2014-01-20T19:40:21Z</cp:lastPrinted>
  <dcterms:created xsi:type="dcterms:W3CDTF">2014-01-03T20:18:13Z</dcterms:created>
  <dcterms:modified xsi:type="dcterms:W3CDTF">2018-03-09T15:47:53Z</dcterms:modified>
</cp:coreProperties>
</file>