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16"/>
  </p:notesMasterIdLst>
  <p:handoutMasterIdLst>
    <p:handoutMasterId r:id="rId17"/>
  </p:handoutMasterIdLst>
  <p:sldIdLst>
    <p:sldId id="325" r:id="rId3"/>
    <p:sldId id="284" r:id="rId4"/>
    <p:sldId id="273" r:id="rId5"/>
    <p:sldId id="321" r:id="rId6"/>
    <p:sldId id="286" r:id="rId7"/>
    <p:sldId id="287" r:id="rId8"/>
    <p:sldId id="289" r:id="rId9"/>
    <p:sldId id="322" r:id="rId10"/>
    <p:sldId id="293" r:id="rId11"/>
    <p:sldId id="323" r:id="rId12"/>
    <p:sldId id="294" r:id="rId13"/>
    <p:sldId id="324" r:id="rId14"/>
    <p:sldId id="326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84" y="-10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F7F5AF9D-6D53-454B-B2AD-1BC869DAF6D3}" type="datetimeFigureOut">
              <a:rPr lang="en-US"/>
              <a:pPr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B70E0058-D061-4D22-8613-7B716C8B95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8888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93A6D295-C612-4AD9-BA5E-7D841FCA97D4}" type="datetimeFigureOut">
              <a:rPr lang="en-US"/>
              <a:pPr/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723AD960-393A-4C0E-A860-E6ECE5050C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8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AD960-393A-4C0E-A860-E6ECE5050C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53565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Denisov Future Colliders 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7657E-9953-4570-82A3-20991EFDF5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84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Denisov Future Colliders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7E560-A252-4A7B-A311-1AD8681F32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523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Denisov Future Colliders 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A5676720-063E-46BD-82DD-B9D724D6F3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221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Denisov Future Colliders 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2708C4F-D090-45B5-8A2A-A742775B0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36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Denisov Future Colliders 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5AF5B-FC8E-44D0-81AF-3CF12AAEF0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51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114300"/>
            <a:ext cx="5808663" cy="4794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Denisov Future Colliders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F9AAD-307C-44F7-AD48-C42ECE9B4F52}" type="slidenum">
              <a:rPr lang="en-US"/>
              <a:pPr>
                <a:defRPr/>
              </a:pPr>
              <a:t>‹#›</a:t>
            </a:fld>
            <a:endParaRPr lang="en-US" b="1">
              <a:solidFill>
                <a:srgbClr val="FA00FA"/>
              </a:solidFill>
              <a:latin typeface="Symbol" pitchFamily="18" charset="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Denisov Future Colliders 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E4909-9ECF-4973-929D-AC0FD9C574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17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Denisov Future Colliders 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1E761-A14A-413B-AC85-3E266DCB6C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42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Denisov Future Colliders 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AD00B-73BA-496C-88C0-1DE0A41B8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551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Denisov Future Colliders 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8B7F1088-0DDB-48C1-A2AA-ACC04BF5B8B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89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Denisov Future Colliders 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FCE5AB56-D1BA-4B44-9E21-F846AF9A8FF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BDDC16-254D-4980-91C6-E11CBD9BE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Frontier Retreat Discussion: ILC, CLIC, </a:t>
            </a:r>
            <a:r>
              <a:rPr lang="en-US" dirty="0" err="1"/>
              <a:t>CepC</a:t>
            </a:r>
            <a:r>
              <a:rPr lang="en-US" dirty="0"/>
              <a:t> (and </a:t>
            </a:r>
            <a:r>
              <a:rPr lang="en-US" dirty="0" err="1"/>
              <a:t>SppC</a:t>
            </a:r>
            <a:r>
              <a:rPr lang="en-US" dirty="0"/>
              <a:t>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8E2DEB-790B-4F71-AF20-B2C3E4429F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450" y="5261422"/>
            <a:ext cx="7526338" cy="387210"/>
          </a:xfrm>
        </p:spPr>
        <p:txBody>
          <a:bodyPr/>
          <a:lstStyle/>
          <a:p>
            <a:r>
              <a:rPr lang="en-US" dirty="0" err="1" smtClean="0"/>
              <a:t>Anadi</a:t>
            </a:r>
            <a:r>
              <a:rPr lang="en-US" dirty="0" smtClean="0"/>
              <a:t>, </a:t>
            </a:r>
            <a:r>
              <a:rPr lang="en-US" dirty="0"/>
              <a:t>Paddy, Sergey, Dmitri</a:t>
            </a:r>
          </a:p>
        </p:txBody>
      </p:sp>
    </p:spTree>
    <p:extLst>
      <p:ext uri="{BB962C8B-B14F-4D97-AF65-F5344CB8AC3E}">
        <p14:creationId xmlns:p14="http://schemas.microsoft.com/office/powerpoint/2010/main" xmlns="" val="11751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439261"/>
          </a:xfrm>
        </p:spPr>
        <p:txBody>
          <a:bodyPr/>
          <a:lstStyle/>
          <a:p>
            <a:pPr algn="ctr"/>
            <a:r>
              <a:rPr lang="en-US" sz="2800" dirty="0" err="1"/>
              <a:t>CepC</a:t>
            </a:r>
            <a:r>
              <a:rPr lang="en-US" sz="2800" dirty="0"/>
              <a:t> Design with 100 km 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Denisov Future Colliders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E560-A252-4A7B-A311-1AD8681F32C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7" y="1691224"/>
            <a:ext cx="4556813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150" y="994825"/>
            <a:ext cx="4381500" cy="48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82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5"/>
            <a:ext cx="8686800" cy="429736"/>
          </a:xfrm>
        </p:spPr>
        <p:txBody>
          <a:bodyPr/>
          <a:lstStyle/>
          <a:p>
            <a:pPr algn="ctr"/>
            <a:r>
              <a:rPr lang="en-US" sz="2800" dirty="0"/>
              <a:t>Future Colliders in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8143"/>
            <a:ext cx="8672513" cy="4955458"/>
          </a:xfrm>
        </p:spPr>
        <p:txBody>
          <a:bodyPr/>
          <a:lstStyle/>
          <a:p>
            <a:r>
              <a:rPr lang="en-US" sz="1600" dirty="0"/>
              <a:t>Active progress with the </a:t>
            </a:r>
            <a:r>
              <a:rPr lang="en-US" sz="1600" dirty="0" err="1"/>
              <a:t>CepC</a:t>
            </a:r>
            <a:r>
              <a:rPr lang="en-US" sz="1600" dirty="0"/>
              <a:t> and </a:t>
            </a:r>
            <a:r>
              <a:rPr lang="en-US" sz="1600" dirty="0" err="1"/>
              <a:t>SppC</a:t>
            </a:r>
            <a:r>
              <a:rPr lang="en-US" sz="1600" dirty="0"/>
              <a:t> design over last two years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International reviews (positive) of the conceptual proposals in 2015</a:t>
            </a:r>
          </a:p>
          <a:p>
            <a:r>
              <a:rPr lang="en-US" sz="1600" dirty="0"/>
              <a:t>Plan is to get funding for detailed technical design report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Completed by early 2020s</a:t>
            </a:r>
          </a:p>
          <a:p>
            <a:r>
              <a:rPr lang="en-US" sz="1600" dirty="0"/>
              <a:t>Construction of </a:t>
            </a:r>
            <a:r>
              <a:rPr lang="en-US" sz="1600" dirty="0" err="1"/>
              <a:t>CepC</a:t>
            </a:r>
            <a:r>
              <a:rPr lang="en-US" sz="1600" dirty="0"/>
              <a:t> to start in ~2021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Completed in 2027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Data collection 2028-2035</a:t>
            </a:r>
          </a:p>
          <a:p>
            <a:r>
              <a:rPr lang="en-US" sz="1600" dirty="0" err="1"/>
              <a:t>SppC</a:t>
            </a:r>
            <a:r>
              <a:rPr lang="en-US" sz="1600" dirty="0"/>
              <a:t> time line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Design 2020-2030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Construction 2035-2042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Physics at ~100 </a:t>
            </a:r>
            <a:r>
              <a:rPr lang="en-US" sz="1600" dirty="0" err="1">
                <a:solidFill>
                  <a:schemeClr val="tx2"/>
                </a:solidFill>
              </a:rPr>
              <a:t>TeV</a:t>
            </a:r>
            <a:r>
              <a:rPr lang="en-US" sz="1600" dirty="0">
                <a:solidFill>
                  <a:schemeClr val="tx2"/>
                </a:solidFill>
              </a:rPr>
              <a:t> starting in 2043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accent6"/>
                </a:solidFill>
              </a:rPr>
              <a:t>The proposal is based on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Experience with BEPC </a:t>
            </a:r>
            <a:r>
              <a:rPr lang="en-US" sz="1600" dirty="0" err="1">
                <a:solidFill>
                  <a:schemeClr val="tx2"/>
                </a:solidFill>
              </a:rPr>
              <a:t>e</a:t>
            </a:r>
            <a:r>
              <a:rPr lang="en-US" sz="1600" baseline="30000" dirty="0" err="1">
                <a:solidFill>
                  <a:schemeClr val="tx2"/>
                </a:solidFill>
              </a:rPr>
              <a:t>+</a:t>
            </a:r>
            <a:r>
              <a:rPr lang="en-US" sz="1600" dirty="0" err="1">
                <a:solidFill>
                  <a:schemeClr val="tx2"/>
                </a:solidFill>
              </a:rPr>
              <a:t>e</a:t>
            </a:r>
            <a:r>
              <a:rPr lang="en-US" sz="1600" baseline="30000" dirty="0">
                <a:solidFill>
                  <a:schemeClr val="tx2"/>
                </a:solidFill>
              </a:rPr>
              <a:t>-</a:t>
            </a:r>
            <a:r>
              <a:rPr lang="en-US" sz="1600" dirty="0">
                <a:solidFill>
                  <a:schemeClr val="tx2"/>
                </a:solidFill>
              </a:rPr>
              <a:t> collider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Relatively inexpensive tunneling in China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Strong Government interest in scientific leadership – both </a:t>
            </a:r>
            <a:r>
              <a:rPr lang="en-US" sz="1600" dirty="0" err="1">
                <a:solidFill>
                  <a:schemeClr val="tx2"/>
                </a:solidFill>
              </a:rPr>
              <a:t>CepC</a:t>
            </a:r>
            <a:r>
              <a:rPr lang="en-US" sz="1600" dirty="0">
                <a:solidFill>
                  <a:schemeClr val="tx2"/>
                </a:solidFill>
              </a:rPr>
              <a:t> and </a:t>
            </a:r>
            <a:r>
              <a:rPr lang="en-US" sz="1600" dirty="0" err="1">
                <a:solidFill>
                  <a:schemeClr val="tx2"/>
                </a:solidFill>
              </a:rPr>
              <a:t>SppC</a:t>
            </a:r>
            <a:r>
              <a:rPr lang="en-US" sz="1600" dirty="0">
                <a:solidFill>
                  <a:schemeClr val="tx2"/>
                </a:solidFill>
              </a:rPr>
              <a:t> are “national projects with international participation”</a:t>
            </a:r>
          </a:p>
          <a:p>
            <a:pPr lvl="1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Denisov Future Colliders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275" y="6616700"/>
            <a:ext cx="447675" cy="241300"/>
          </a:xfrm>
        </p:spPr>
        <p:txBody>
          <a:bodyPr/>
          <a:lstStyle/>
          <a:p>
            <a:fld id="{6227E560-A252-4A7B-A311-1AD8681F32C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1" y="1722622"/>
            <a:ext cx="4097866" cy="34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5"/>
            <a:ext cx="8686800" cy="486886"/>
          </a:xfrm>
        </p:spPr>
        <p:txBody>
          <a:bodyPr/>
          <a:lstStyle/>
          <a:p>
            <a:pPr algn="ctr"/>
            <a:r>
              <a:rPr lang="en-US" dirty="0"/>
              <a:t>Novel Ideas in Very High Gradient Acceleration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6867"/>
            <a:ext cx="8672513" cy="3535107"/>
          </a:xfrm>
        </p:spPr>
        <p:txBody>
          <a:bodyPr/>
          <a:lstStyle/>
          <a:p>
            <a:r>
              <a:rPr lang="en-US" sz="2000" dirty="0"/>
              <a:t>Leverage the potential for accelerating gradients in the GV/m range</a:t>
            </a:r>
          </a:p>
          <a:p>
            <a:r>
              <a:rPr lang="en-US" sz="2000" dirty="0"/>
              <a:t>Beam-Driven Wakefield Accelerators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In US: FACET/FACET-II</a:t>
            </a:r>
          </a:p>
          <a:p>
            <a:r>
              <a:rPr lang="en-US" sz="2000" dirty="0"/>
              <a:t>Laser-driven Wakefield Accelerators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 In US: BELLA </a:t>
            </a:r>
          </a:p>
          <a:p>
            <a:r>
              <a:rPr lang="en-US" sz="2000" dirty="0"/>
              <a:t>Dielectric Wakefield Acceleration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In US: AWA, ATF</a:t>
            </a:r>
          </a:p>
          <a:p>
            <a:r>
              <a:rPr lang="en-US" sz="2000" dirty="0"/>
              <a:t>Major research efforts are also underway in Europe and Asia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Some are: AWAKE (CERN), </a:t>
            </a:r>
            <a:r>
              <a:rPr lang="en-US" sz="1800" dirty="0" err="1">
                <a:solidFill>
                  <a:schemeClr val="tx1"/>
                </a:solidFill>
              </a:rPr>
              <a:t>Eupraxia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FLASH_Forward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(DESY), </a:t>
            </a:r>
            <a:r>
              <a:rPr lang="en-US" sz="2000" dirty="0" err="1">
                <a:solidFill>
                  <a:schemeClr val="tx1"/>
                </a:solidFill>
              </a:rPr>
              <a:t>SPARC_Lab</a:t>
            </a:r>
            <a:r>
              <a:rPr lang="en-US" sz="2000" dirty="0">
                <a:solidFill>
                  <a:schemeClr val="tx1"/>
                </a:solidFill>
              </a:rPr>
              <a:t> (INFN)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Denisov Future Colliders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E560-A252-4A7B-A311-1AD8681F32C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125" y="4125615"/>
            <a:ext cx="3810000" cy="261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609599" y="3989643"/>
            <a:ext cx="5410200" cy="32385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858" y="4669554"/>
            <a:ext cx="5143500" cy="113050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For now these methods are in the initial stages of development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Europeans are starting efforts in this area</a:t>
            </a:r>
          </a:p>
        </p:txBody>
      </p:sp>
    </p:spTree>
    <p:extLst>
      <p:ext uri="{BB962C8B-B14F-4D97-AF65-F5344CB8AC3E}">
        <p14:creationId xmlns:p14="http://schemas.microsoft.com/office/powerpoint/2010/main" xmlns="" val="161317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D22BAC-C283-472B-BDC6-E117DC15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530517"/>
          </a:xfrm>
        </p:spPr>
        <p:txBody>
          <a:bodyPr/>
          <a:lstStyle/>
          <a:p>
            <a:pPr algn="ctr"/>
            <a:r>
              <a:rPr lang="en-US" dirty="0"/>
              <a:t>Participation in European Strategy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041965-7619-4542-9389-267285DA8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02936"/>
            <a:ext cx="8672513" cy="5166025"/>
          </a:xfrm>
        </p:spPr>
        <p:txBody>
          <a:bodyPr/>
          <a:lstStyle/>
          <a:p>
            <a:r>
              <a:rPr lang="en-US" sz="2000" dirty="0"/>
              <a:t>ILC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Well defined organization: Lyn Evans (accelerator), Jim </a:t>
            </a:r>
            <a:r>
              <a:rPr lang="en-US" sz="2000" dirty="0" err="1">
                <a:solidFill>
                  <a:schemeClr val="tx1"/>
                </a:solidFill>
              </a:rPr>
              <a:t>Brau</a:t>
            </a:r>
            <a:r>
              <a:rPr lang="en-US" sz="2000" dirty="0">
                <a:solidFill>
                  <a:schemeClr val="tx1"/>
                </a:solidFill>
              </a:rPr>
              <a:t> (physics/detectors)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Many areas where </a:t>
            </a:r>
            <a:r>
              <a:rPr lang="en-US" sz="2000" dirty="0" err="1">
                <a:solidFill>
                  <a:schemeClr val="tx1"/>
                </a:solidFill>
              </a:rPr>
              <a:t>Fermilab</a:t>
            </a:r>
            <a:r>
              <a:rPr lang="en-US" sz="2000" dirty="0">
                <a:solidFill>
                  <a:schemeClr val="tx1"/>
                </a:solidFill>
              </a:rPr>
              <a:t> has expertise</a:t>
            </a:r>
          </a:p>
          <a:p>
            <a:r>
              <a:rPr lang="en-US" sz="2000" dirty="0"/>
              <a:t>CLIC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Well defined organization: Steinar Stapler (accelerator), Phil Burrows (physics/detectors)</a:t>
            </a: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Fermilab</a:t>
            </a:r>
            <a:r>
              <a:rPr lang="en-US" sz="2000" dirty="0">
                <a:solidFill>
                  <a:schemeClr val="tx1"/>
                </a:solidFill>
              </a:rPr>
              <a:t> colloquium by Phil Burrows on April 4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Fermilab</a:t>
            </a:r>
            <a:r>
              <a:rPr lang="en-US" sz="2000" dirty="0">
                <a:solidFill>
                  <a:schemeClr val="tx1"/>
                </a:solidFill>
              </a:rPr>
              <a:t> is not involved yet </a:t>
            </a:r>
          </a:p>
          <a:p>
            <a:r>
              <a:rPr lang="en-US" sz="2200" dirty="0" err="1"/>
              <a:t>CepC</a:t>
            </a:r>
            <a:r>
              <a:rPr lang="en-US" sz="2200" dirty="0"/>
              <a:t> (and </a:t>
            </a:r>
            <a:r>
              <a:rPr lang="en-US" sz="2200" dirty="0" err="1"/>
              <a:t>SppC</a:t>
            </a:r>
            <a:r>
              <a:rPr lang="en-US" sz="2200" dirty="0"/>
              <a:t>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Not yet defined how Europeans will deal with proposing participation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Strong interest from scientists in various European countries</a:t>
            </a:r>
          </a:p>
          <a:p>
            <a:r>
              <a:rPr lang="en-US" sz="2000" dirty="0"/>
              <a:t>“Novel acceleration methods”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Not clear if any proposals will be submitted to the European strategy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FA1FDE-3E57-438A-BD06-E498FFE3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Denisov Future Colliders 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634A89A-FF08-495F-ADA9-E94175CF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E560-A252-4A7B-A311-1AD8681F32C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935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412803"/>
          </a:xfrm>
        </p:spPr>
        <p:txBody>
          <a:bodyPr/>
          <a:lstStyle/>
          <a:p>
            <a:pPr algn="ctr"/>
            <a:r>
              <a:rPr lang="en-US" dirty="0"/>
              <a:t>Physics Goals and Challenges of the Future Colliders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194619"/>
            <a:ext cx="8923867" cy="3620729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Today there are two areas where new colliders are especially important</a:t>
            </a:r>
          </a:p>
          <a:p>
            <a:endParaRPr lang="en-US" sz="2000" dirty="0"/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“Higgs factory” – a collider (most probably </a:t>
            </a:r>
            <a:r>
              <a:rPr lang="en-US" sz="2000" dirty="0" err="1">
                <a:solidFill>
                  <a:schemeClr val="tx2"/>
                </a:solidFill>
              </a:rPr>
              <a:t>e</a:t>
            </a:r>
            <a:r>
              <a:rPr lang="en-US" sz="2000" baseline="30000" dirty="0" err="1">
                <a:solidFill>
                  <a:schemeClr val="tx2"/>
                </a:solidFill>
              </a:rPr>
              <a:t>+</a:t>
            </a:r>
            <a:r>
              <a:rPr lang="en-US" sz="2000" dirty="0" err="1">
                <a:solidFill>
                  <a:schemeClr val="tx2"/>
                </a:solidFill>
              </a:rPr>
              <a:t>e</a:t>
            </a:r>
            <a:r>
              <a:rPr lang="en-US" sz="2000" baseline="30000" dirty="0">
                <a:solidFill>
                  <a:schemeClr val="tx2"/>
                </a:solidFill>
              </a:rPr>
              <a:t>-</a:t>
            </a:r>
            <a:r>
              <a:rPr lang="en-US" sz="2000" dirty="0">
                <a:solidFill>
                  <a:schemeClr val="tx2"/>
                </a:solidFill>
              </a:rPr>
              <a:t>) with a center of mass energy 250 GeV and above and high luminosity to study the Higgs boson properties 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“~100 </a:t>
            </a:r>
            <a:r>
              <a:rPr lang="en-US" sz="2000" dirty="0" err="1">
                <a:solidFill>
                  <a:schemeClr val="tx2"/>
                </a:solidFill>
              </a:rPr>
              <a:t>TeV</a:t>
            </a:r>
            <a:r>
              <a:rPr lang="en-US" sz="2000" dirty="0">
                <a:solidFill>
                  <a:schemeClr val="tx2"/>
                </a:solidFill>
              </a:rPr>
              <a:t>” pp collider to get to the “next energy frontier” an order of magnitude or so above LHC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Study distances up to ~10</a:t>
            </a:r>
            <a:r>
              <a:rPr lang="en-US" baseline="30000" dirty="0">
                <a:solidFill>
                  <a:schemeClr val="tx2"/>
                </a:solidFill>
              </a:rPr>
              <a:t>-19</a:t>
            </a:r>
            <a:r>
              <a:rPr lang="en-US" dirty="0">
                <a:solidFill>
                  <a:schemeClr val="tx2"/>
                </a:solidFill>
              </a:rPr>
              <a:t> cm and particles masses up to ~50 </a:t>
            </a:r>
            <a:r>
              <a:rPr lang="en-US" dirty="0" err="1">
                <a:solidFill>
                  <a:schemeClr val="tx2"/>
                </a:solidFill>
              </a:rPr>
              <a:t>TeV</a:t>
            </a:r>
            <a:endParaRPr lang="en-US" dirty="0">
              <a:solidFill>
                <a:schemeClr val="tx2"/>
              </a:solidFill>
            </a:endParaRPr>
          </a:p>
          <a:p>
            <a:endParaRPr lang="en-US" sz="2000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Denisov Future Colliders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91562" y="6616700"/>
            <a:ext cx="447675" cy="241300"/>
          </a:xfrm>
        </p:spPr>
        <p:txBody>
          <a:bodyPr/>
          <a:lstStyle/>
          <a:p>
            <a:fld id="{6227E560-A252-4A7B-A311-1AD8681F32C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239000" cy="609600"/>
          </a:xfrm>
        </p:spPr>
        <p:txBody>
          <a:bodyPr/>
          <a:lstStyle/>
          <a:p>
            <a:pPr algn="ctr"/>
            <a:r>
              <a:rPr lang="en-US" sz="3600" dirty="0"/>
              <a:t>Colliders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98" y="5565059"/>
            <a:ext cx="4838604" cy="511277"/>
          </a:xfrm>
        </p:spPr>
        <p:txBody>
          <a:bodyPr/>
          <a:lstStyle/>
          <a:p>
            <a:r>
              <a:rPr lang="en-US" sz="1600" dirty="0">
                <a:solidFill>
                  <a:schemeClr val="accent6"/>
                </a:solidFill>
              </a:rPr>
              <a:t>Absolute majority of colliders are circular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Single </a:t>
            </a:r>
            <a:r>
              <a:rPr lang="en-US" sz="1600" dirty="0" err="1">
                <a:solidFill>
                  <a:schemeClr val="accent6"/>
                </a:solidFill>
              </a:rPr>
              <a:t>e</a:t>
            </a:r>
            <a:r>
              <a:rPr lang="en-US" sz="1600" baseline="30000" dirty="0" err="1">
                <a:solidFill>
                  <a:schemeClr val="accent6"/>
                </a:solidFill>
              </a:rPr>
              <a:t>+</a:t>
            </a:r>
            <a:r>
              <a:rPr lang="en-US" sz="1600" dirty="0" err="1">
                <a:solidFill>
                  <a:schemeClr val="accent6"/>
                </a:solidFill>
              </a:rPr>
              <a:t>e</a:t>
            </a:r>
            <a:r>
              <a:rPr lang="en-US" sz="1600" baseline="30000" dirty="0">
                <a:solidFill>
                  <a:schemeClr val="accent6"/>
                </a:solidFill>
              </a:rPr>
              <a:t>-</a:t>
            </a:r>
            <a:r>
              <a:rPr lang="en-US" sz="1600" dirty="0">
                <a:solidFill>
                  <a:schemeClr val="accent6"/>
                </a:solidFill>
              </a:rPr>
              <a:t> high energy linear collider - SLC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054" y="6515100"/>
            <a:ext cx="2356210" cy="241300"/>
          </a:xfrm>
        </p:spPr>
        <p:txBody>
          <a:bodyPr/>
          <a:lstStyle/>
          <a:p>
            <a:pPr>
              <a:defRPr/>
            </a:pPr>
            <a:r>
              <a:rPr lang="en-US"/>
              <a:t>Denisov Future Colliders </a:t>
            </a:r>
            <a:endParaRPr lang="en-US" dirty="0"/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2" cstate="print"/>
          <a:srcRect l="24000" t="27600" r="22500" b="7200"/>
          <a:stretch>
            <a:fillRect/>
          </a:stretch>
        </p:blipFill>
        <p:spPr bwMode="auto">
          <a:xfrm>
            <a:off x="914400" y="685800"/>
            <a:ext cx="731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 flipV="1">
            <a:off x="7696200" y="121920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0960" y="914400"/>
            <a:ext cx="1524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5010090"/>
            <a:ext cx="1815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 first physics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587597" y="6616700"/>
            <a:ext cx="447675" cy="241300"/>
          </a:xfrm>
        </p:spPr>
        <p:txBody>
          <a:bodyPr/>
          <a:lstStyle/>
          <a:p>
            <a:fld id="{6227E560-A252-4A7B-A311-1AD8681F32C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AE13A1A5-A97A-4B5B-8E24-9B378B848BAD}"/>
              </a:ext>
            </a:extLst>
          </p:cNvPr>
          <p:cNvSpPr/>
          <p:nvPr/>
        </p:nvSpPr>
        <p:spPr>
          <a:xfrm>
            <a:off x="4965604" y="2418735"/>
            <a:ext cx="584392" cy="2949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463603"/>
          </a:xfrm>
        </p:spPr>
        <p:txBody>
          <a:bodyPr/>
          <a:lstStyle/>
          <a:p>
            <a:pPr algn="ctr"/>
            <a:r>
              <a:rPr lang="en-US" dirty="0"/>
              <a:t>Medium Term Colliders Projects Under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776163"/>
            <a:ext cx="8696325" cy="5524500"/>
          </a:xfrm>
        </p:spPr>
        <p:txBody>
          <a:bodyPr/>
          <a:lstStyle/>
          <a:p>
            <a:r>
              <a:rPr lang="en-US" sz="1800" b="1" dirty="0"/>
              <a:t>ILC - International Linear Collider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250 </a:t>
            </a:r>
            <a:r>
              <a:rPr lang="en-US" sz="1800" dirty="0" err="1">
                <a:solidFill>
                  <a:schemeClr val="tx1"/>
                </a:solidFill>
              </a:rPr>
              <a:t>GeV</a:t>
            </a:r>
            <a:r>
              <a:rPr lang="en-US" sz="1800" dirty="0">
                <a:solidFill>
                  <a:schemeClr val="tx1"/>
                </a:solidFill>
              </a:rPr>
              <a:t> linear </a:t>
            </a:r>
            <a:r>
              <a:rPr lang="en-US" sz="1800" dirty="0" err="1">
                <a:solidFill>
                  <a:schemeClr val="tx1"/>
                </a:solidFill>
              </a:rPr>
              <a:t>e</a:t>
            </a:r>
            <a:r>
              <a:rPr lang="en-US" sz="1800" baseline="30000" dirty="0" err="1">
                <a:solidFill>
                  <a:schemeClr val="tx1"/>
                </a:solidFill>
              </a:rPr>
              <a:t>+</a:t>
            </a:r>
            <a:r>
              <a:rPr lang="en-US" sz="1800" dirty="0" err="1">
                <a:solidFill>
                  <a:schemeClr val="tx1"/>
                </a:solidFill>
              </a:rPr>
              <a:t>e</a:t>
            </a:r>
            <a:r>
              <a:rPr lang="en-US" sz="1800" baseline="30000" dirty="0">
                <a:solidFill>
                  <a:schemeClr val="tx1"/>
                </a:solidFill>
              </a:rPr>
              <a:t>-</a:t>
            </a:r>
            <a:r>
              <a:rPr lang="en-US" sz="1800" dirty="0">
                <a:solidFill>
                  <a:schemeClr val="tx1"/>
                </a:solidFill>
              </a:rPr>
              <a:t> collider (recent option has “staging” with second stage at 500 </a:t>
            </a:r>
            <a:r>
              <a:rPr lang="en-US" sz="1800" dirty="0" err="1">
                <a:solidFill>
                  <a:schemeClr val="tx1"/>
                </a:solidFill>
              </a:rPr>
              <a:t>GeV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Higgs factory (and top quark factory after upgrade)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Location – Japan. Start of construction ~2021? Estimated cost ~$4B</a:t>
            </a:r>
          </a:p>
          <a:p>
            <a:r>
              <a:rPr lang="en-US" sz="1800" b="1" dirty="0">
                <a:solidFill>
                  <a:schemeClr val="accent6"/>
                </a:solidFill>
              </a:rPr>
              <a:t>CLIC – Compact </a:t>
            </a:r>
            <a:r>
              <a:rPr lang="en-US" sz="1800" b="1" dirty="0" err="1">
                <a:solidFill>
                  <a:schemeClr val="accent6"/>
                </a:solidFill>
              </a:rPr>
              <a:t>LInear</a:t>
            </a:r>
            <a:r>
              <a:rPr lang="en-US" sz="1800" b="1" dirty="0">
                <a:solidFill>
                  <a:schemeClr val="accent6"/>
                </a:solidFill>
              </a:rPr>
              <a:t> Collider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380 GeV linear </a:t>
            </a:r>
            <a:r>
              <a:rPr lang="en-US" sz="1800" dirty="0" err="1">
                <a:solidFill>
                  <a:schemeClr val="tx1"/>
                </a:solidFill>
              </a:rPr>
              <a:t>e</a:t>
            </a:r>
            <a:r>
              <a:rPr lang="en-US" sz="1800" baseline="30000" dirty="0" err="1">
                <a:solidFill>
                  <a:schemeClr val="tx1"/>
                </a:solidFill>
              </a:rPr>
              <a:t>+</a:t>
            </a:r>
            <a:r>
              <a:rPr lang="en-US" sz="1800" dirty="0" err="1">
                <a:solidFill>
                  <a:schemeClr val="tx1"/>
                </a:solidFill>
              </a:rPr>
              <a:t>e</a:t>
            </a:r>
            <a:r>
              <a:rPr lang="en-US" sz="1800" baseline="30000" dirty="0">
                <a:solidFill>
                  <a:schemeClr val="tx1"/>
                </a:solidFill>
              </a:rPr>
              <a:t>- </a:t>
            </a:r>
            <a:r>
              <a:rPr lang="en-US" sz="1800" dirty="0">
                <a:solidFill>
                  <a:schemeClr val="tx1"/>
                </a:solidFill>
              </a:rPr>
              <a:t>collider (with potential upgrade up to 2 </a:t>
            </a:r>
            <a:r>
              <a:rPr lang="en-US" sz="1800" dirty="0" err="1">
                <a:solidFill>
                  <a:schemeClr val="tx1"/>
                </a:solidFill>
              </a:rPr>
              <a:t>TeV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Higgs factory and top factory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Location CERN. Start of construction – after 2026. Estimated cost $6B</a:t>
            </a:r>
          </a:p>
          <a:p>
            <a:r>
              <a:rPr lang="en-US" sz="1800" b="1" dirty="0"/>
              <a:t>FCC – Future Circular Colliders – </a:t>
            </a:r>
            <a:r>
              <a:rPr lang="en-US" sz="1800" b="1" dirty="0" err="1">
                <a:solidFill>
                  <a:srgbClr val="FF0000"/>
                </a:solidFill>
              </a:rPr>
              <a:t>Anady’s</a:t>
            </a:r>
            <a:r>
              <a:rPr lang="en-US" sz="1800" b="1" dirty="0">
                <a:solidFill>
                  <a:srgbClr val="FF0000"/>
                </a:solidFill>
              </a:rPr>
              <a:t> talk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350 GeV </a:t>
            </a:r>
            <a:r>
              <a:rPr lang="en-US" sz="1800" dirty="0" err="1">
                <a:solidFill>
                  <a:schemeClr val="tx1"/>
                </a:solidFill>
              </a:rPr>
              <a:t>e</a:t>
            </a:r>
            <a:r>
              <a:rPr lang="en-US" sz="1800" baseline="30000" dirty="0" err="1">
                <a:solidFill>
                  <a:schemeClr val="tx1"/>
                </a:solidFill>
              </a:rPr>
              <a:t>+</a:t>
            </a:r>
            <a:r>
              <a:rPr lang="en-US" sz="1800" dirty="0" err="1">
                <a:solidFill>
                  <a:schemeClr val="tx1"/>
                </a:solidFill>
              </a:rPr>
              <a:t>e</a:t>
            </a:r>
            <a:r>
              <a:rPr lang="en-US" sz="1800" baseline="30000" dirty="0">
                <a:solidFill>
                  <a:schemeClr val="tx1"/>
                </a:solidFill>
              </a:rPr>
              <a:t>-</a:t>
            </a:r>
            <a:r>
              <a:rPr lang="en-US" sz="1800" dirty="0">
                <a:solidFill>
                  <a:schemeClr val="tx1"/>
                </a:solidFill>
              </a:rPr>
              <a:t> and/or ~100 </a:t>
            </a:r>
            <a:r>
              <a:rPr lang="en-US" sz="1800" dirty="0" err="1">
                <a:solidFill>
                  <a:schemeClr val="tx1"/>
                </a:solidFill>
              </a:rPr>
              <a:t>TeV</a:t>
            </a:r>
            <a:r>
              <a:rPr lang="en-US" sz="1800" dirty="0">
                <a:solidFill>
                  <a:schemeClr val="tx1"/>
                </a:solidFill>
              </a:rPr>
              <a:t> pp (and HE-LHC)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Higgs factory and/or next energy frontier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Location – CERN. Start of construction – after 2026. Estimated cost - ?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1800" b="1" dirty="0" err="1"/>
              <a:t>CepC</a:t>
            </a:r>
            <a:r>
              <a:rPr lang="en-US" sz="1800" b="1" dirty="0"/>
              <a:t> – Circular Electron Positron Collider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~250 </a:t>
            </a:r>
            <a:r>
              <a:rPr lang="en-US" sz="1800" dirty="0" err="1">
                <a:solidFill>
                  <a:schemeClr val="tx1"/>
                </a:solidFill>
              </a:rPr>
              <a:t>GeV</a:t>
            </a:r>
            <a:r>
              <a:rPr lang="en-US" sz="1800" dirty="0">
                <a:solidFill>
                  <a:schemeClr val="tx1"/>
                </a:solidFill>
              </a:rPr>
              <a:t> circular </a:t>
            </a:r>
            <a:r>
              <a:rPr lang="en-US" sz="1800" dirty="0" err="1">
                <a:solidFill>
                  <a:schemeClr val="tx1"/>
                </a:solidFill>
              </a:rPr>
              <a:t>e</a:t>
            </a:r>
            <a:r>
              <a:rPr lang="en-US" sz="1800" baseline="30000" dirty="0" err="1">
                <a:solidFill>
                  <a:schemeClr val="tx1"/>
                </a:solidFill>
              </a:rPr>
              <a:t>+</a:t>
            </a:r>
            <a:r>
              <a:rPr lang="en-US" sz="1800" dirty="0" err="1">
                <a:solidFill>
                  <a:schemeClr val="tx1"/>
                </a:solidFill>
              </a:rPr>
              <a:t>e</a:t>
            </a:r>
            <a:r>
              <a:rPr lang="en-US" sz="1800" baseline="30000" dirty="0">
                <a:solidFill>
                  <a:schemeClr val="tx1"/>
                </a:solidFill>
              </a:rPr>
              <a:t>-</a:t>
            </a:r>
            <a:r>
              <a:rPr lang="en-US" sz="1800" dirty="0">
                <a:solidFill>
                  <a:schemeClr val="tx1"/>
                </a:solidFill>
              </a:rPr>
              <a:t> collider (the tunnel could be later used for pp collider)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Higgs factory and top factory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Location – China. Start of construction ~2021. Estimated cost ~$5B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6167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/>
              <a:t>Energy Frontier Retreat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96325" y="6616700"/>
            <a:ext cx="447675" cy="241300"/>
          </a:xfrm>
        </p:spPr>
        <p:txBody>
          <a:bodyPr/>
          <a:lstStyle/>
          <a:p>
            <a:fld id="{6227E560-A252-4A7B-A311-1AD8681F32C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732" y="0"/>
            <a:ext cx="5808663" cy="479425"/>
          </a:xfrm>
        </p:spPr>
        <p:txBody>
          <a:bodyPr/>
          <a:lstStyle/>
          <a:p>
            <a:r>
              <a:rPr lang="en-US" sz="3200" dirty="0"/>
              <a:t>International Linear Collider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Denisov Future Colliders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6325" y="6616700"/>
            <a:ext cx="447675" cy="241300"/>
          </a:xfrm>
        </p:spPr>
        <p:txBody>
          <a:bodyPr/>
          <a:lstStyle/>
          <a:p>
            <a:pPr>
              <a:defRPr/>
            </a:pPr>
            <a:fld id="{84CF9AAD-307C-44F7-AD48-C42ECE9B4F52}" type="slidenum">
              <a:rPr lang="en-US" smtClean="0"/>
              <a:pPr>
                <a:defRPr/>
              </a:pPr>
              <a:t>5</a:t>
            </a:fld>
            <a:endParaRPr lang="en-US" b="1" dirty="0">
              <a:solidFill>
                <a:srgbClr val="FA00FA"/>
              </a:solidFill>
              <a:latin typeface="Symbol" pitchFamily="18" charset="2"/>
            </a:endParaRPr>
          </a:p>
        </p:txBody>
      </p:sp>
      <p:pic>
        <p:nvPicPr>
          <p:cNvPr id="5" name="Picture 4" descr="http://upload.wikimedia.org/wikipedia/commons/thumb/d/dd/ILC_SchemeTDR.jpg/800px-ILC_SchemeT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470" y="451379"/>
            <a:ext cx="4791755" cy="27799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45753" y="4762637"/>
            <a:ext cx="8637198" cy="126945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ILC or International Linear Collider is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</a:t>
            </a:r>
            <a:r>
              <a:rPr kumimoji="0" lang="en-US" sz="1600" i="0" u="none" strike="noStrike" kern="0" cap="none" spc="0" normalizeH="0" baseline="3000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</a:t>
            </a:r>
            <a:r>
              <a:rPr kumimoji="0" lang="en-US" sz="1600" i="0" u="none" strike="noStrike" kern="0" cap="none" spc="0" normalizeH="0" baseline="3000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linear collider</a:t>
            </a:r>
            <a:r>
              <a:rPr kumimoji="0" lang="en-US" sz="1600" i="0" u="none" strike="noStrike" kern="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with the following main parameters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kern="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Center</a:t>
            </a:r>
            <a:r>
              <a:rPr lang="en-US" sz="16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mass energy 250 </a:t>
            </a:r>
            <a:r>
              <a:rPr lang="en-US" sz="1600" kern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sz="16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(upgradeable to higher energies)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Luminosity</a:t>
            </a:r>
            <a:r>
              <a:rPr kumimoji="0" lang="en-US" sz="16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&gt;</a:t>
            </a:r>
            <a:r>
              <a:rPr lang="en-US" sz="16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600" kern="0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34 </a:t>
            </a:r>
            <a:r>
              <a:rPr lang="en-US" sz="16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en-US" sz="1600" kern="0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en-US" sz="16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600" kern="0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-1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8175"/>
            <a:ext cx="4095070" cy="379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900122"/>
            <a:ext cx="2352675" cy="153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190" y="110067"/>
            <a:ext cx="6216696" cy="479425"/>
          </a:xfrm>
        </p:spPr>
        <p:txBody>
          <a:bodyPr/>
          <a:lstStyle/>
          <a:p>
            <a:r>
              <a:rPr lang="en-US" sz="3200" dirty="0"/>
              <a:t>ILC Physics and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538" y="1197467"/>
            <a:ext cx="4015295" cy="4378847"/>
          </a:xfrm>
          <a:noFill/>
          <a:ln>
            <a:noFill/>
          </a:ln>
        </p:spPr>
        <p:txBody>
          <a:bodyPr/>
          <a:lstStyle/>
          <a:p>
            <a:r>
              <a:rPr lang="en-US" sz="1600" dirty="0"/>
              <a:t>Low cross sections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High luminosity needed</a:t>
            </a:r>
          </a:p>
          <a:p>
            <a:pPr lvl="1"/>
            <a:endParaRPr lang="en-US" sz="1600" dirty="0"/>
          </a:p>
          <a:p>
            <a:r>
              <a:rPr lang="en-US" sz="1600" dirty="0"/>
              <a:t>Low rate of interactions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Collect all events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High efficiency needed</a:t>
            </a:r>
          </a:p>
          <a:p>
            <a:endParaRPr lang="en-US" sz="1600" dirty="0"/>
          </a:p>
          <a:p>
            <a:r>
              <a:rPr lang="en-US" sz="1600" dirty="0"/>
              <a:t>Point like particles colliding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Sharp thresholds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Can be used for precision measurements including top quark mass</a:t>
            </a:r>
          </a:p>
          <a:p>
            <a:pPr lvl="1"/>
            <a:endParaRPr lang="en-US" sz="1600" dirty="0"/>
          </a:p>
          <a:p>
            <a:r>
              <a:rPr lang="en-US" sz="1600" dirty="0"/>
              <a:t>Large number of different production/decay channels</a:t>
            </a:r>
          </a:p>
          <a:p>
            <a:endParaRPr lang="en-US" b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616700"/>
            <a:ext cx="1943100" cy="241300"/>
          </a:xfrm>
        </p:spPr>
        <p:txBody>
          <a:bodyPr/>
          <a:lstStyle/>
          <a:p>
            <a:pPr>
              <a:defRPr/>
            </a:pPr>
            <a:r>
              <a:rPr lang="en-US"/>
              <a:t>Denisov Future Colliders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59825" y="6616700"/>
            <a:ext cx="384175" cy="241300"/>
          </a:xfrm>
        </p:spPr>
        <p:txBody>
          <a:bodyPr/>
          <a:lstStyle/>
          <a:p>
            <a:pPr>
              <a:defRPr/>
            </a:pPr>
            <a:fld id="{30932897-A9CC-4E91-8BC0-058DF12D2BB1}" type="slidenum">
              <a:rPr lang="en-US" smtClean="0"/>
              <a:pPr>
                <a:defRPr/>
              </a:pPr>
              <a:t>6</a:t>
            </a:fld>
            <a:endParaRPr lang="en-US" b="1" dirty="0">
              <a:solidFill>
                <a:srgbClr val="FA00FA"/>
              </a:solidFill>
              <a:latin typeface="Symbol" pitchFamily="18" charset="2"/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3198"/>
            <a:ext cx="4619886" cy="52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933" y="135467"/>
            <a:ext cx="6892237" cy="479425"/>
          </a:xfrm>
        </p:spPr>
        <p:txBody>
          <a:bodyPr/>
          <a:lstStyle/>
          <a:p>
            <a:pPr algn="ctr"/>
            <a:r>
              <a:rPr lang="en-US" sz="3200" dirty="0"/>
              <a:t>ILC Status and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25" y="877388"/>
            <a:ext cx="8534400" cy="5357004"/>
          </a:xfrm>
          <a:noFill/>
          <a:ln>
            <a:noFill/>
          </a:ln>
        </p:spPr>
        <p:txBody>
          <a:bodyPr/>
          <a:lstStyle/>
          <a:p>
            <a:r>
              <a:rPr lang="en-US" sz="1600" dirty="0"/>
              <a:t>After success of SLAC’s linear </a:t>
            </a:r>
            <a:r>
              <a:rPr lang="en-US" sz="1600" dirty="0" err="1"/>
              <a:t>e</a:t>
            </a:r>
            <a:r>
              <a:rPr lang="en-US" sz="1600" baseline="30000" dirty="0" err="1"/>
              <a:t>+</a:t>
            </a:r>
            <a:r>
              <a:rPr lang="en-US" sz="1600" dirty="0" err="1"/>
              <a:t>e</a:t>
            </a:r>
            <a:r>
              <a:rPr lang="en-US" sz="1600" baseline="30000" dirty="0"/>
              <a:t>-</a:t>
            </a:r>
            <a:r>
              <a:rPr lang="en-US" sz="1600" dirty="0"/>
              <a:t> collider in 1990’s (SLC) various proposals developed to go to even higher colliding energy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Among them NLC(SLAC), TESLA(DESY), “ILC at Fermilab”</a:t>
            </a:r>
          </a:p>
          <a:p>
            <a:r>
              <a:rPr lang="en-US" sz="1600" dirty="0"/>
              <a:t>Starting in 2008 Global Design Effort (GDE) progressed developing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Technical design of the ILC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Cost estimate and international cooperation plan</a:t>
            </a:r>
          </a:p>
          <a:p>
            <a:r>
              <a:rPr lang="en-US" sz="1600" dirty="0"/>
              <a:t>GDE concluded in 2012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Including TDRs for the accelerator and detectors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Physics case strengthened with the Higgs discovery</a:t>
            </a:r>
          </a:p>
          <a:p>
            <a:r>
              <a:rPr lang="en-US" sz="1600" dirty="0"/>
              <a:t>In 2012 Japan expressed strong interest to host the ILC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Part of Primer Minister Abe election </a:t>
            </a:r>
            <a:r>
              <a:rPr lang="en-US" sz="1600" dirty="0" err="1">
                <a:solidFill>
                  <a:schemeClr val="tx1"/>
                </a:solidFill>
              </a:rPr>
              <a:t>plaform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accent6"/>
                </a:solidFill>
              </a:rPr>
              <a:t>Recently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Substantial progress in technical developments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Development of cooperation between participants on “Governments level”</a:t>
            </a:r>
          </a:p>
          <a:p>
            <a:r>
              <a:rPr lang="en-US" sz="1600" dirty="0"/>
              <a:t>All involved agree that ILC project should be international project with Japan as the host country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Funding for this international project, including in Japan, is expected to be “in addition to the existing particle physics funding”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Japan to make “a decision” in 2018, otherwise not part if European Strategy</a:t>
            </a:r>
          </a:p>
          <a:p>
            <a:pPr lvl="1"/>
            <a:endParaRPr lang="en-US" sz="1600" b="1" dirty="0"/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616700"/>
            <a:ext cx="1657350" cy="241300"/>
          </a:xfrm>
        </p:spPr>
        <p:txBody>
          <a:bodyPr/>
          <a:lstStyle/>
          <a:p>
            <a:pPr>
              <a:defRPr/>
            </a:pPr>
            <a:r>
              <a:rPr lang="en-US"/>
              <a:t>Denisov Future Colliders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72425" y="6635750"/>
            <a:ext cx="353483" cy="241300"/>
          </a:xfrm>
        </p:spPr>
        <p:txBody>
          <a:bodyPr/>
          <a:lstStyle/>
          <a:p>
            <a:pPr>
              <a:defRPr/>
            </a:pPr>
            <a:fld id="{30932897-A9CC-4E91-8BC0-058DF12D2BB1}" type="slidenum">
              <a:rPr lang="en-US" smtClean="0"/>
              <a:pPr>
                <a:defRPr/>
              </a:pPr>
              <a:t>7</a:t>
            </a:fld>
            <a:endParaRPr lang="en-US" b="1" dirty="0">
              <a:solidFill>
                <a:srgbClr val="FA00FA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477361"/>
          </a:xfrm>
        </p:spPr>
        <p:txBody>
          <a:bodyPr/>
          <a:lstStyle/>
          <a:p>
            <a:pPr algn="ctr"/>
            <a:r>
              <a:rPr lang="en-US" sz="3200" dirty="0"/>
              <a:t>CLIC Collider at 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09395"/>
            <a:ext cx="4509655" cy="2087464"/>
          </a:xfrm>
        </p:spPr>
        <p:txBody>
          <a:bodyPr/>
          <a:lstStyle/>
          <a:p>
            <a:r>
              <a:rPr lang="en-US" sz="1800" dirty="0"/>
              <a:t>CLIC is a linear </a:t>
            </a:r>
            <a:r>
              <a:rPr lang="en-US" sz="1800" dirty="0" err="1"/>
              <a:t>e</a:t>
            </a:r>
            <a:r>
              <a:rPr lang="en-US" sz="1800" baseline="30000" dirty="0" err="1"/>
              <a:t>+</a:t>
            </a:r>
            <a:r>
              <a:rPr lang="en-US" sz="1800" dirty="0" err="1"/>
              <a:t>e</a:t>
            </a:r>
            <a:r>
              <a:rPr lang="en-US" sz="1800" baseline="30000" dirty="0"/>
              <a:t>-</a:t>
            </a:r>
            <a:r>
              <a:rPr lang="en-US" sz="1800" dirty="0"/>
              <a:t> collider based on “warm” RF technology with 70+ MV/m acceleration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The only way to get to multi-</a:t>
            </a:r>
            <a:r>
              <a:rPr lang="en-US" sz="1600" dirty="0" err="1">
                <a:solidFill>
                  <a:schemeClr val="tx1"/>
                </a:solidFill>
              </a:rPr>
              <a:t>TeV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</a:t>
            </a:r>
            <a:r>
              <a:rPr lang="en-US" sz="1600" baseline="30000" dirty="0" err="1">
                <a:solidFill>
                  <a:schemeClr val="tx1"/>
                </a:solidFill>
              </a:rPr>
              <a:t>+</a:t>
            </a:r>
            <a:r>
              <a:rPr lang="en-US" sz="1600" dirty="0" err="1">
                <a:solidFill>
                  <a:schemeClr val="tx1"/>
                </a:solidFill>
              </a:rPr>
              <a:t>e</a:t>
            </a:r>
            <a:r>
              <a:rPr lang="en-US" sz="1600" baseline="30000" dirty="0">
                <a:solidFill>
                  <a:schemeClr val="tx1"/>
                </a:solidFill>
              </a:rPr>
              <a:t>-</a:t>
            </a:r>
          </a:p>
          <a:p>
            <a:r>
              <a:rPr lang="en-US" sz="1800" dirty="0"/>
              <a:t>11km long for 380 </a:t>
            </a:r>
            <a:r>
              <a:rPr lang="en-US" sz="1800" dirty="0" err="1"/>
              <a:t>GeV</a:t>
            </a:r>
            <a:r>
              <a:rPr lang="en-US" sz="1800" dirty="0"/>
              <a:t> in the center of mass</a:t>
            </a:r>
          </a:p>
          <a:p>
            <a:r>
              <a:rPr lang="en-US" sz="1800" dirty="0"/>
              <a:t>Under active design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Energy Frontier Retreat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E560-A252-4A7B-A311-1AD8681F32C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7963"/>
            <a:ext cx="5126649" cy="296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6000" t="12356" r="14286" b="950"/>
          <a:stretch>
            <a:fillRect/>
          </a:stretch>
        </p:blipFill>
        <p:spPr bwMode="auto">
          <a:xfrm>
            <a:off x="4984145" y="996287"/>
            <a:ext cx="3788751" cy="283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22857" t="37069" r="21143" b="6653"/>
          <a:stretch>
            <a:fillRect/>
          </a:stretch>
        </p:blipFill>
        <p:spPr bwMode="auto">
          <a:xfrm>
            <a:off x="4984145" y="3957076"/>
            <a:ext cx="3931255" cy="223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472069"/>
          </a:xfrm>
        </p:spPr>
        <p:txBody>
          <a:bodyPr/>
          <a:lstStyle/>
          <a:p>
            <a:pPr algn="ctr"/>
            <a:r>
              <a:rPr lang="en-US" sz="2800" dirty="0"/>
              <a:t>Proposals for Colliders in China: </a:t>
            </a:r>
            <a:r>
              <a:rPr lang="en-US" sz="2800" dirty="0" err="1"/>
              <a:t>CepC</a:t>
            </a:r>
            <a:r>
              <a:rPr lang="en-US" sz="2800" dirty="0"/>
              <a:t> and </a:t>
            </a:r>
            <a:r>
              <a:rPr lang="en-US" sz="2800" dirty="0" err="1"/>
              <a:t>SppC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846667"/>
            <a:ext cx="8672513" cy="2328333"/>
          </a:xfrm>
        </p:spPr>
        <p:txBody>
          <a:bodyPr/>
          <a:lstStyle/>
          <a:p>
            <a:r>
              <a:rPr lang="en-US" sz="1800" dirty="0" err="1"/>
              <a:t>CepC</a:t>
            </a:r>
            <a:r>
              <a:rPr lang="en-US" sz="1800" dirty="0"/>
              <a:t> – Circular Electron Positron Collider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~100 km long ring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90-250-380 GeV in the center of mass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Z boson and Higgs boson factory</a:t>
            </a:r>
          </a:p>
          <a:p>
            <a:r>
              <a:rPr lang="en-US" sz="1800" dirty="0" err="1"/>
              <a:t>SppC</a:t>
            </a:r>
            <a:r>
              <a:rPr lang="en-US" sz="1800" dirty="0"/>
              <a:t> – Super Proton </a:t>
            </a:r>
            <a:r>
              <a:rPr lang="en-US" sz="1800" dirty="0" err="1"/>
              <a:t>Proton</a:t>
            </a:r>
            <a:r>
              <a:rPr lang="en-US" sz="1800" dirty="0"/>
              <a:t> Collider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In the same ring as </a:t>
            </a:r>
            <a:r>
              <a:rPr lang="en-US" sz="1800" dirty="0" err="1">
                <a:solidFill>
                  <a:schemeClr val="tx2"/>
                </a:solidFill>
              </a:rPr>
              <a:t>CepC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~100 </a:t>
            </a:r>
            <a:r>
              <a:rPr lang="en-US" sz="1800" dirty="0" err="1">
                <a:solidFill>
                  <a:schemeClr val="tx2"/>
                </a:solidFill>
              </a:rPr>
              <a:t>TeV</a:t>
            </a:r>
            <a:r>
              <a:rPr lang="en-US" sz="1800" dirty="0">
                <a:solidFill>
                  <a:schemeClr val="tx2"/>
                </a:solidFill>
              </a:rPr>
              <a:t> with 16 T magnets</a:t>
            </a:r>
          </a:p>
          <a:p>
            <a:pPr lvl="1"/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Denisov Future Colliders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96325" y="6635750"/>
            <a:ext cx="447675" cy="241300"/>
          </a:xfrm>
        </p:spPr>
        <p:txBody>
          <a:bodyPr/>
          <a:lstStyle/>
          <a:p>
            <a:fld id="{6227E560-A252-4A7B-A311-1AD8681F32C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1" y="3293532"/>
            <a:ext cx="4162732" cy="294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199" y="3640667"/>
            <a:ext cx="4605867" cy="225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5800" y="950595"/>
            <a:ext cx="3149600" cy="222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1667</TotalTime>
  <Words>980</Words>
  <Application>Microsoft Office PowerPoint</Application>
  <PresentationFormat>On-screen Show (4:3)</PresentationFormat>
  <Paragraphs>153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FNAL_TemplatePC_060514</vt:lpstr>
      <vt:lpstr>Fermilab: Footer Only</vt:lpstr>
      <vt:lpstr>Energy Frontier Retreat Discussion: ILC, CLIC, CepC (and SppC) </vt:lpstr>
      <vt:lpstr>Physics Goals and Challenges of the Future Colliders</vt:lpstr>
      <vt:lpstr>Colliders</vt:lpstr>
      <vt:lpstr>Medium Term Colliders Projects Under Development</vt:lpstr>
      <vt:lpstr>International Linear Collider</vt:lpstr>
      <vt:lpstr>ILC Physics and Experiments</vt:lpstr>
      <vt:lpstr>ILC Status and Plans</vt:lpstr>
      <vt:lpstr>CLIC Collider at CERN</vt:lpstr>
      <vt:lpstr>Proposals for Colliders in China: CepC and SppC</vt:lpstr>
      <vt:lpstr>CepC Design with 100 km Ring</vt:lpstr>
      <vt:lpstr>Future Colliders in China</vt:lpstr>
      <vt:lpstr>Novel Ideas in Very High Gradient Acceleration</vt:lpstr>
      <vt:lpstr>Participation in European Strategy Efforts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Top at Twenty Workshop</dc:title>
  <dc:creator>Dmitri S. Denisov x3851 10731N</dc:creator>
  <cp:lastModifiedBy>Admin</cp:lastModifiedBy>
  <cp:revision>98</cp:revision>
  <cp:lastPrinted>2014-01-20T19:40:21Z</cp:lastPrinted>
  <dcterms:created xsi:type="dcterms:W3CDTF">2015-04-08T16:42:26Z</dcterms:created>
  <dcterms:modified xsi:type="dcterms:W3CDTF">2018-03-09T13:43:06Z</dcterms:modified>
</cp:coreProperties>
</file>