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10"/>
  </p:notesMasterIdLst>
  <p:handoutMasterIdLst>
    <p:handoutMasterId r:id="rId11"/>
  </p:handoutMasterIdLst>
  <p:sldIdLst>
    <p:sldId id="294" r:id="rId6"/>
    <p:sldId id="307" r:id="rId7"/>
    <p:sldId id="311" r:id="rId8"/>
    <p:sldId id="310" r:id="rId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snapToObjects="1" showGuides="1">
      <p:cViewPr varScale="1">
        <p:scale>
          <a:sx n="70" d="100"/>
          <a:sy n="70" d="100"/>
        </p:scale>
        <p:origin x="893" y="43"/>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627490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8/28/2017</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David Harding | Lab Status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David Harding | Lab Status Meeting</a:t>
            </a:r>
            <a:endParaRPr lang="en-US" b="1" dirty="0"/>
          </a:p>
        </p:txBody>
      </p:sp>
      <p:sp>
        <p:nvSpPr>
          <p:cNvPr id="6" name="Slide Number Placeholder 5"/>
          <p:cNvSpPr>
            <a:spLocks noGrp="1"/>
          </p:cNvSpPr>
          <p:nvPr>
            <p:ph type="sldNum" sz="quarter" idx="12"/>
          </p:nvPr>
        </p:nvSpPr>
        <p:spPr/>
        <p:txBody>
          <a:bodyPr/>
          <a:lstStyle>
            <a:lvl1pPr>
              <a:defRPr/>
            </a:lvl1pPr>
          </a:lstStyle>
          <a:p>
            <a:fld id="{032205FA-A580-4FB2-8E99-244EC8430E3C}" type="slidenum">
              <a:rPr lang="en-US" altLang="en-US"/>
              <a:pPr/>
              <a:t>‹#›</a:t>
            </a:fld>
            <a:endParaRPr lang="en-US" altLang="en-US"/>
          </a:p>
        </p:txBody>
      </p:sp>
    </p:spTree>
    <p:extLst>
      <p:ext uri="{BB962C8B-B14F-4D97-AF65-F5344CB8AC3E}">
        <p14:creationId xmlns:p14="http://schemas.microsoft.com/office/powerpoint/2010/main" val="17346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Jay Theilacker</a:t>
            </a:r>
          </a:p>
          <a:p>
            <a:r>
              <a:rPr lang="en-US" dirty="0"/>
              <a:t>All Experimenters and Laboratory Status Meeting</a:t>
            </a:r>
          </a:p>
          <a:p>
            <a:r>
              <a:rPr lang="en-US" dirty="0"/>
              <a:t>March 12, 2018</a:t>
            </a:r>
          </a:p>
          <a:p>
            <a:endParaRPr lang="en-US" dirty="0"/>
          </a:p>
        </p:txBody>
      </p:sp>
      <p:sp>
        <p:nvSpPr>
          <p:cNvPr id="3" name="Text Placeholder 2"/>
          <p:cNvSpPr>
            <a:spLocks noGrp="1"/>
          </p:cNvSpPr>
          <p:nvPr>
            <p:ph type="body" sz="quarter" idx="11"/>
          </p:nvPr>
        </p:nvSpPr>
        <p:spPr/>
        <p:txBody>
          <a:bodyPr>
            <a:noAutofit/>
          </a:bodyPr>
          <a:lstStyle/>
          <a:p>
            <a:r>
              <a:rPr lang="en-US" dirty="0"/>
              <a:t>TD Operations Status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34217" y="-13443"/>
            <a:ext cx="8686800" cy="6429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SRF Sector Update 2018-02-26</a:t>
            </a:r>
          </a:p>
        </p:txBody>
      </p:sp>
      <p:sp>
        <p:nvSpPr>
          <p:cNvPr id="24578" name="Content Placeholder 29"/>
          <p:cNvSpPr>
            <a:spLocks noGrp="1"/>
          </p:cNvSpPr>
          <p:nvPr>
            <p:ph idx="1"/>
          </p:nvPr>
        </p:nvSpPr>
        <p:spPr bwMode="auto">
          <a:xfrm>
            <a:off x="0" y="629494"/>
            <a:ext cx="9132765" cy="568415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buNone/>
            </a:pPr>
            <a:r>
              <a:rPr lang="en-US" altLang="en-US" sz="1200" b="1" dirty="0">
                <a:solidFill>
                  <a:schemeClr val="tx1"/>
                </a:solidFill>
                <a:latin typeface="Helvetica" panose="020B0604020202020204" pitchFamily="34" charset="0"/>
                <a:ea typeface="Geneva" pitchFamily="121" charset="-128"/>
              </a:rPr>
              <a:t>R&amp;D  </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Quantum computing measurement continues.</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High Q</a:t>
            </a:r>
            <a:r>
              <a:rPr lang="en-US" altLang="en-US" sz="1200" baseline="-25000" dirty="0">
                <a:solidFill>
                  <a:schemeClr val="tx1"/>
                </a:solidFill>
                <a:latin typeface="Helvetica" panose="020B0604020202020204" pitchFamily="34" charset="0"/>
                <a:ea typeface="Geneva" pitchFamily="121" charset="-128"/>
              </a:rPr>
              <a:t>0</a:t>
            </a:r>
            <a:r>
              <a:rPr lang="en-US" altLang="en-US" sz="1200" dirty="0">
                <a:solidFill>
                  <a:schemeClr val="tx1"/>
                </a:solidFill>
                <a:latin typeface="Helvetica" panose="020B0604020202020204" pitchFamily="34" charset="0"/>
                <a:ea typeface="Geneva" pitchFamily="121" charset="-128"/>
              </a:rPr>
              <a:t> high gradient: Nitrogen infusion program continues. </a:t>
            </a:r>
            <a:r>
              <a:rPr lang="en-US" altLang="en-US" sz="1200" dirty="0">
                <a:solidFill>
                  <a:srgbClr val="C00000"/>
                </a:solidFill>
                <a:latin typeface="Helvetica" panose="020B0604020202020204" pitchFamily="34" charset="0"/>
                <a:ea typeface="Geneva" pitchFamily="121" charset="-128"/>
              </a:rPr>
              <a:t>Furnace troubleshooting/improvement is in progress</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Nb3Sn continues cavity preparation and coating. One cavity had a very nice coating appearance. It is being prepared to be tested.</a:t>
            </a:r>
          </a:p>
          <a:p>
            <a:pPr lvl="1">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High field Q slope: HF rinsing study is in progress</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Plasma processing continues. </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Nb/Cu vacuum chamber installation is in progress.</a:t>
            </a:r>
          </a:p>
          <a:p>
            <a:pPr marL="0" indent="0" eaLnBrk="1" hangingPunct="1">
              <a:buNone/>
            </a:pPr>
            <a:r>
              <a:rPr lang="en-US" altLang="en-US" sz="1200" b="1" dirty="0">
                <a:solidFill>
                  <a:schemeClr val="tx1"/>
                </a:solidFill>
                <a:latin typeface="Helvetica" panose="020B0604020202020204" pitchFamily="34" charset="0"/>
                <a:ea typeface="Geneva" pitchFamily="121" charset="-128"/>
              </a:rPr>
              <a:t>LCLS-II </a:t>
            </a:r>
            <a:r>
              <a:rPr lang="en-US" altLang="en-US" sz="1200" dirty="0">
                <a:solidFill>
                  <a:schemeClr val="tx1"/>
                </a:solidFill>
                <a:latin typeface="Helvetica" panose="020B0604020202020204" pitchFamily="34" charset="0"/>
                <a:ea typeface="Geneva" pitchFamily="121" charset="-128"/>
              </a:rPr>
              <a:t>: With BPM studies showing good results, LCLS-II cryomodules assembly has started briefly, only stopped again by</a:t>
            </a:r>
          </a:p>
          <a:p>
            <a:pPr marL="0" indent="0">
              <a:buNone/>
            </a:pPr>
            <a:r>
              <a:rPr lang="en-US" altLang="en-US" sz="1200" dirty="0">
                <a:solidFill>
                  <a:schemeClr val="tx1"/>
                </a:solidFill>
                <a:latin typeface="Helvetica" panose="020B0604020202020204" pitchFamily="34" charset="0"/>
                <a:ea typeface="Geneva" pitchFamily="121" charset="-128"/>
              </a:rPr>
              <a:t>                 the Project Director. </a:t>
            </a:r>
            <a:r>
              <a:rPr lang="en-US" altLang="en-US" sz="1200" dirty="0">
                <a:solidFill>
                  <a:srgbClr val="C00000"/>
                </a:solidFill>
                <a:latin typeface="Helvetica" panose="020B0604020202020204" pitchFamily="34" charset="0"/>
                <a:ea typeface="Geneva" pitchFamily="121" charset="-128"/>
              </a:rPr>
              <a:t>A Quality Assurance Audit is in progress. BPM studies continues.</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CM03 repair: dis-assembly was completed. Rebuilt started and will be a long process since it is a filler job between cryomodules.</a:t>
            </a:r>
          </a:p>
          <a:p>
            <a:pPr lvl="1">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CM02, CM04 and CM05 beam line were back filled and warm end coupler were dis-assembled. They are ready for extraction and repair BPM. Actual repair is pending for approval.</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CM06 is still at SLAC due to BPM leak. A dummy cryomodule will be shipped to get vibration data before CM06 comes back.</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CM07 is still at CMTF. It needs to be moved to ICB to fix BPM. Pending shipping instrument (Demagnetized geophone)</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CM08 Helium circuit leak check was completed. BPM fix is planned pending SLAC approval.</a:t>
            </a:r>
          </a:p>
          <a:p>
            <a:pPr lvl="1">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CM09 is at CMTF test cave. Cool down complete. All cavities reached 21 MV/m. Three cavities showed field emission. Two cavities had field emission during vertical test. String assembly is acceptable considering one cavity had field emission degradation. All cavities can run nominal gradient despite field emission.</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CM10 is in WS3. BPM fix is on hold before thermal shield weldment.</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CM11 WS1 resumed as BPM solution is finalized. </a:t>
            </a:r>
            <a:r>
              <a:rPr lang="en-US" altLang="en-US" sz="1200" dirty="0">
                <a:solidFill>
                  <a:srgbClr val="C00000"/>
                </a:solidFill>
                <a:latin typeface="Helvetica" panose="020B0604020202020204" pitchFamily="34" charset="0"/>
                <a:ea typeface="Geneva" pitchFamily="121" charset="-128"/>
              </a:rPr>
              <a:t>A request for resume work is being sought.</a:t>
            </a:r>
          </a:p>
          <a:p>
            <a:pPr lvl="1">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CM12 WS0 completed. </a:t>
            </a:r>
          </a:p>
          <a:p>
            <a:pPr lvl="1">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CM13 cavities were identified</a:t>
            </a:r>
          </a:p>
          <a:p>
            <a:pPr marL="0" indent="0">
              <a:buNone/>
            </a:pPr>
            <a:r>
              <a:rPr lang="en-US" altLang="en-US" sz="1200" b="1" dirty="0">
                <a:solidFill>
                  <a:schemeClr val="tx1"/>
                </a:solidFill>
                <a:latin typeface="Helvetica" panose="020B0604020202020204" pitchFamily="34" charset="0"/>
                <a:ea typeface="Geneva" pitchFamily="121" charset="-128"/>
              </a:rPr>
              <a:t>PIP-II</a:t>
            </a:r>
            <a:r>
              <a:rPr lang="en-US" sz="1200" b="1" dirty="0">
                <a:solidFill>
                  <a:schemeClr val="tx1"/>
                </a:solidFill>
              </a:rPr>
              <a:t>  </a:t>
            </a:r>
          </a:p>
          <a:p>
            <a:pPr lvl="1">
              <a:buFont typeface="Arial" panose="020B0604020202020204" pitchFamily="34" charset="0"/>
              <a:buChar char="•"/>
            </a:pPr>
            <a:r>
              <a:rPr lang="en-US" sz="1200" dirty="0">
                <a:solidFill>
                  <a:srgbClr val="C00000"/>
                </a:solidFill>
              </a:rPr>
              <a:t>Spoke Cavity S111 passed qualification test. </a:t>
            </a:r>
            <a:r>
              <a:rPr lang="en-US" sz="1200" dirty="0">
                <a:solidFill>
                  <a:schemeClr val="tx1"/>
                </a:solidFill>
              </a:rPr>
              <a:t>Coupler installation is planned for 3/13.</a:t>
            </a:r>
          </a:p>
          <a:p>
            <a:pPr lvl="1">
              <a:buFont typeface="Arial" panose="020B0604020202020204" pitchFamily="34" charset="0"/>
              <a:buChar char="•"/>
            </a:pPr>
            <a:r>
              <a:rPr lang="en-US" sz="1200" dirty="0">
                <a:solidFill>
                  <a:srgbClr val="C00000"/>
                </a:solidFill>
              </a:rPr>
              <a:t>Spoke Cavity S112 was assembled and is being installed in STC for qualification test.</a:t>
            </a:r>
          </a:p>
          <a:p>
            <a:pPr lvl="2"/>
            <a:endParaRPr lang="en-US" sz="1100" dirty="0"/>
          </a:p>
        </p:txBody>
      </p:sp>
      <p:sp>
        <p:nvSpPr>
          <p:cNvPr id="24579"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3/5/2018</a:t>
            </a:r>
          </a:p>
        </p:txBody>
      </p:sp>
      <p:sp>
        <p:nvSpPr>
          <p:cNvPr id="2458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Tree>
    <p:extLst>
      <p:ext uri="{BB962C8B-B14F-4D97-AF65-F5344CB8AC3E}">
        <p14:creationId xmlns:p14="http://schemas.microsoft.com/office/powerpoint/2010/main" val="324920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 </a:t>
            </a:r>
            <a:r>
              <a:rPr lang="en-US" dirty="0">
                <a:solidFill>
                  <a:schemeClr val="tx1"/>
                </a:solidFill>
              </a:rPr>
              <a:t>Magnet Sector </a:t>
            </a:r>
            <a:endParaRPr lang="en-US" sz="1400" b="0" dirty="0">
              <a:solidFill>
                <a:schemeClr val="tx1"/>
              </a:solidFill>
            </a:endParaRPr>
          </a:p>
        </p:txBody>
      </p:sp>
      <p:sp>
        <p:nvSpPr>
          <p:cNvPr id="7" name="TextBox 6"/>
          <p:cNvSpPr txBox="1"/>
          <p:nvPr/>
        </p:nvSpPr>
        <p:spPr>
          <a:xfrm>
            <a:off x="1526544" y="1465319"/>
            <a:ext cx="184666" cy="461665"/>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0" y="901758"/>
            <a:ext cx="9053513" cy="5109936"/>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2" name="Content Placeholder 2"/>
          <p:cNvSpPr txBox="1">
            <a:spLocks/>
          </p:cNvSpPr>
          <p:nvPr/>
        </p:nvSpPr>
        <p:spPr>
          <a:xfrm>
            <a:off x="228600" y="901758"/>
            <a:ext cx="8672513" cy="584892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400" dirty="0"/>
          </a:p>
        </p:txBody>
      </p:sp>
      <p:sp>
        <p:nvSpPr>
          <p:cNvPr id="11" name="Content Placeholder 2"/>
          <p:cNvSpPr txBox="1">
            <a:spLocks/>
          </p:cNvSpPr>
          <p:nvPr/>
        </p:nvSpPr>
        <p:spPr>
          <a:xfrm>
            <a:off x="233781" y="771479"/>
            <a:ext cx="8420879" cy="5712979"/>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Arial" charset="0"/>
              <a:buChar char="•"/>
            </a:pPr>
            <a:r>
              <a:rPr lang="en-US" sz="1800" b="1" dirty="0">
                <a:solidFill>
                  <a:schemeClr val="tx1"/>
                </a:solidFill>
                <a:latin typeface="Helvetica" panose="020B0604020202020204" pitchFamily="34" charset="0"/>
                <a:cs typeface="Helvetica" panose="020B0604020202020204" pitchFamily="34" charset="0"/>
              </a:rPr>
              <a:t>HL- LHC, AUP </a:t>
            </a:r>
            <a:r>
              <a:rPr lang="en-US" sz="1400" dirty="0">
                <a:solidFill>
                  <a:schemeClr val="tx1"/>
                </a:solidFill>
                <a:cs typeface="Helvetica"/>
              </a:rPr>
              <a:t>– </a:t>
            </a:r>
            <a:r>
              <a:rPr lang="en-US" sz="1400" dirty="0">
                <a:solidFill>
                  <a:srgbClr val="C00000"/>
                </a:solidFill>
                <a:ea typeface="ＭＳ Ｐゴシック" charset="0"/>
                <a:cs typeface="Helvetica"/>
              </a:rPr>
              <a:t>Coil fabrication for LHC inner triplet quadrupoles continues. Coils QXFA107 is measured by CMM.  Practice welding of a stainless steel shell on short model MQXFS1d is complete. Leak test of the shell was successful. Magnet in the  test facility in preparation to the cold test.</a:t>
            </a:r>
          </a:p>
          <a:p>
            <a:pPr marL="342900" lvl="1" indent="-342900">
              <a:buFont typeface="Arial" charset="0"/>
              <a:buChar char="•"/>
            </a:pPr>
            <a:r>
              <a:rPr lang="en-US" sz="1800" b="1" dirty="0">
                <a:solidFill>
                  <a:schemeClr val="tx1"/>
                </a:solidFill>
                <a:latin typeface="Helvetica" panose="020B0604020202020204" pitchFamily="34" charset="0"/>
                <a:cs typeface="Helvetica" panose="020B0604020202020204" pitchFamily="34" charset="0"/>
              </a:rPr>
              <a:t>LCLS II </a:t>
            </a:r>
            <a:r>
              <a:rPr lang="en-US" sz="1400" dirty="0">
                <a:solidFill>
                  <a:schemeClr val="tx1"/>
                </a:solidFill>
                <a:cs typeface="Helvetica"/>
              </a:rPr>
              <a:t>– </a:t>
            </a:r>
            <a:r>
              <a:rPr lang="en-US" sz="1400" dirty="0">
                <a:solidFill>
                  <a:srgbClr val="C00000"/>
                </a:solidFill>
                <a:cs typeface="Helvetica"/>
              </a:rPr>
              <a:t>test and qualification of the  quadrupoles continues, SPQA126-127 </a:t>
            </a:r>
            <a:r>
              <a:rPr lang="en-US" sz="1400" dirty="0">
                <a:solidFill>
                  <a:srgbClr val="C00000"/>
                </a:solidFill>
                <a:ea typeface="Times New Roman" panose="02020603050405020304" pitchFamily="18" charset="0"/>
                <a:cs typeface="Helvetica"/>
              </a:rPr>
              <a:t>has returned from cold testing and is being processed for stretched-wire and survey. </a:t>
            </a:r>
            <a:r>
              <a:rPr lang="en-US" sz="1400" dirty="0">
                <a:solidFill>
                  <a:srgbClr val="C00000"/>
                </a:solidFill>
                <a:latin typeface="Calibri" panose="020F0502020204030204" pitchFamily="34" charset="0"/>
                <a:ea typeface="Times New Roman" panose="02020603050405020304" pitchFamily="18" charset="0"/>
              </a:rPr>
              <a:t>SPQA128-129  and SPQA127 delivery is expected on March 14th</a:t>
            </a:r>
            <a:endParaRPr lang="en-US" sz="1400" dirty="0">
              <a:solidFill>
                <a:srgbClr val="C00000"/>
              </a:solidFill>
              <a:ea typeface="Times New Roman" panose="02020603050405020304" pitchFamily="18" charset="0"/>
              <a:cs typeface="Helvetica"/>
            </a:endParaRPr>
          </a:p>
          <a:p>
            <a:pPr marL="342900" lvl="1" indent="-342900">
              <a:buFont typeface="Arial" charset="0"/>
              <a:buChar char="•"/>
            </a:pPr>
            <a:r>
              <a:rPr lang="en-US" sz="1800" b="1" dirty="0">
                <a:solidFill>
                  <a:schemeClr val="tx1"/>
                </a:solidFill>
                <a:latin typeface="Helvetica" panose="020B0604020202020204" pitchFamily="34" charset="0"/>
                <a:cs typeface="Helvetica" panose="020B0604020202020204" pitchFamily="34" charset="0"/>
              </a:rPr>
              <a:t>Mu2e –</a:t>
            </a:r>
            <a:r>
              <a:rPr lang="en-US" sz="1400" dirty="0">
                <a:solidFill>
                  <a:schemeClr val="tx1"/>
                </a:solidFill>
              </a:rPr>
              <a:t> </a:t>
            </a:r>
            <a:r>
              <a:rPr lang="en-US" sz="1400" dirty="0">
                <a:solidFill>
                  <a:srgbClr val="C00000"/>
                </a:solidFill>
                <a:cs typeface="Helvetica"/>
              </a:rPr>
              <a:t>First Transport Solenoid production module fabrication is complete.  It has been crated and  arrived in Chicago this  weekend.  Progress is being made on finalizing the shipment paperwork and customs clearing.</a:t>
            </a:r>
          </a:p>
          <a:p>
            <a:pPr marL="742950" lvl="2" indent="-342900">
              <a:buFont typeface="Arial" charset="0"/>
              <a:buChar char="•"/>
            </a:pPr>
            <a:r>
              <a:rPr lang="en-US" altLang="en-US" sz="1400" dirty="0">
                <a:solidFill>
                  <a:srgbClr val="C00000"/>
                </a:solidFill>
                <a:latin typeface="Helvetica" panose="020B0604020202020204" pitchFamily="34" charset="0"/>
                <a:ea typeface="Geneva" pitchFamily="121" charset="-128"/>
              </a:rPr>
              <a:t>Dished Head B in HAB – passed leak check, wrapping MLI over He pipes. Dished Head A – will be ready for TSUN1 test  in April</a:t>
            </a:r>
            <a:endParaRPr lang="en-US" sz="1400" dirty="0">
              <a:solidFill>
                <a:srgbClr val="C00000"/>
              </a:solidFill>
              <a:cs typeface="Helvetica"/>
            </a:endParaRPr>
          </a:p>
          <a:p>
            <a:pPr marL="685800" lvl="2"/>
            <a:r>
              <a:rPr lang="en-US" sz="1400" dirty="0">
                <a:solidFill>
                  <a:schemeClr val="tx1"/>
                </a:solidFill>
                <a:cs typeface="Helvetica"/>
              </a:rPr>
              <a:t>The vacuum impregnation of the Detector Solenoid  model coil at General Atomic  was successfully completed. Plan is to insert the model coil onto the shell next week.</a:t>
            </a:r>
          </a:p>
          <a:p>
            <a:pPr marL="685800" lvl="2"/>
            <a:r>
              <a:rPr lang="en-US" sz="1400" dirty="0">
                <a:solidFill>
                  <a:srgbClr val="C00000"/>
                </a:solidFill>
                <a:ea typeface="Times New Roman" panose="02020603050405020304" pitchFamily="18" charset="0"/>
                <a:cs typeface="Helvetica"/>
              </a:rPr>
              <a:t>Detailed drafting of the 3-meter AC dipole magnet for mu2e is developing well with the guidance of AD and their requirements.</a:t>
            </a:r>
            <a:endParaRPr lang="en-US" sz="1400" dirty="0">
              <a:solidFill>
                <a:srgbClr val="C00000"/>
              </a:solidFill>
              <a:cs typeface="Helvetica"/>
            </a:endParaRPr>
          </a:p>
          <a:p>
            <a:pPr marL="342900" lvl="1" indent="-342900">
              <a:buFont typeface="Arial" panose="020B0604020202020204" pitchFamily="34" charset="0"/>
              <a:buChar char="•"/>
            </a:pPr>
            <a:r>
              <a:rPr lang="en-US" altLang="en-US" sz="1800" b="1" dirty="0">
                <a:solidFill>
                  <a:schemeClr val="tx1"/>
                </a:solidFill>
                <a:latin typeface="Helvetica" panose="020B0604020202020204" pitchFamily="34" charset="0"/>
                <a:ea typeface="Geneva" pitchFamily="121" charset="-128"/>
              </a:rPr>
              <a:t>Accelerator Support </a:t>
            </a:r>
            <a:r>
              <a:rPr lang="mr-IN" altLang="en-US" sz="1800" b="1" dirty="0">
                <a:solidFill>
                  <a:schemeClr val="tx1"/>
                </a:solidFill>
                <a:ea typeface="Geneva" pitchFamily="121" charset="-128"/>
                <a:cs typeface="Helvetica"/>
              </a:rPr>
              <a:t>–</a:t>
            </a:r>
            <a:r>
              <a:rPr lang="en-US" altLang="en-US" sz="1800" b="1" dirty="0">
                <a:solidFill>
                  <a:schemeClr val="tx1"/>
                </a:solidFill>
                <a:ea typeface="Geneva" pitchFamily="121" charset="-128"/>
                <a:cs typeface="Helvetica"/>
              </a:rPr>
              <a:t> </a:t>
            </a:r>
            <a:r>
              <a:rPr lang="en-US" sz="1400" dirty="0">
                <a:solidFill>
                  <a:schemeClr val="tx1"/>
                </a:solidFill>
                <a:ea typeface="Calibri" panose="020F0502020204030204" pitchFamily="34" charset="0"/>
                <a:cs typeface="Helvetica"/>
              </a:rPr>
              <a:t>Refurbishment of IQB magnets for MI in progress. </a:t>
            </a:r>
            <a:r>
              <a:rPr lang="en-US" sz="1400" dirty="0">
                <a:solidFill>
                  <a:schemeClr val="tx1"/>
                </a:solidFill>
                <a:ea typeface="Times New Roman" panose="02020603050405020304" pitchFamily="18" charset="0"/>
                <a:cs typeface="Helvetica"/>
              </a:rPr>
              <a:t>Disassembly of IQB310 and IQB169 is complete.</a:t>
            </a:r>
            <a:r>
              <a:rPr lang="en-US" sz="1400" dirty="0">
                <a:solidFill>
                  <a:schemeClr val="tx1"/>
                </a:solidFill>
                <a:ea typeface="Calibri" panose="020F0502020204030204" pitchFamily="34" charset="0"/>
                <a:cs typeface="Helvetica"/>
              </a:rPr>
              <a:t> </a:t>
            </a:r>
            <a:r>
              <a:rPr lang="en-US" sz="1400" dirty="0">
                <a:solidFill>
                  <a:schemeClr val="tx1"/>
                </a:solidFill>
                <a:ea typeface="Times New Roman" panose="02020603050405020304" pitchFamily="18" charset="0"/>
                <a:cs typeface="Helvetica"/>
              </a:rPr>
              <a:t>Parts for the Booster biased cavity solenoid are available and core  stacking and bonding is in progress. </a:t>
            </a:r>
          </a:p>
          <a:p>
            <a:r>
              <a:rPr lang="en-US" sz="1800" b="1" dirty="0">
                <a:solidFill>
                  <a:schemeClr val="tx1"/>
                </a:solidFill>
                <a:latin typeface="Helvetica" panose="020B0604020202020204" pitchFamily="34" charset="0"/>
                <a:cs typeface="Helvetica" panose="020B0604020202020204" pitchFamily="34" charset="0"/>
              </a:rPr>
              <a:t>G-2 </a:t>
            </a:r>
            <a:r>
              <a:rPr lang="mr-IN" sz="1800" b="1" dirty="0">
                <a:solidFill>
                  <a:schemeClr val="tx1"/>
                </a:solidFill>
                <a:latin typeface="Helvetica" panose="020B0604020202020204" pitchFamily="34" charset="0"/>
                <a:cs typeface="Helvetica" panose="020B0604020202020204" pitchFamily="34" charset="0"/>
              </a:rPr>
              <a:t>–</a:t>
            </a:r>
            <a:r>
              <a:rPr lang="en-US" sz="1800" b="1" dirty="0">
                <a:solidFill>
                  <a:schemeClr val="tx1"/>
                </a:solidFill>
                <a:latin typeface="Helvetica" panose="020B0604020202020204" pitchFamily="34" charset="0"/>
                <a:cs typeface="Helvetica" panose="020B0604020202020204" pitchFamily="34" charset="0"/>
              </a:rPr>
              <a:t> </a:t>
            </a:r>
            <a:r>
              <a:rPr lang="en-US" sz="1400" dirty="0">
                <a:solidFill>
                  <a:srgbClr val="C00000"/>
                </a:solidFill>
                <a:ea typeface="Times New Roman" panose="02020603050405020304" pitchFamily="18" charset="0"/>
                <a:cs typeface="Helvetica"/>
              </a:rPr>
              <a:t>Winding on the outer coil has just started.  Still  some outer coil parts are being modified in the machine shop.</a:t>
            </a:r>
            <a:endParaRPr lang="en-US" sz="1400" dirty="0">
              <a:solidFill>
                <a:srgbClr val="C00000"/>
              </a:solidFill>
              <a:ea typeface="ＭＳ Ｐゴシック" charset="0"/>
              <a:cs typeface="Helvetica"/>
            </a:endParaRPr>
          </a:p>
          <a:p>
            <a:r>
              <a:rPr lang="en-US" sz="1800" b="1" dirty="0">
                <a:solidFill>
                  <a:schemeClr val="tx1"/>
                </a:solidFill>
              </a:rPr>
              <a:t>MDP 15-17 T  dipole  R&amp;D </a:t>
            </a:r>
            <a:r>
              <a:rPr lang="en-US" sz="1400" b="1" dirty="0">
                <a:solidFill>
                  <a:schemeClr val="tx1"/>
                </a:solidFill>
              </a:rPr>
              <a:t> </a:t>
            </a:r>
          </a:p>
          <a:p>
            <a:pPr lvl="1" eaLnBrk="0" hangingPunct="0"/>
            <a:r>
              <a:rPr lang="en-US" sz="1400" dirty="0">
                <a:solidFill>
                  <a:srgbClr val="C00000"/>
                </a:solidFill>
                <a:latin typeface="Calibri" panose="020F0502020204030204" pitchFamily="34" charset="0"/>
              </a:rPr>
              <a:t>Coil fabrication for 15 T dipole continues. </a:t>
            </a:r>
            <a:r>
              <a:rPr lang="en-US" sz="1400" dirty="0">
                <a:solidFill>
                  <a:srgbClr val="C00000"/>
                </a:solidFill>
                <a:latin typeface="Calibri" panose="020F0502020204030204" pitchFamily="34" charset="0"/>
                <a:ea typeface="ＭＳ Ｐゴシック" charset="0"/>
              </a:rPr>
              <a:t> Two coils are in preparation for impregnation or reaction.</a:t>
            </a:r>
            <a:endParaRPr lang="en-US" altLang="en-US" sz="1600" dirty="0">
              <a:solidFill>
                <a:srgbClr val="C00000"/>
              </a:solidFill>
              <a:latin typeface="Helvetica" panose="020B0604020202020204" pitchFamily="34" charset="0"/>
              <a:ea typeface="Geneva" pitchFamily="121" charset="-128"/>
            </a:endParaRPr>
          </a:p>
          <a:p>
            <a:pPr marL="171450" lvl="1" indent="-171450">
              <a:buFont typeface="Arial" panose="020B0604020202020204" pitchFamily="34" charset="0"/>
              <a:buChar char="•"/>
            </a:pPr>
            <a:endParaRPr lang="en-US" sz="1400" dirty="0">
              <a:solidFill>
                <a:schemeClr val="tx1"/>
              </a:solidFill>
            </a:endParaRPr>
          </a:p>
          <a:p>
            <a:endParaRPr lang="en-US" sz="1400" b="1" dirty="0">
              <a:solidFill>
                <a:schemeClr val="accent6"/>
              </a:solidFill>
              <a:latin typeface="Helvetica" panose="020B0604020202020204" pitchFamily="34" charset="0"/>
              <a:cs typeface="Helvetica" panose="020B0604020202020204" pitchFamily="34" charset="0"/>
            </a:endParaRPr>
          </a:p>
          <a:p>
            <a:pPr lvl="1"/>
            <a:endParaRPr lang="en-US" sz="1200" dirty="0"/>
          </a:p>
          <a:p>
            <a:endParaRPr lang="en-US" sz="1600" dirty="0">
              <a:solidFill>
                <a:schemeClr val="accent6"/>
              </a:solidFill>
              <a:latin typeface="Helvetica" panose="020B0604020202020204" pitchFamily="34" charset="0"/>
              <a:cs typeface="Helvetica" panose="020B0604020202020204" pitchFamily="34" charset="0"/>
            </a:endParaRPr>
          </a:p>
        </p:txBody>
      </p:sp>
      <p:sp>
        <p:nvSpPr>
          <p:cNvPr id="3" name="Footer Placeholder 2"/>
          <p:cNvSpPr>
            <a:spLocks noGrp="1"/>
          </p:cNvSpPr>
          <p:nvPr>
            <p:ph type="ftr" sz="quarter" idx="11"/>
          </p:nvPr>
        </p:nvSpPr>
        <p:spPr>
          <a:xfrm>
            <a:off x="987746" y="6515100"/>
            <a:ext cx="5192392" cy="241300"/>
          </a:xfrm>
        </p:spPr>
        <p:txBody>
          <a:bodyPr/>
          <a:lstStyle/>
          <a:p>
            <a:pPr>
              <a:defRPr/>
            </a:pPr>
            <a:r>
              <a:rPr lang="en-US" b="1" dirty="0"/>
              <a:t>TD Summary</a:t>
            </a:r>
          </a:p>
        </p:txBody>
      </p:sp>
      <p:sp>
        <p:nvSpPr>
          <p:cNvPr id="4" name="Date Placeholder 3"/>
          <p:cNvSpPr>
            <a:spLocks noGrp="1"/>
          </p:cNvSpPr>
          <p:nvPr>
            <p:ph type="dt" sz="half" idx="10"/>
          </p:nvPr>
        </p:nvSpPr>
        <p:spPr/>
        <p:txBody>
          <a:bodyPr/>
          <a:lstStyle/>
          <a:p>
            <a:fld id="{0587AB3F-FACA-4A47-BA3E-111C11C54DCF}" type="datetime1">
              <a:rPr lang="en-US" altLang="en-US" smtClean="0"/>
              <a:t>3/12/2018</a:t>
            </a:fld>
            <a:endParaRPr lang="en-US" altLang="en-US"/>
          </a:p>
        </p:txBody>
      </p:sp>
      <p:sp>
        <p:nvSpPr>
          <p:cNvPr id="5" name="Slide Number Placeholder 4"/>
          <p:cNvSpPr>
            <a:spLocks noGrp="1"/>
          </p:cNvSpPr>
          <p:nvPr>
            <p:ph type="sldNum" sz="quarter" idx="12"/>
          </p:nvPr>
        </p:nvSpPr>
        <p:spPr/>
        <p:txBody>
          <a:bodyPr/>
          <a:lstStyle/>
          <a:p>
            <a:fld id="{032205FA-A580-4FB2-8E99-244EC8430E3C}" type="slidenum">
              <a:rPr lang="en-US" altLang="en-US" smtClean="0"/>
              <a:pPr/>
              <a:t>3</a:t>
            </a:fld>
            <a:endParaRPr lang="en-US" altLang="en-US"/>
          </a:p>
        </p:txBody>
      </p:sp>
    </p:spTree>
    <p:extLst>
      <p:ext uri="{BB962C8B-B14F-4D97-AF65-F5344CB8AC3E}">
        <p14:creationId xmlns:p14="http://schemas.microsoft.com/office/powerpoint/2010/main" val="365126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Cryogenic Sector – Engineering Department (3-12-2018)</a:t>
            </a:r>
          </a:p>
        </p:txBody>
      </p:sp>
      <p:sp>
        <p:nvSpPr>
          <p:cNvPr id="13" name="Title 1"/>
          <p:cNvSpPr txBox="1">
            <a:spLocks/>
          </p:cNvSpPr>
          <p:nvPr/>
        </p:nvSpPr>
        <p:spPr>
          <a:xfrm>
            <a:off x="35636" y="812216"/>
            <a:ext cx="8879763" cy="5568035"/>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lvl="1"/>
            <a:r>
              <a:rPr lang="en-US" sz="1200" dirty="0">
                <a:solidFill>
                  <a:schemeClr val="tx1"/>
                </a:solidFill>
              </a:rPr>
              <a:t>LCLS-II Procurements</a:t>
            </a:r>
          </a:p>
          <a:p>
            <a:pPr marL="1200150" lvl="2" indent="-285750">
              <a:buFont typeface="Arial" panose="020B0604020202020204" pitchFamily="34" charset="0"/>
              <a:buChar char="•"/>
            </a:pPr>
            <a:r>
              <a:rPr lang="en-US" sz="1200" b="0" dirty="0">
                <a:solidFill>
                  <a:schemeClr val="tx1"/>
                </a:solidFill>
              </a:rPr>
              <a:t>Distribution Boxes – </a:t>
            </a:r>
            <a:r>
              <a:rPr lang="en-US" sz="1200" b="0" dirty="0">
                <a:solidFill>
                  <a:srgbClr val="C00000"/>
                </a:solidFill>
              </a:rPr>
              <a:t>Fabrication in continues at vendor</a:t>
            </a:r>
            <a:r>
              <a:rPr lang="en-US" sz="1200" b="0" dirty="0">
                <a:solidFill>
                  <a:schemeClr val="tx1"/>
                </a:solidFill>
              </a:rPr>
              <a:t>, delivery expected in July</a:t>
            </a:r>
          </a:p>
          <a:p>
            <a:pPr marL="1200150" lvl="2" indent="-285750">
              <a:buFont typeface="Arial" panose="020B0604020202020204" pitchFamily="34" charset="0"/>
              <a:buChar char="•"/>
            </a:pPr>
            <a:r>
              <a:rPr lang="en-US" sz="1200" b="0" dirty="0">
                <a:solidFill>
                  <a:schemeClr val="tx1"/>
                </a:solidFill>
              </a:rPr>
              <a:t>Surface Transfer Line Procurement – </a:t>
            </a:r>
            <a:r>
              <a:rPr lang="en-US" sz="1200" b="0" dirty="0">
                <a:solidFill>
                  <a:srgbClr val="C00000"/>
                </a:solidFill>
              </a:rPr>
              <a:t>Fabrication in progress at vendor</a:t>
            </a:r>
            <a:r>
              <a:rPr lang="en-US" sz="1200" b="0" dirty="0">
                <a:solidFill>
                  <a:schemeClr val="tx1"/>
                </a:solidFill>
              </a:rPr>
              <a:t>, delivery expected in May</a:t>
            </a:r>
          </a:p>
          <a:p>
            <a:pPr marL="1200150" lvl="2" indent="-285750">
              <a:buFont typeface="Arial" panose="020B0604020202020204" pitchFamily="34" charset="0"/>
              <a:buChar char="•"/>
            </a:pPr>
            <a:r>
              <a:rPr lang="en-US" sz="1200" b="0" dirty="0">
                <a:solidFill>
                  <a:schemeClr val="tx1"/>
                </a:solidFill>
              </a:rPr>
              <a:t>Providing SLAC with guidance on installation activities for tunnel components, tunnel components are being installed with a 3</a:t>
            </a:r>
            <a:r>
              <a:rPr lang="en-US" sz="1200" b="0" baseline="30000" dirty="0">
                <a:solidFill>
                  <a:schemeClr val="tx1"/>
                </a:solidFill>
              </a:rPr>
              <a:t>rd</a:t>
            </a:r>
            <a:r>
              <a:rPr lang="en-US" sz="1200" b="0" dirty="0">
                <a:solidFill>
                  <a:schemeClr val="tx1"/>
                </a:solidFill>
              </a:rPr>
              <a:t> party contractor</a:t>
            </a:r>
          </a:p>
          <a:p>
            <a:pPr lvl="1"/>
            <a:r>
              <a:rPr lang="en-US" sz="1200" dirty="0">
                <a:solidFill>
                  <a:schemeClr val="tx1"/>
                </a:solidFill>
              </a:rPr>
              <a:t>Mu2e Procurement</a:t>
            </a:r>
          </a:p>
          <a:p>
            <a:pPr marL="1200150" lvl="2" indent="-285750">
              <a:buFont typeface="Arial" panose="020B0604020202020204" pitchFamily="34" charset="0"/>
              <a:buChar char="•"/>
            </a:pPr>
            <a:r>
              <a:rPr lang="en-US" sz="1200" b="0" dirty="0">
                <a:solidFill>
                  <a:schemeClr val="tx1"/>
                </a:solidFill>
              </a:rPr>
              <a:t>Distribution Box – Fabrication in progress, delivery expected in early May </a:t>
            </a:r>
          </a:p>
          <a:p>
            <a:pPr marL="1200150" lvl="2" indent="-285750">
              <a:buFont typeface="Arial" panose="020B0604020202020204" pitchFamily="34" charset="0"/>
              <a:buChar char="•"/>
            </a:pPr>
            <a:r>
              <a:rPr lang="en-US" sz="1200" b="0" dirty="0">
                <a:solidFill>
                  <a:srgbClr val="C00000"/>
                </a:solidFill>
              </a:rPr>
              <a:t>Feed Boxes – Technical evaluation of proposals completed (6 bids were received)</a:t>
            </a:r>
          </a:p>
          <a:p>
            <a:pPr lvl="1"/>
            <a:r>
              <a:rPr lang="en-US" sz="1200" dirty="0">
                <a:solidFill>
                  <a:schemeClr val="tx1"/>
                </a:solidFill>
              </a:rPr>
              <a:t>HL-LHC AUP</a:t>
            </a:r>
          </a:p>
          <a:p>
            <a:pPr marL="1200150" lvl="2" indent="-285750">
              <a:buFont typeface="Arial" panose="020B0604020202020204" pitchFamily="34" charset="0"/>
              <a:buChar char="•"/>
            </a:pPr>
            <a:r>
              <a:rPr lang="en-US" sz="1200" b="0" dirty="0">
                <a:solidFill>
                  <a:schemeClr val="tx1"/>
                </a:solidFill>
              </a:rPr>
              <a:t>L4 manager created to manage all cryo-mechanical tasks, working with project to determine details and scope</a:t>
            </a:r>
          </a:p>
          <a:p>
            <a:pPr marL="1200150" lvl="2" indent="-285750">
              <a:buFont typeface="Arial" panose="020B0604020202020204" pitchFamily="34" charset="0"/>
              <a:buChar char="•"/>
            </a:pPr>
            <a:r>
              <a:rPr lang="en-US" sz="1200" b="0" dirty="0">
                <a:solidFill>
                  <a:srgbClr val="C00000"/>
                </a:solidFill>
              </a:rPr>
              <a:t>Resource loaded schedule has been submitted (project to begin practice EVMS reporting in April)</a:t>
            </a:r>
          </a:p>
          <a:p>
            <a:pPr lvl="1"/>
            <a:r>
              <a:rPr lang="en-US" sz="1200" dirty="0">
                <a:solidFill>
                  <a:schemeClr val="tx1"/>
                </a:solidFill>
              </a:rPr>
              <a:t>Meson Controls Upgrade</a:t>
            </a:r>
          </a:p>
          <a:p>
            <a:pPr marL="1200150" lvl="2" indent="-285750">
              <a:buFont typeface="Arial" panose="020B0604020202020204" pitchFamily="34" charset="0"/>
              <a:buChar char="•"/>
            </a:pPr>
            <a:r>
              <a:rPr lang="en-US" sz="1200" b="0" dirty="0">
                <a:solidFill>
                  <a:schemeClr val="tx1"/>
                </a:solidFill>
              </a:rPr>
              <a:t>Project is underway – control cabinet construction, networking and initial programming, preparing for system shutdown in June for to switch system over to new control system</a:t>
            </a:r>
          </a:p>
          <a:p>
            <a:pPr marL="1200150" lvl="2" indent="-285750">
              <a:buFont typeface="Arial" panose="020B0604020202020204" pitchFamily="34" charset="0"/>
              <a:buChar char="•"/>
            </a:pPr>
            <a:r>
              <a:rPr lang="en-US" sz="1200" b="0" dirty="0">
                <a:solidFill>
                  <a:srgbClr val="C00000"/>
                </a:solidFill>
              </a:rPr>
              <a:t>Possibility that shutdown is delayed due to the need for extended cavity testing</a:t>
            </a:r>
          </a:p>
          <a:p>
            <a:pPr lvl="1"/>
            <a:r>
              <a:rPr lang="en-US" sz="1200" dirty="0">
                <a:solidFill>
                  <a:schemeClr val="tx1"/>
                </a:solidFill>
              </a:rPr>
              <a:t>PIP-II Activities and Procurement</a:t>
            </a:r>
          </a:p>
          <a:p>
            <a:pPr marL="1200150" lvl="2" indent="-285750">
              <a:buFont typeface="Arial" panose="020B0604020202020204" pitchFamily="34" charset="0"/>
              <a:buChar char="•"/>
            </a:pPr>
            <a:r>
              <a:rPr lang="en-US" sz="1200" b="0" dirty="0">
                <a:solidFill>
                  <a:schemeClr val="tx1"/>
                </a:solidFill>
              </a:rPr>
              <a:t>External Cave Transfer Line fabrication in progress (in-house), completion expected in March</a:t>
            </a:r>
          </a:p>
          <a:p>
            <a:pPr marL="1200150" lvl="2" indent="-285750">
              <a:buFont typeface="Arial" panose="020B0604020202020204" pitchFamily="34" charset="0"/>
              <a:buChar char="•"/>
            </a:pPr>
            <a:r>
              <a:rPr lang="en-US" sz="1200" b="0" dirty="0">
                <a:solidFill>
                  <a:schemeClr val="tx1"/>
                </a:solidFill>
              </a:rPr>
              <a:t>PIP-II Cave Transfer Line procurement, delivery expected in May/June</a:t>
            </a:r>
          </a:p>
          <a:p>
            <a:pPr marL="1200150" lvl="2" indent="-285750">
              <a:buFont typeface="Arial" panose="020B0604020202020204" pitchFamily="34" charset="0"/>
              <a:buChar char="•"/>
            </a:pPr>
            <a:r>
              <a:rPr lang="en-US" sz="1200" b="0" dirty="0">
                <a:solidFill>
                  <a:schemeClr val="tx1"/>
                </a:solidFill>
              </a:rPr>
              <a:t>Installation to begin in March with external cave TL segments and supports followed by cave TL</a:t>
            </a:r>
          </a:p>
          <a:p>
            <a:pPr lvl="1"/>
            <a:r>
              <a:rPr lang="en-US" sz="1200" dirty="0">
                <a:solidFill>
                  <a:schemeClr val="tx1"/>
                </a:solidFill>
              </a:rPr>
              <a:t>Sub-Kelvin Cryogenics</a:t>
            </a:r>
          </a:p>
          <a:p>
            <a:pPr marL="1200150" lvl="2" indent="-285750">
              <a:buFont typeface="Arial" panose="020B0604020202020204" pitchFamily="34" charset="0"/>
              <a:buChar char="•"/>
            </a:pPr>
            <a:r>
              <a:rPr lang="en-US" sz="1200" b="0" dirty="0" err="1">
                <a:solidFill>
                  <a:schemeClr val="tx1"/>
                </a:solidFill>
              </a:rPr>
              <a:t>SuperCDMS</a:t>
            </a:r>
            <a:r>
              <a:rPr lang="en-US" sz="1200" b="0" dirty="0">
                <a:solidFill>
                  <a:schemeClr val="tx1"/>
                </a:solidFill>
              </a:rPr>
              <a:t> </a:t>
            </a:r>
            <a:r>
              <a:rPr lang="en-US" sz="1200" b="0" dirty="0" err="1">
                <a:solidFill>
                  <a:schemeClr val="tx1"/>
                </a:solidFill>
              </a:rPr>
              <a:t>Snolab</a:t>
            </a:r>
            <a:r>
              <a:rPr lang="en-US" sz="1200" b="0" dirty="0">
                <a:solidFill>
                  <a:schemeClr val="tx1"/>
                </a:solidFill>
              </a:rPr>
              <a:t> – CD2/3 review held in January. Awaiting formal sign-off and ESAAB</a:t>
            </a:r>
          </a:p>
          <a:p>
            <a:pPr marL="1200150" lvl="2" indent="-285750">
              <a:buFont typeface="Arial" panose="020B0604020202020204" pitchFamily="34" charset="0"/>
              <a:buChar char="•"/>
            </a:pPr>
            <a:r>
              <a:rPr lang="en-US" sz="1200" b="0" dirty="0">
                <a:solidFill>
                  <a:schemeClr val="tx1"/>
                </a:solidFill>
              </a:rPr>
              <a:t>ADMX (5K systems) – providing technical assistance on plant and recovery system through May</a:t>
            </a:r>
          </a:p>
          <a:p>
            <a:pPr marL="1200150" lvl="2" indent="-285750">
              <a:buFont typeface="Arial" panose="020B0604020202020204" pitchFamily="34" charset="0"/>
              <a:buChar char="•"/>
            </a:pPr>
            <a:r>
              <a:rPr lang="en-US" sz="1200" b="0" dirty="0">
                <a:solidFill>
                  <a:schemeClr val="tx1"/>
                </a:solidFill>
              </a:rPr>
              <a:t>Nexus – Refrigerator delivery later in April, </a:t>
            </a:r>
            <a:r>
              <a:rPr lang="en-US" sz="1200" b="0" dirty="0" err="1">
                <a:solidFill>
                  <a:schemeClr val="tx1"/>
                </a:solidFill>
              </a:rPr>
              <a:t>NuMI</a:t>
            </a:r>
            <a:r>
              <a:rPr lang="en-US" sz="1200" b="0" dirty="0">
                <a:solidFill>
                  <a:schemeClr val="tx1"/>
                </a:solidFill>
              </a:rPr>
              <a:t> hall preparations proceeding well</a:t>
            </a:r>
          </a:p>
          <a:p>
            <a:pPr marL="1200150" lvl="2" indent="-285750">
              <a:buFont typeface="Arial" panose="020B0604020202020204" pitchFamily="34" charset="0"/>
              <a:buChar char="•"/>
            </a:pPr>
            <a:r>
              <a:rPr lang="en-US" sz="1200" b="0" dirty="0">
                <a:solidFill>
                  <a:schemeClr val="tx1"/>
                </a:solidFill>
              </a:rPr>
              <a:t>Quantum Lab – Final ORC cryogenic approval given</a:t>
            </a:r>
          </a:p>
          <a:p>
            <a:pPr lvl="2" indent="-454025"/>
            <a:r>
              <a:rPr lang="en-US" sz="1200" dirty="0">
                <a:solidFill>
                  <a:schemeClr val="tx1"/>
                </a:solidFill>
              </a:rPr>
              <a:t>Facilities:</a:t>
            </a:r>
          </a:p>
          <a:p>
            <a:pPr marL="1203325" indent="-288925">
              <a:buFont typeface="Arial" panose="020B0604020202020204" pitchFamily="34" charset="0"/>
              <a:buChar char="•"/>
            </a:pPr>
            <a:r>
              <a:rPr lang="en-US" altLang="en-US" sz="1200" b="0" dirty="0">
                <a:solidFill>
                  <a:srgbClr val="C00000"/>
                </a:solidFill>
                <a:latin typeface="Helvetica" panose="020B0604020202020204" pitchFamily="34" charset="0"/>
                <a:ea typeface="Geneva" pitchFamily="121" charset="-128"/>
              </a:rPr>
              <a:t>Meson Detector Building: Spoke cavity testing completed last week, cool down of new cavity this week</a:t>
            </a:r>
          </a:p>
          <a:p>
            <a:pPr marL="1203325" indent="-288925">
              <a:buFont typeface="Arial" panose="020B0604020202020204" pitchFamily="34" charset="0"/>
              <a:buChar char="•"/>
            </a:pPr>
            <a:r>
              <a:rPr lang="en-US" altLang="en-US" sz="1200" b="0" dirty="0">
                <a:solidFill>
                  <a:srgbClr val="C00000"/>
                </a:solidFill>
                <a:latin typeface="Helvetica" panose="020B0604020202020204" pitchFamily="34" charset="0"/>
                <a:ea typeface="Geneva" pitchFamily="121" charset="-128"/>
              </a:rPr>
              <a:t>Cryomodule Test Facility: LCLS-II F1.3-09 CM cool down complete, testing began</a:t>
            </a:r>
          </a:p>
          <a:p>
            <a:pPr marL="1203325" indent="-288925">
              <a:buFont typeface="Arial" panose="020B0604020202020204" pitchFamily="34" charset="0"/>
              <a:buChar char="•"/>
            </a:pPr>
            <a:r>
              <a:rPr lang="en-US" altLang="en-US" sz="1200" b="0" dirty="0">
                <a:solidFill>
                  <a:srgbClr val="C00000"/>
                </a:solidFill>
                <a:latin typeface="Helvetica" panose="020B0604020202020204" pitchFamily="34" charset="0"/>
                <a:ea typeface="Geneva" pitchFamily="121" charset="-128"/>
              </a:rPr>
              <a:t>Industrial Building 1: VTS stands: Two R&amp;D and three LCLS-II cavities tested</a:t>
            </a:r>
          </a:p>
          <a:p>
            <a:pPr marL="1203325" indent="-288925">
              <a:buFont typeface="Arial" panose="020B0604020202020204" pitchFamily="34" charset="0"/>
              <a:buChar char="•"/>
            </a:pPr>
            <a:r>
              <a:rPr lang="en-US" altLang="en-US" sz="1200" b="0" dirty="0">
                <a:solidFill>
                  <a:schemeClr val="tx1"/>
                </a:solidFill>
                <a:latin typeface="Helvetica" panose="020B0604020202020204" pitchFamily="34" charset="0"/>
                <a:ea typeface="Geneva" pitchFamily="121" charset="-128"/>
              </a:rPr>
              <a:t>Muon Campus: Supporting g-2 operation</a:t>
            </a:r>
          </a:p>
          <a:p>
            <a:pPr marL="1203325" indent="-288925">
              <a:buFont typeface="Arial" panose="020B0604020202020204" pitchFamily="34" charset="0"/>
              <a:buChar char="•"/>
            </a:pPr>
            <a:r>
              <a:rPr lang="en-US" altLang="en-US" sz="1200" b="0" dirty="0">
                <a:solidFill>
                  <a:srgbClr val="C00000"/>
                </a:solidFill>
                <a:latin typeface="Helvetica" panose="020B0604020202020204" pitchFamily="34" charset="0"/>
                <a:ea typeface="Geneva" pitchFamily="121" charset="-128"/>
              </a:rPr>
              <a:t>Heavy Assembly Building: Purification in progress prior to Head B commissioning run</a:t>
            </a:r>
            <a:endParaRPr lang="en-US" sz="1800" dirty="0">
              <a:solidFill>
                <a:srgbClr val="C00000"/>
              </a:solidFill>
            </a:endParaRPr>
          </a:p>
        </p:txBody>
      </p:sp>
      <p:sp>
        <p:nvSpPr>
          <p:cNvPr id="4" name="Slide Number Placeholder 4">
            <a:extLst>
              <a:ext uri="{FF2B5EF4-FFF2-40B4-BE49-F238E27FC236}">
                <a16:creationId xmlns:a16="http://schemas.microsoft.com/office/drawing/2014/main" id="{7EFD203D-EC32-4B35-BA14-0A200F5B2C6B}"/>
              </a:ext>
            </a:extLst>
          </p:cNvPr>
          <p:cNvSpPr>
            <a:spLocks noGrp="1"/>
          </p:cNvSpPr>
          <p:nvPr>
            <p:ph type="sldNum" sz="quarter" idx="12"/>
          </p:nvPr>
        </p:nvSpPr>
        <p:spPr>
          <a:xfrm>
            <a:off x="222250" y="6504213"/>
            <a:ext cx="414338" cy="163715"/>
          </a:xfrm>
        </p:spPr>
        <p:txBody>
          <a:bodyPr/>
          <a:lstStyle/>
          <a:p>
            <a:fld id="{032205FA-A580-4FB2-8E99-244EC8430E3C}" type="slidenum">
              <a:rPr lang="en-US" altLang="en-US" smtClean="0"/>
              <a:pPr/>
              <a:t>4</a:t>
            </a:fld>
            <a:endParaRPr lang="en-US" altLang="en-US" dirty="0"/>
          </a:p>
        </p:txBody>
      </p:sp>
      <p:sp>
        <p:nvSpPr>
          <p:cNvPr id="5" name="Footer Placeholder 2">
            <a:extLst>
              <a:ext uri="{FF2B5EF4-FFF2-40B4-BE49-F238E27FC236}">
                <a16:creationId xmlns:a16="http://schemas.microsoft.com/office/drawing/2014/main" id="{CADF49FB-491B-480B-AD7E-BD5D13978FC5}"/>
              </a:ext>
            </a:extLst>
          </p:cNvPr>
          <p:cNvSpPr>
            <a:spLocks noGrp="1"/>
          </p:cNvSpPr>
          <p:nvPr>
            <p:ph type="ftr" sz="quarter" idx="11"/>
          </p:nvPr>
        </p:nvSpPr>
        <p:spPr>
          <a:xfrm>
            <a:off x="987746" y="6515100"/>
            <a:ext cx="5192392" cy="241300"/>
          </a:xfrm>
        </p:spPr>
        <p:txBody>
          <a:bodyPr/>
          <a:lstStyle/>
          <a:p>
            <a:pPr>
              <a:defRPr/>
            </a:pPr>
            <a:r>
              <a:rPr lang="en-US" b="1" dirty="0"/>
              <a:t>TD Summary</a:t>
            </a:r>
          </a:p>
        </p:txBody>
      </p:sp>
      <p:sp>
        <p:nvSpPr>
          <p:cNvPr id="6" name="Date Placeholder 3">
            <a:extLst>
              <a:ext uri="{FF2B5EF4-FFF2-40B4-BE49-F238E27FC236}">
                <a16:creationId xmlns:a16="http://schemas.microsoft.com/office/drawing/2014/main" id="{6C0D4138-EEA1-4E5F-ABC9-59DB707E82BB}"/>
              </a:ext>
            </a:extLst>
          </p:cNvPr>
          <p:cNvSpPr>
            <a:spLocks noGrp="1"/>
          </p:cNvSpPr>
          <p:nvPr>
            <p:ph type="dt" sz="half" idx="10"/>
          </p:nvPr>
        </p:nvSpPr>
        <p:spPr>
          <a:xfrm>
            <a:off x="6450013" y="6515100"/>
            <a:ext cx="1076325" cy="241300"/>
          </a:xfrm>
        </p:spPr>
        <p:txBody>
          <a:bodyPr/>
          <a:lstStyle/>
          <a:p>
            <a:r>
              <a:rPr lang="en-US" altLang="en-US" dirty="0"/>
              <a:t>3/12/2018</a:t>
            </a:r>
          </a:p>
        </p:txBody>
      </p:sp>
    </p:spTree>
    <p:extLst>
      <p:ext uri="{BB962C8B-B14F-4D97-AF65-F5344CB8AC3E}">
        <p14:creationId xmlns:p14="http://schemas.microsoft.com/office/powerpoint/2010/main" val="60560327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rmilab Presentation template.potx" id="{A2D25FEF-5416-4B89-9200-0D39A9A3F4BB}" vid="{8F27CC46-3CE2-45EC-8026-2A6AFF003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escription_x0020_of_x0020_Presentation xmlns="47fc7b7d-f1f2-468e-9654-a86f226c5a41">TD Operations Status 2016-05-03</Description_x0020_of_x0020_Presentation>
    <Organization xmlns="47fc7b7d-f1f2-468e-9654-a86f226c5a41">TD</Organization>
    <PublishingExpirationDate xmlns="http://schemas.microsoft.com/sharepoint/v3" xsi:nil="true"/>
    <PublishingStartDate xmlns="http://schemas.microsoft.com/sharepoint/v3" xsi:nil="true"/>
    <Meeting_x0020_date xmlns="47fc7b7d-f1f2-468e-9654-a86f226c5a41">2016-05-03T05:00:00+00:00</Meeting_x0020_date>
    <_dlc_DocId xmlns="45260a83-08c0-4921-92a3-cd56dcdbef58">-1779-150</_dlc_DocId>
    <_dlc_DocIdUrl xmlns="45260a83-08c0-4921-92a3-cd56dcdbef58">
      <Url>https://fermipoint.fnal.gov/organization/ood/lsm/_layouts/15/DocIdRedir.aspx?ID=-1779-150</Url>
      <Description>-1779-150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ECB9366D95A474190AE7710F7025554" ma:contentTypeVersion="4" ma:contentTypeDescription="Create a new document." ma:contentTypeScope="" ma:versionID="a516abd108609f3c30b8159ab3cffdd9">
  <xsd:schema xmlns:xsd="http://www.w3.org/2001/XMLSchema" xmlns:xs="http://www.w3.org/2001/XMLSchema" xmlns:p="http://schemas.microsoft.com/office/2006/metadata/properties" xmlns:ns1="http://schemas.microsoft.com/sharepoint/v3" xmlns:ns2="45260a83-08c0-4921-92a3-cd56dcdbef58" xmlns:ns3="47fc7b7d-f1f2-468e-9654-a86f226c5a41" targetNamespace="http://schemas.microsoft.com/office/2006/metadata/properties" ma:root="true" ma:fieldsID="99348dd27377a714101ff65f154f9693" ns1:_="" ns2:_="" ns3:_="">
    <xsd:import namespace="http://schemas.microsoft.com/sharepoint/v3"/>
    <xsd:import namespace="45260a83-08c0-4921-92a3-cd56dcdbef58"/>
    <xsd:import namespace="47fc7b7d-f1f2-468e-9654-a86f226c5a4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eting_x0020_date" minOccurs="0"/>
                <xsd:element ref="ns3:Organization" minOccurs="0"/>
                <xsd:element ref="ns3:Description_x0020_of_x0020_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260a83-08c0-4921-92a3-cd56dcdbef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7fc7b7d-f1f2-468e-9654-a86f226c5a41" elementFormDefault="qualified">
    <xsd:import namespace="http://schemas.microsoft.com/office/2006/documentManagement/types"/>
    <xsd:import namespace="http://schemas.microsoft.com/office/infopath/2007/PartnerControls"/>
    <xsd:element name="Meeting_x0020_date" ma:index="13" nillable="true" ma:displayName="Meeting date" ma:format="DateOnly" ma:internalName="Meeting_x0020_date">
      <xsd:simpleType>
        <xsd:restriction base="dms:DateTime"/>
      </xsd:simpleType>
    </xsd:element>
    <xsd:element name="Organization" ma:index="14" nillable="true" ma:displayName="Organization" ma:format="Dropdown" ma:internalName="Organization">
      <xsd:simpleType>
        <xsd:union memberTypes="dms:Text">
          <xsd:simpleType>
            <xsd:restriction base="dms:Choice">
              <xsd:enumeration value="AD"/>
              <xsd:enumeration value="TD"/>
              <xsd:enumeration value="APC"/>
              <xsd:enumeration value="PPD"/>
              <xsd:enumeration value="FCPA"/>
              <xsd:enumeration value="CMS"/>
              <xsd:enumeration value="SCD"/>
              <xsd:enumeration value="CCD"/>
              <xsd:enumeration value="OCIO"/>
              <xsd:enumeration value="FI"/>
              <xsd:enumeration value="ESH&amp;Q"/>
              <xsd:enumeration value="Directors Office"/>
              <xsd:enumeration value="BSS"/>
              <xsd:enumeration value="FESS"/>
              <xsd:enumeration value="WDRS"/>
            </xsd:restriction>
          </xsd:simpleType>
        </xsd:union>
      </xsd:simpleType>
    </xsd:element>
    <xsd:element name="Description_x0020_of_x0020_Presentation" ma:index="15" nillable="true" ma:displayName="Description of Presentation" ma:internalName="Description_x0020_of_x0020_Presenta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EA049B-CA7A-423D-8CB3-61851FB59D66}">
  <ds:schemaRefs>
    <ds:schemaRef ds:uri="http://schemas.microsoft.com/sharepoint/events"/>
  </ds:schemaRefs>
</ds:datastoreItem>
</file>

<file path=customXml/itemProps2.xml><?xml version="1.0" encoding="utf-8"?>
<ds:datastoreItem xmlns:ds="http://schemas.openxmlformats.org/officeDocument/2006/customXml" ds:itemID="{69E5B7C2-EC0F-44AE-8D06-DC1C8ECB7AEB}">
  <ds:schemaRefs>
    <ds:schemaRef ds:uri="http://schemas.microsoft.com/office/infopath/2007/PartnerControls"/>
    <ds:schemaRef ds:uri="http://schemas.microsoft.com/office/2006/documentManagement/types"/>
    <ds:schemaRef ds:uri="http://schemas.microsoft.com/office/2006/metadata/properties"/>
    <ds:schemaRef ds:uri="45260a83-08c0-4921-92a3-cd56dcdbef58"/>
    <ds:schemaRef ds:uri="http://purl.org/dc/elements/1.1/"/>
    <ds:schemaRef ds:uri="http://schemas.microsoft.com/sharepoint/v3"/>
    <ds:schemaRef ds:uri="http://schemas.openxmlformats.org/package/2006/metadata/core-properties"/>
    <ds:schemaRef ds:uri="http://purl.org/dc/terms/"/>
    <ds:schemaRef ds:uri="47fc7b7d-f1f2-468e-9654-a86f226c5a41"/>
    <ds:schemaRef ds:uri="http://www.w3.org/XML/1998/namespace"/>
    <ds:schemaRef ds:uri="http://purl.org/dc/dcmitype/"/>
  </ds:schemaRefs>
</ds:datastoreItem>
</file>

<file path=customXml/itemProps3.xml><?xml version="1.0" encoding="utf-8"?>
<ds:datastoreItem xmlns:ds="http://schemas.openxmlformats.org/officeDocument/2006/customXml" ds:itemID="{9884FC48-EE63-4B8C-9BD9-19FA2FB3DB54}">
  <ds:schemaRefs>
    <ds:schemaRef ds:uri="http://schemas.microsoft.com/sharepoint/v3/contenttype/forms"/>
  </ds:schemaRefs>
</ds:datastoreItem>
</file>

<file path=customXml/itemProps4.xml><?xml version="1.0" encoding="utf-8"?>
<ds:datastoreItem xmlns:ds="http://schemas.openxmlformats.org/officeDocument/2006/customXml" ds:itemID="{CEC69B34-2309-4DFB-B663-DB4AC1FD6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260a83-08c0-4921-92a3-cd56dcdbef58"/>
    <ds:schemaRef ds:uri="47fc7b7d-f1f2-468e-9654-a86f226c5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5260</TotalTime>
  <Words>943</Words>
  <Application>Microsoft Office PowerPoint</Application>
  <PresentationFormat>On-screen Show (4:3)</PresentationFormat>
  <Paragraphs>77</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MS PGothic</vt:lpstr>
      <vt:lpstr>MS PGothic</vt:lpstr>
      <vt:lpstr>Arial</vt:lpstr>
      <vt:lpstr>Calibri</vt:lpstr>
      <vt:lpstr>Geneva</vt:lpstr>
      <vt:lpstr>Helvetica</vt:lpstr>
      <vt:lpstr>Times New Roman</vt:lpstr>
      <vt:lpstr>Fermilab_PPT_090815</vt:lpstr>
      <vt:lpstr>PowerPoint Presentation</vt:lpstr>
      <vt:lpstr>SRF Sector Update 2018-02-26</vt:lpstr>
      <vt:lpstr> Magnet Sector </vt:lpstr>
      <vt:lpstr>Cryogenic Sector – Engineering Department (3-12-2018)</vt:lpstr>
    </vt:vector>
  </TitlesOfParts>
  <Company>Fermilab Technical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Operations Status 2016-05-03</dc:title>
  <dc:subject>TD Operations Status 2016-05-03</dc:subject>
  <dc:creator>David Harding</dc:creator>
  <cp:lastModifiedBy>Kayla Decker x 34402N</cp:lastModifiedBy>
  <cp:revision>129</cp:revision>
  <cp:lastPrinted>2014-01-20T19:40:21Z</cp:lastPrinted>
  <dcterms:created xsi:type="dcterms:W3CDTF">2016-03-21T21:02:23Z</dcterms:created>
  <dcterms:modified xsi:type="dcterms:W3CDTF">2018-03-12T19:29:41Z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0x010100AECB9366D95A474190AE7710F7025554</vt:lpwstr>
  </property>
  <property fmtid="{D5CDD505-2E9C-101B-9397-08002B2CF9AE}" pid="3" name="_dlc_DocIdItemGuid">
    <vt:lpwstr>1f4a757f-71de-493e-8321-ce61266f155e</vt:lpwstr>
  </property>
</Properties>
</file>