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0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0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12 March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March     05, 2018 (0000 hours)</a:t>
            </a:r>
          </a:p>
          <a:p>
            <a:pPr marL="0" indent="0" algn="just">
              <a:buNone/>
            </a:pPr>
            <a:r>
              <a:rPr lang="en-US" sz="1100" dirty="0"/>
              <a:t>To:      March     12,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10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1.94 E19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156.2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1.16 E19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157.3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2.01 E17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  50.9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1.65 E14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90.5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6.10 E12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11.5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549B10-7C52-4AD4-931A-486EDA5FEF9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2488" y="813153"/>
            <a:ext cx="4370377" cy="3121699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B120F1-BF72-49EF-833C-E3A3A254663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D2466BF-DEA0-4EBA-B80A-C609076955E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523794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25E221-5745-401D-944C-EE3C6C61F91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BD26F26-F098-4A91-821E-2DD21AB7A20C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61662" y="1440543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F9E6F8-9CD0-4A26-B17B-B209C61E754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CD94624-70F0-4895-B3F5-AA5D799A462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82820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Laser </a:t>
            </a:r>
            <a:r>
              <a:rPr lang="en-US" sz="1500" dirty="0" err="1"/>
              <a:t>Notcher</a:t>
            </a:r>
            <a:r>
              <a:rPr lang="en-US" sz="1500" dirty="0"/>
              <a:t> operational</a:t>
            </a:r>
          </a:p>
          <a:p>
            <a:pPr lvl="1"/>
            <a:r>
              <a:rPr lang="en-US" sz="1500" dirty="0"/>
              <a:t>LRF2 &amp; LRF5 modulators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/>
              <a:t>Tuning continues</a:t>
            </a:r>
            <a:endParaRPr lang="en-US" sz="1400" dirty="0"/>
          </a:p>
          <a:p>
            <a:pPr lvl="1"/>
            <a:r>
              <a:rPr lang="en-US" sz="1400" dirty="0"/>
              <a:t>Instrumentation BPM noise </a:t>
            </a:r>
            <a:endParaRPr lang="en-US" sz="1400" i="1" dirty="0"/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500" dirty="0"/>
              <a:t>~650kW with SY</a:t>
            </a:r>
          </a:p>
          <a:p>
            <a:pPr lvl="1"/>
            <a:r>
              <a:rPr lang="en-US" sz="1500" dirty="0"/>
              <a:t>&gt;710kW without SY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taking beam</a:t>
            </a:r>
          </a:p>
          <a:p>
            <a:pPr lvl="1"/>
            <a:r>
              <a:rPr lang="en-US" sz="1500" dirty="0"/>
              <a:t>EDIT Program successful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500" dirty="0"/>
              <a:t>Tuning &amp; studies</a:t>
            </a:r>
          </a:p>
          <a:p>
            <a:pPr lvl="1"/>
            <a:r>
              <a:rPr lang="en-US" sz="1500" dirty="0"/>
              <a:t>g-2 operation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  <a:p>
            <a:pPr lvl="1"/>
            <a:r>
              <a:rPr lang="en-US" sz="1500" dirty="0"/>
              <a:t>Monday, March 12</a:t>
            </a:r>
            <a:r>
              <a:rPr lang="en-US" sz="1500" baseline="30000" dirty="0"/>
              <a:t>th</a:t>
            </a:r>
            <a:r>
              <a:rPr lang="en-US" sz="1500" dirty="0"/>
              <a:t> @ 0730</a:t>
            </a:r>
          </a:p>
          <a:p>
            <a:pPr lvl="2"/>
            <a:r>
              <a:rPr lang="en-US" sz="1400" dirty="0"/>
              <a:t>3-4 hour downtime</a:t>
            </a:r>
          </a:p>
          <a:p>
            <a:pPr lvl="2"/>
            <a:r>
              <a:rPr lang="en-US" sz="1400" dirty="0" err="1"/>
              <a:t>Linac</a:t>
            </a:r>
            <a:r>
              <a:rPr lang="en-US" sz="1400" dirty="0"/>
              <a:t> (LRF2 &amp; LRF5)</a:t>
            </a:r>
          </a:p>
          <a:p>
            <a:pPr lvl="2"/>
            <a:r>
              <a:rPr lang="en-US" sz="1400" dirty="0"/>
              <a:t>MI keys at 0845</a:t>
            </a:r>
          </a:p>
          <a:p>
            <a:pPr lvl="2"/>
            <a:r>
              <a:rPr lang="en-US" sz="1400" dirty="0"/>
              <a:t>Instrumentation, PA, and water leaks</a:t>
            </a:r>
          </a:p>
          <a:p>
            <a:pPr lvl="2"/>
            <a:r>
              <a:rPr lang="en-US" sz="1400" dirty="0"/>
              <a:t>Other small jobs </a:t>
            </a:r>
          </a:p>
          <a:p>
            <a:pPr lvl="1"/>
            <a:r>
              <a:rPr lang="en-US" sz="1500" dirty="0"/>
              <a:t>Tuesday, March 20</a:t>
            </a:r>
            <a:r>
              <a:rPr lang="en-US" sz="1500" baseline="30000" dirty="0"/>
              <a:t>th </a:t>
            </a:r>
          </a:p>
          <a:p>
            <a:pPr lvl="2"/>
            <a:r>
              <a:rPr lang="en-US" sz="1400" dirty="0"/>
              <a:t>Next Scheduled Downtime </a:t>
            </a:r>
          </a:p>
          <a:p>
            <a:pPr marL="577850" lvl="2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Starting Up</a:t>
            </a:r>
          </a:p>
          <a:p>
            <a:pPr lvl="2"/>
            <a:r>
              <a:rPr lang="en-US" dirty="0"/>
              <a:t>Conditioned New </a:t>
            </a:r>
            <a:r>
              <a:rPr lang="en-US" dirty="0" err="1"/>
              <a:t>Buncher</a:t>
            </a:r>
            <a:r>
              <a:rPr lang="en-US" dirty="0"/>
              <a:t> Cavity</a:t>
            </a:r>
          </a:p>
          <a:p>
            <a:pPr lvl="2"/>
            <a:r>
              <a:rPr lang="en-US" dirty="0"/>
              <a:t>Commissioned RFQ &amp; Inflector cavity in CW mode to operating gradients</a:t>
            </a:r>
          </a:p>
          <a:p>
            <a:pPr lvl="2"/>
            <a:r>
              <a:rPr lang="en-US" dirty="0"/>
              <a:t>Started up beam to LEBT</a:t>
            </a:r>
          </a:p>
          <a:p>
            <a:pPr lvl="2"/>
            <a:r>
              <a:rPr lang="en-US" dirty="0"/>
              <a:t>Working toward establishing beam to beam valve</a:t>
            </a:r>
          </a:p>
          <a:p>
            <a:pPr lvl="2"/>
            <a:r>
              <a:rPr lang="en-US" dirty="0"/>
              <a:t>April/May </a:t>
            </a:r>
            <a:r>
              <a:rPr lang="en-US" dirty="0" err="1"/>
              <a:t>Cryo</a:t>
            </a:r>
            <a:r>
              <a:rPr lang="en-US" dirty="0"/>
              <a:t> work shutdown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/>
              <a:t>The IOTA nonlinear magnet being prepared for field mapping prior to installation.</a:t>
            </a:r>
            <a:endParaRPr lang="en-US" sz="1400" dirty="0"/>
          </a:p>
          <a:p>
            <a:pPr lvl="1"/>
            <a:r>
              <a:rPr lang="en-US" dirty="0"/>
              <a:t>The 2 amp supplies for the skew quads, trims, and octupoles installed in ESB.</a:t>
            </a:r>
          </a:p>
          <a:p>
            <a:pPr lvl="2"/>
            <a:r>
              <a:rPr lang="en-US" sz="1600" dirty="0"/>
              <a:t>Powered first ring magnet – skew quad</a:t>
            </a:r>
          </a:p>
          <a:p>
            <a:pPr lvl="1"/>
            <a:r>
              <a:rPr lang="en-US" dirty="0"/>
              <a:t>90% of the hardware fasteners for the vacuum installation have been cleaned.</a:t>
            </a:r>
          </a:p>
          <a:p>
            <a:pPr lvl="1"/>
            <a:r>
              <a:rPr lang="en-US" dirty="0"/>
              <a:t>Vacuum components flanges and tubes in weld shop</a:t>
            </a:r>
          </a:p>
          <a:p>
            <a:pPr lvl="1"/>
            <a:r>
              <a:rPr lang="en-US" dirty="0"/>
              <a:t>Magnet cable pulls are complete and instrumentation cable pulls are underway.</a:t>
            </a:r>
            <a:endParaRPr lang="en-US" sz="1400" dirty="0"/>
          </a:p>
          <a:p>
            <a:pPr lvl="1"/>
            <a:r>
              <a:rPr lang="en-US" dirty="0"/>
              <a:t>LCW manifold installation finishing up.</a:t>
            </a:r>
            <a:endParaRPr lang="en-US" sz="1400" dirty="0"/>
          </a:p>
          <a:p>
            <a:pPr marL="858838" lvl="3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F1.3-09</a:t>
            </a:r>
          </a:p>
          <a:p>
            <a:pPr lvl="1"/>
            <a:r>
              <a:rPr lang="en-US" dirty="0"/>
              <a:t>Cold</a:t>
            </a:r>
          </a:p>
          <a:p>
            <a:pPr lvl="1"/>
            <a:r>
              <a:rPr lang="en-US" dirty="0"/>
              <a:t>Testing under way</a:t>
            </a:r>
          </a:p>
          <a:p>
            <a:pPr lvl="1"/>
            <a:r>
              <a:rPr lang="en-US" dirty="0"/>
              <a:t>Looking good</a:t>
            </a:r>
          </a:p>
          <a:p>
            <a:pPr lvl="0"/>
            <a:r>
              <a:rPr lang="en-US" dirty="0">
                <a:solidFill>
                  <a:srgbClr val="003087">
                    <a:lumMod val="60000"/>
                    <a:lumOff val="40000"/>
                  </a:srgbClr>
                </a:solidFill>
              </a:rPr>
              <a:t>LCLSII Cryomodule F1.3-07</a:t>
            </a:r>
            <a:endParaRPr lang="en-US" dirty="0"/>
          </a:p>
          <a:p>
            <a:pPr lvl="1"/>
            <a:r>
              <a:rPr lang="en-US" dirty="0"/>
              <a:t>Best module</a:t>
            </a:r>
          </a:p>
          <a:p>
            <a:pPr lvl="1"/>
            <a:r>
              <a:rPr lang="en-US" dirty="0"/>
              <a:t>Being instrumented for move to SLAC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3/12/2018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30579</TotalTime>
  <Words>390</Words>
  <Application>Microsoft Office PowerPoint</Application>
  <PresentationFormat>On-screen Show (16:9)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584</cp:revision>
  <cp:lastPrinted>2014-01-20T19:40:21Z</cp:lastPrinted>
  <dcterms:created xsi:type="dcterms:W3CDTF">2016-08-16T13:41:08Z</dcterms:created>
  <dcterms:modified xsi:type="dcterms:W3CDTF">2018-03-12T19:03:59Z</dcterms:modified>
</cp:coreProperties>
</file>