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65" r:id="rId3"/>
    <p:sldId id="340" r:id="rId4"/>
    <p:sldId id="344" r:id="rId5"/>
    <p:sldId id="342" r:id="rId6"/>
    <p:sldId id="343" r:id="rId7"/>
    <p:sldId id="335" r:id="rId8"/>
    <p:sldId id="330" r:id="rId9"/>
    <p:sldId id="315" r:id="rId10"/>
    <p:sldId id="339" r:id="rId11"/>
    <p:sldId id="338" r:id="rId12"/>
    <p:sldId id="337" r:id="rId1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F9900"/>
    <a:srgbClr val="A7A8AA"/>
    <a:srgbClr val="404040"/>
    <a:srgbClr val="505050"/>
    <a:srgbClr val="004C97"/>
    <a:srgbClr val="63666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1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33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Berm Grading/Stabilization </a:t>
            </a:r>
          </a:p>
          <a:p>
            <a:pPr lvl="1"/>
            <a:r>
              <a:rPr lang="en-US" dirty="0"/>
              <a:t>Bring the berm height back to original height and grade along the length of the berm</a:t>
            </a:r>
          </a:p>
          <a:p>
            <a:pPr lvl="2"/>
            <a:r>
              <a:rPr lang="en-US" dirty="0"/>
              <a:t>Settling and erosion</a:t>
            </a:r>
          </a:p>
          <a:p>
            <a:pPr lvl="1"/>
            <a:r>
              <a:rPr lang="en-US" dirty="0"/>
              <a:t>Secondary line of defense for vertical mitigation of water</a:t>
            </a:r>
          </a:p>
          <a:p>
            <a:pPr lvl="1"/>
            <a:r>
              <a:rPr lang="en-US" dirty="0"/>
              <a:t>Installation issues</a:t>
            </a:r>
          </a:p>
          <a:p>
            <a:pPr lvl="2"/>
            <a:r>
              <a:rPr lang="en-US" dirty="0"/>
              <a:t>Stair replacement at South end near MI12 service build</a:t>
            </a:r>
          </a:p>
          <a:p>
            <a:pPr lvl="2"/>
            <a:r>
              <a:rPr lang="en-US" dirty="0"/>
              <a:t>Build up of wall behind berm cooling system </a:t>
            </a:r>
          </a:p>
          <a:p>
            <a:pPr lvl="2"/>
            <a:r>
              <a:rPr lang="en-US" dirty="0"/>
              <a:t>Well collars to maintain access to wells</a:t>
            </a:r>
          </a:p>
          <a:p>
            <a:pPr lvl="2"/>
            <a:r>
              <a:rPr lang="en-US" dirty="0"/>
              <a:t>Removal of French drain at north end of the berm</a:t>
            </a:r>
          </a:p>
          <a:p>
            <a:pPr lvl="2"/>
            <a:r>
              <a:rPr lang="en-US" dirty="0"/>
              <a:t>Redirect the sump of the Peanut tank at north end of berm</a:t>
            </a:r>
          </a:p>
          <a:p>
            <a:pPr lvl="2"/>
            <a:r>
              <a:rPr lang="en-US" dirty="0"/>
              <a:t>Grading west side of the berm toward Indian creek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55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Relocation  of Buried 120V power line to MI13A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37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sz="half" idx="1"/>
          </p:nvPr>
        </p:nvSpPr>
        <p:spPr>
          <a:xfrm>
            <a:off x="228600" y="971550"/>
            <a:ext cx="4206242" cy="36337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0188" indent="-230188">
              <a:defRPr>
                <a:solidFill>
                  <a:schemeClr val="accent6"/>
                </a:solidFill>
              </a:defRPr>
            </a:lvl1pPr>
            <a:lvl2pPr marL="541536" indent="-258961">
              <a:defRPr>
                <a:solidFill>
                  <a:schemeClr val="accent6"/>
                </a:solidFill>
              </a:defRPr>
            </a:lvl2pPr>
            <a:lvl3pPr marL="849312" indent="-276225">
              <a:defRPr>
                <a:solidFill>
                  <a:schemeClr val="accent6"/>
                </a:solidFill>
              </a:defRPr>
            </a:lvl3pPr>
            <a:lvl4pPr marL="1151164" indent="-293914">
              <a:defRPr>
                <a:solidFill>
                  <a:schemeClr val="accent6"/>
                </a:solidFill>
              </a:defRPr>
            </a:lvl4pPr>
            <a:lvl5pPr marL="1435780" indent="-295955">
              <a:buChar char="•"/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3"/>
          </p:nvPr>
        </p:nvSpPr>
        <p:spPr>
          <a:xfrm>
            <a:off x="229365" y="4765102"/>
            <a:ext cx="4205476" cy="1265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4"/>
          </p:nvPr>
        </p:nvSpPr>
        <p:spPr>
          <a:xfrm>
            <a:off x="4692451" y="4765102"/>
            <a:ext cx="4206240" cy="1265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300" b="1">
                <a:solidFill>
                  <a:srgbClr val="004C97"/>
                </a:solidFill>
              </a:defRPr>
            </a:pPr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228600" y="251751"/>
            <a:ext cx="8686800" cy="4278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49443233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13"/>
          </p:nvPr>
        </p:nvSpPr>
        <p:spPr>
          <a:xfrm>
            <a:off x="222250" y="254000"/>
            <a:ext cx="8675689" cy="58029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6126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3/12/2018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843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8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3/12/2018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49" y="3559175"/>
            <a:ext cx="8108951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Tritium Debrief: BNB Canopy and Berm Stabilization 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Cons Gattuso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March 12,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530601" y="6504213"/>
            <a:ext cx="62604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Presenter | Presentation Title or Meeting Title</a:t>
            </a:r>
          </a:p>
        </p:txBody>
      </p:sp>
      <p:sp>
        <p:nvSpPr>
          <p:cNvPr id="124" name="Shape 124"/>
          <p:cNvSpPr/>
          <p:nvPr/>
        </p:nvSpPr>
        <p:spPr>
          <a:xfrm>
            <a:off x="736827" y="6504213"/>
            <a:ext cx="675369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11/2/2016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aphicFrame>
        <p:nvGraphicFramePr>
          <p:cNvPr id="126" name="Table 126"/>
          <p:cNvGraphicFramePr/>
          <p:nvPr>
            <p:extLst>
              <p:ext uri="{D42A27DB-BD31-4B8C-83A1-F6EECF244321}">
                <p14:modId xmlns:p14="http://schemas.microsoft.com/office/powerpoint/2010/main" val="3075930820"/>
              </p:ext>
            </p:extLst>
          </p:nvPr>
        </p:nvGraphicFramePr>
        <p:xfrm>
          <a:off x="36212" y="488909"/>
          <a:ext cx="8233046" cy="5562243"/>
        </p:xfrm>
        <a:graphic>
          <a:graphicData uri="http://schemas.openxmlformats.org/drawingml/2006/table">
            <a:tbl>
              <a:tblPr/>
              <a:tblGrid>
                <a:gridCol w="2392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0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682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>
                          <a:sym typeface="Calibri"/>
                        </a:rPr>
                        <a:t>MI-12 to MBD Duct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Cable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Signal(s)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Status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Notes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36-C Multimode fiber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TCLK, MIBS, MDAT, NuMI-BP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active/damaged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5 fibers in use; OTDR shows loss at ~700 ft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5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24-C Singlemode fiber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ACNET, various signals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active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all fiber in use; network, etc.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279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1/2" </a:t>
                      </a:r>
                      <a:r>
                        <a:rPr sz="1000" dirty="0" err="1">
                          <a:sym typeface="Calibri"/>
                        </a:rPr>
                        <a:t>Cablewave</a:t>
                      </a:r>
                      <a:r>
                        <a:rPr sz="1000" dirty="0">
                          <a:sym typeface="Calibri"/>
                        </a:rPr>
                        <a:t> 50 Ohm Coax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BRF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(SBN)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ym typeface="Calibri"/>
                        </a:rPr>
                        <a:t>rf</a:t>
                      </a:r>
                      <a:r>
                        <a:rPr sz="1000" dirty="0">
                          <a:sym typeface="Calibri"/>
                        </a:rPr>
                        <a:t> at MBD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1/2" Cablewave 50 Ohm Coax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BES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(SBN)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No BES at MBD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1/2" </a:t>
                      </a:r>
                      <a:r>
                        <a:rPr sz="1000" dirty="0" err="1">
                          <a:sym typeface="Calibri"/>
                        </a:rPr>
                        <a:t>Cablewave</a:t>
                      </a:r>
                      <a:r>
                        <a:rPr sz="1000" dirty="0">
                          <a:sym typeface="Calibri"/>
                        </a:rPr>
                        <a:t> 50 Ohm Coax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RWM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no longer in use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ym typeface="Calibri"/>
                        </a:rPr>
                        <a:t>TDR'd</a:t>
                      </a:r>
                      <a:r>
                        <a:rPr sz="1000" dirty="0">
                          <a:sym typeface="Calibri"/>
                        </a:rPr>
                        <a:t> OK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1/2" Cablewave 50 Ohm Coax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spare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unused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ym typeface="Calibri"/>
                        </a:rPr>
                        <a:t>TDR'd</a:t>
                      </a:r>
                      <a:r>
                        <a:rPr sz="1000" dirty="0">
                          <a:sym typeface="Calibri"/>
                        </a:rPr>
                        <a:t> OK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20 Cond 18 AWG Blue Jacket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Safety-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active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NuMI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20 Cond 18 AWG Blue Jacket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Safety-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active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NuMI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4 Twisted Pair 18 AWG Blue Jacket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Safety-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active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NuMI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4 Twisted Pair 18 AWG Blue Jacket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Safety-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active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NuMI Interlocks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4 Twisted Pair 18 AWG Orange Jacket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Fire Protection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active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FP network, MSB to MI-65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>
                          <a:solidFill>
                            <a:srgbClr val="000000"/>
                          </a:solidFill>
                          <a:sym typeface="Calibri"/>
                        </a:defRPr>
                      </a:pPr>
                      <a:endParaRPr dirty="0"/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75 ohm 1/2" Hardline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CATV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unused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not terminated at MBD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75 ohm 1/2" Hardline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CATV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unused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not terminated at MBD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75 ohm 1/2" Hardline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CATV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unused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not terminated at MBD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934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75 ohm 1/2" Hardline</a:t>
                      </a:r>
                    </a:p>
                  </a:txBody>
                  <a:tcPr marL="8935" marR="8935" marT="8935" marB="893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CATV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ym typeface="Calibri"/>
                        </a:rPr>
                        <a:t>unused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ym typeface="Calibri"/>
                        </a:rPr>
                        <a:t>not terminated at MBD</a:t>
                      </a:r>
                    </a:p>
                  </a:txBody>
                  <a:tcPr marL="8935" marR="8935" marT="8935" marB="8935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DA7FB71-041F-4C1A-A9DA-B2AD858E0A2B}"/>
              </a:ext>
            </a:extLst>
          </p:cNvPr>
          <p:cNvGrpSpPr/>
          <p:nvPr/>
        </p:nvGrpSpPr>
        <p:grpSpPr>
          <a:xfrm>
            <a:off x="7748337" y="1300179"/>
            <a:ext cx="1480834" cy="830997"/>
            <a:chOff x="7748337" y="1300179"/>
            <a:chExt cx="1480834" cy="830997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F2954869-D1D2-48BE-906D-AAAB00350737}"/>
                </a:ext>
              </a:extLst>
            </p:cNvPr>
            <p:cNvSpPr/>
            <p:nvPr/>
          </p:nvSpPr>
          <p:spPr>
            <a:xfrm>
              <a:off x="7748337" y="1545996"/>
              <a:ext cx="239174" cy="339365"/>
            </a:xfrm>
            <a:prstGeom prst="rightBrace">
              <a:avLst>
                <a:gd name="adj1" fmla="val 8333"/>
                <a:gd name="adj2" fmla="val 41491"/>
              </a:avLst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ED1F68-42CC-4BBB-9628-FF035E0DEB7E}"/>
                </a:ext>
              </a:extLst>
            </p:cNvPr>
            <p:cNvSpPr txBox="1"/>
            <p:nvPr/>
          </p:nvSpPr>
          <p:spPr>
            <a:xfrm>
              <a:off x="7987511" y="1300179"/>
              <a:ext cx="12416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Moved in 2016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3A36D9-1C9A-4AD8-8A3D-6795DC72435E}"/>
              </a:ext>
            </a:extLst>
          </p:cNvPr>
          <p:cNvGrpSpPr/>
          <p:nvPr/>
        </p:nvGrpSpPr>
        <p:grpSpPr>
          <a:xfrm>
            <a:off x="6967086" y="5142322"/>
            <a:ext cx="1793639" cy="882759"/>
            <a:chOff x="6967086" y="5142322"/>
            <a:chExt cx="1793639" cy="882759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69C8CCB8-BA48-4E0E-9FB1-A20B8E714650}"/>
                </a:ext>
              </a:extLst>
            </p:cNvPr>
            <p:cNvSpPr/>
            <p:nvPr/>
          </p:nvSpPr>
          <p:spPr>
            <a:xfrm>
              <a:off x="6967086" y="5211617"/>
              <a:ext cx="319237" cy="813464"/>
            </a:xfrm>
            <a:prstGeom prst="rightBrace">
              <a:avLst>
                <a:gd name="adj1" fmla="val 8333"/>
                <a:gd name="adj2" fmla="val 41491"/>
              </a:avLst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0B48EE-CA26-42F2-99DA-47722CFE72F6}"/>
                </a:ext>
              </a:extLst>
            </p:cNvPr>
            <p:cNvSpPr txBox="1"/>
            <p:nvPr/>
          </p:nvSpPr>
          <p:spPr>
            <a:xfrm>
              <a:off x="7346530" y="5142322"/>
              <a:ext cx="1414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Abandon in place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7D8D1-A2D9-429F-AE15-61C5D8078EF0}"/>
              </a:ext>
            </a:extLst>
          </p:cNvPr>
          <p:cNvGrpSpPr/>
          <p:nvPr/>
        </p:nvGrpSpPr>
        <p:grpSpPr>
          <a:xfrm>
            <a:off x="7027293" y="3349592"/>
            <a:ext cx="1932977" cy="1566200"/>
            <a:chOff x="7027293" y="3349592"/>
            <a:chExt cx="1932977" cy="1566200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FFF85BD8-C1DD-4878-85A4-D0BF93628BF9}"/>
                </a:ext>
              </a:extLst>
            </p:cNvPr>
            <p:cNvSpPr/>
            <p:nvPr/>
          </p:nvSpPr>
          <p:spPr>
            <a:xfrm>
              <a:off x="7027293" y="3349592"/>
              <a:ext cx="403410" cy="1566200"/>
            </a:xfrm>
            <a:prstGeom prst="rightBrace">
              <a:avLst>
                <a:gd name="adj1" fmla="val 8333"/>
                <a:gd name="adj2" fmla="val 41491"/>
              </a:avLst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9F8E6D-8FB3-45D7-89F3-4BE789F8D191}"/>
                </a:ext>
              </a:extLst>
            </p:cNvPr>
            <p:cNvSpPr txBox="1"/>
            <p:nvPr/>
          </p:nvSpPr>
          <p:spPr>
            <a:xfrm>
              <a:off x="7430703" y="3545715"/>
              <a:ext cx="1529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Will be installed in 5-6 weeks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E11A8F-4F2C-4179-B315-C0DE1635D3CC}"/>
              </a:ext>
            </a:extLst>
          </p:cNvPr>
          <p:cNvGrpSpPr/>
          <p:nvPr/>
        </p:nvGrpSpPr>
        <p:grpSpPr>
          <a:xfrm>
            <a:off x="6552446" y="2131176"/>
            <a:ext cx="2133486" cy="940336"/>
            <a:chOff x="6552446" y="2131176"/>
            <a:chExt cx="2133486" cy="940336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8AF58FE7-64AC-4200-851C-B7D3C5CA9C6A}"/>
                </a:ext>
              </a:extLst>
            </p:cNvPr>
            <p:cNvSpPr/>
            <p:nvPr/>
          </p:nvSpPr>
          <p:spPr>
            <a:xfrm>
              <a:off x="6552446" y="2131176"/>
              <a:ext cx="403410" cy="940336"/>
            </a:xfrm>
            <a:prstGeom prst="rightBrace">
              <a:avLst>
                <a:gd name="adj1" fmla="val 8333"/>
                <a:gd name="adj2" fmla="val 41491"/>
              </a:avLst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D3F52F-A305-42C7-94AE-72493598D5EC}"/>
                </a:ext>
              </a:extLst>
            </p:cNvPr>
            <p:cNvSpPr txBox="1"/>
            <p:nvPr/>
          </p:nvSpPr>
          <p:spPr>
            <a:xfrm>
              <a:off x="6955856" y="2214232"/>
              <a:ext cx="1730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Determining the status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942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634297" y="6506469"/>
            <a:ext cx="6262120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Daniel </a:t>
            </a:r>
            <a:r>
              <a:rPr dirty="0" err="1"/>
              <a:t>ohnson</a:t>
            </a:r>
            <a:r>
              <a:rPr dirty="0"/>
              <a:t> | MI-12 Duct Meeting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half" idx="1"/>
          </p:nvPr>
        </p:nvSpPr>
        <p:spPr>
          <a:xfrm>
            <a:off x="228600" y="1366972"/>
            <a:ext cx="3711804" cy="4197362"/>
          </a:xfrm>
          <a:prstGeom prst="rect">
            <a:avLst/>
          </a:prstGeom>
        </p:spPr>
        <p:txBody>
          <a:bodyPr/>
          <a:lstStyle>
            <a:lvl2pPr marL="512762" indent="-230188">
              <a:spcBef>
                <a:spcPts val="300"/>
              </a:spcBef>
              <a:defRPr sz="1600"/>
            </a:lvl2pPr>
          </a:lstStyle>
          <a:p>
            <a:r>
              <a:rPr dirty="0"/>
              <a:t>New duct bank installed (partial)</a:t>
            </a:r>
          </a:p>
          <a:p>
            <a:pPr lvl="1"/>
            <a:r>
              <a:rPr dirty="0"/>
              <a:t>MI-12 to just short of </a:t>
            </a:r>
            <a:r>
              <a:rPr dirty="0" err="1"/>
              <a:t>Geise</a:t>
            </a:r>
            <a:r>
              <a:rPr dirty="0"/>
              <a:t> Road</a:t>
            </a:r>
            <a:endParaRPr lang="en-US" dirty="0"/>
          </a:p>
          <a:p>
            <a:r>
              <a:rPr lang="en-US" dirty="0"/>
              <a:t>Cable relocation process</a:t>
            </a:r>
          </a:p>
          <a:p>
            <a:pPr lvl="1"/>
            <a:r>
              <a:rPr lang="en-US" dirty="0"/>
              <a:t>Once all the cable arrives we will pull it</a:t>
            </a:r>
          </a:p>
          <a:p>
            <a:pPr lvl="1"/>
            <a:r>
              <a:rPr lang="en-US" dirty="0"/>
              <a:t>Connection will be made up during the summer shutdown period</a:t>
            </a:r>
          </a:p>
          <a:p>
            <a:pPr lvl="1"/>
            <a:r>
              <a:rPr lang="en-US" dirty="0"/>
              <a:t>Will not impact operation</a:t>
            </a:r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736828" y="6470976"/>
            <a:ext cx="67536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11/23/2016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222250" y="6536694"/>
            <a:ext cx="127000" cy="139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43484">
              <a:defRPr sz="2134"/>
            </a:lvl1pPr>
          </a:lstStyle>
          <a:p>
            <a:r>
              <a:t>New Communication Duct</a:t>
            </a:r>
          </a:p>
        </p:txBody>
      </p:sp>
      <p:pic>
        <p:nvPicPr>
          <p:cNvPr id="128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5988" y="251751"/>
            <a:ext cx="3890489" cy="60142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887436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C137-ED41-4F25-B0FE-29B7F4B8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36037"/>
          </a:xfrm>
        </p:spPr>
        <p:txBody>
          <a:bodyPr/>
          <a:lstStyle/>
          <a:p>
            <a:r>
              <a:rPr lang="en-US" dirty="0"/>
              <a:t>BNB Tritium Mitigation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14C91-408F-4A28-8847-6C2CBB03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5065"/>
            <a:ext cx="4530985" cy="1967571"/>
          </a:xfrm>
        </p:spPr>
        <p:txBody>
          <a:bodyPr/>
          <a:lstStyle/>
          <a:p>
            <a:r>
              <a:rPr lang="en-US" sz="1800" dirty="0"/>
              <a:t>Annual cost of disposal and risk to surface water and groundwater</a:t>
            </a:r>
          </a:p>
          <a:p>
            <a:pPr lvl="2"/>
            <a:r>
              <a:rPr lang="en-US" sz="1400" dirty="0"/>
              <a:t>~$350-400K+ for disposal cost</a:t>
            </a: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260F0-A406-46FC-B2C1-64A377944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3/12/2018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9E1AA-24FE-48AC-B7B6-B666B725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TTF | BNB Canopy and Berm Stabilization Debrief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C1B70-46F2-4FCE-BFC0-3BA69BB7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2F8627-63A7-43D9-ABC7-D8E9FC5BB493}"/>
              </a:ext>
            </a:extLst>
          </p:cNvPr>
          <p:cNvSpPr txBox="1">
            <a:spLocks/>
          </p:cNvSpPr>
          <p:nvPr/>
        </p:nvSpPr>
        <p:spPr>
          <a:xfrm>
            <a:off x="4208289" y="821849"/>
            <a:ext cx="4935711" cy="340252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Canopy will allow for observation of leaks while intercepting at least ~70% of water</a:t>
            </a:r>
          </a:p>
          <a:p>
            <a:pPr lvl="1"/>
            <a:r>
              <a:rPr lang="en-US" sz="1600" dirty="0"/>
              <a:t>Represents most of the tritiated water</a:t>
            </a:r>
          </a:p>
          <a:p>
            <a:pPr lvl="1"/>
            <a:r>
              <a:rPr lang="en-US" sz="1600" dirty="0"/>
              <a:t>Lateral infiltration volume to exterior wells is estimated as a maximum of ~30% of pumped water from system (in winter frozen surface conditions)</a:t>
            </a:r>
          </a:p>
          <a:p>
            <a:pPr lvl="1"/>
            <a:endParaRPr lang="en-US" sz="1600" dirty="0"/>
          </a:p>
          <a:p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DBFB38-8354-40D9-B116-634FE4866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6" t="26438" r="12419" b="31154"/>
          <a:stretch/>
        </p:blipFill>
        <p:spPr>
          <a:xfrm>
            <a:off x="664136" y="2716744"/>
            <a:ext cx="7683910" cy="35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Vertical Infiltration Solution: Roof/Clay Option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Multi prong approach to address vertical infiltration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Building Drainage modifications – </a:t>
            </a:r>
            <a:r>
              <a:rPr lang="en-US" altLang="en-US" dirty="0">
                <a:solidFill>
                  <a:srgbClr val="00B050"/>
                </a:solidFill>
                <a:latin typeface="Helvetica" panose="020B0604020202020204" pitchFamily="34" charset="0"/>
                <a:ea typeface="Geneva" pitchFamily="121" charset="-128"/>
              </a:rPr>
              <a:t>West Side Done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Berm </a:t>
            </a:r>
            <a:r>
              <a:rPr lang="en-US" dirty="0"/>
              <a:t>Grading/Stabilization (Secondary/tertiary mitigation)</a:t>
            </a:r>
          </a:p>
          <a:p>
            <a:pPr lvl="2"/>
            <a:r>
              <a:rPr lang="en-US" dirty="0"/>
              <a:t>Starting in ~2-3 weeks</a:t>
            </a:r>
          </a:p>
          <a:p>
            <a:pPr lvl="3"/>
            <a:r>
              <a:rPr lang="en-US" dirty="0"/>
              <a:t>No beam to BNB during the concrete work that request us to dig into the berm. (projected to be 2 day shifts)</a:t>
            </a:r>
          </a:p>
          <a:p>
            <a:pPr lvl="4"/>
            <a:r>
              <a:rPr lang="en-US" dirty="0"/>
              <a:t>Retaining walls around</a:t>
            </a:r>
          </a:p>
          <a:p>
            <a:pPr lvl="5"/>
            <a:r>
              <a:rPr lang="en-US" dirty="0"/>
              <a:t>50 meter absorber diagnostic box</a:t>
            </a:r>
          </a:p>
          <a:p>
            <a:pPr lvl="5"/>
            <a:r>
              <a:rPr lang="en-US" dirty="0"/>
              <a:t>Berm cooling unit</a:t>
            </a:r>
          </a:p>
          <a:p>
            <a:pPr lvl="5"/>
            <a:r>
              <a:rPr lang="en-US" dirty="0"/>
              <a:t>Stairwell work</a:t>
            </a:r>
          </a:p>
          <a:p>
            <a:pPr lvl="3"/>
            <a:r>
              <a:rPr lang="en-US" dirty="0"/>
              <a:t>Adding clay to the berm should not impact operations</a:t>
            </a:r>
          </a:p>
          <a:p>
            <a:pPr lvl="3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COMM and safety cables relocation 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Canopy (Primary vertical infiltration mitigation)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Summer shutdown time frame</a:t>
            </a:r>
          </a:p>
          <a:p>
            <a:pPr lvl="1"/>
            <a:endParaRPr lang="en-US" dirty="0"/>
          </a:p>
          <a:p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3/12/2018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de-DE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TTF | BNB Canopy and Berm Stabilization Debrief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0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6716-22A6-49BD-B3AB-EEE14016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picture containing outdoor, building, grass, ground&#10;&#10;Description generated with very high confidence">
            <a:extLst>
              <a:ext uri="{FF2B5EF4-FFF2-40B4-BE49-F238E27FC236}">
                <a16:creationId xmlns:a16="http://schemas.microsoft.com/office/drawing/2014/main" id="{B685F831-F686-49ED-965C-68000D1FC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21" y="103664"/>
            <a:ext cx="4433781" cy="3325336"/>
          </a:xfrm>
          <a:solidFill>
            <a:schemeClr val="accent4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F3755-AB14-4A64-B58B-184D3703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3/12/2018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14DF7-3856-41AC-939D-55B17D1F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8143"/>
            <a:ext cx="5373688" cy="241300"/>
          </a:xfrm>
        </p:spPr>
        <p:txBody>
          <a:bodyPr/>
          <a:lstStyle/>
          <a:p>
            <a:pPr eaLnBrk="1" hangingPunct="1"/>
            <a:r>
              <a:rPr lang="de-DE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TTF | BNB Canopy and Berm Stabilization Debrief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B3E44-241E-47DB-92B8-E4CAA5CB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10" name="Picture 9" descr="A picture containing ground, outdoor, sky, sitting&#10;&#10;Description generated with very high confidence">
            <a:extLst>
              <a:ext uri="{FF2B5EF4-FFF2-40B4-BE49-F238E27FC236}">
                <a16:creationId xmlns:a16="http://schemas.microsoft.com/office/drawing/2014/main" id="{67B3B4E7-F9D3-4A89-A747-012865D7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123" y="3476622"/>
            <a:ext cx="3717758" cy="2788318"/>
          </a:xfrm>
          <a:prstGeom prst="rect">
            <a:avLst/>
          </a:prstGeom>
        </p:spPr>
      </p:pic>
      <p:pic>
        <p:nvPicPr>
          <p:cNvPr id="7" name="Picture 6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B36FA1D7-25C0-4A0B-BEAF-D8C47B92D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749"/>
          <a:stretch/>
        </p:blipFill>
        <p:spPr>
          <a:xfrm>
            <a:off x="4572000" y="151286"/>
            <a:ext cx="4634662" cy="32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4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935D-6ACE-49BA-A36E-63D74C44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Finished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4266F-4BEC-4247-B335-9F3FD269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3/12/2018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302FD-61C6-410E-A385-3492DAB6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TTF | BNB Canopy and Berm Stabilization Debrief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22F21-7C02-4D6A-8B1A-933128E4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80A774B-8E08-4A0F-B8EF-6102B5766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813117"/>
            <a:ext cx="8462963" cy="547603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B35D83-5B60-4C88-81D0-66BBCA0B20C9}"/>
              </a:ext>
            </a:extLst>
          </p:cNvPr>
          <p:cNvSpPr txBox="1"/>
          <p:nvPr/>
        </p:nvSpPr>
        <p:spPr>
          <a:xfrm>
            <a:off x="5050249" y="619242"/>
            <a:ext cx="3134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Removable roof section</a:t>
            </a:r>
          </a:p>
          <a:p>
            <a:r>
              <a:rPr lang="en-US" dirty="0"/>
              <a:t> for 25M absorbers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E39D51-8B59-473D-996E-778C37CAE07C}"/>
              </a:ext>
            </a:extLst>
          </p:cNvPr>
          <p:cNvCxnSpPr>
            <a:cxnSpLocks/>
          </p:cNvCxnSpPr>
          <p:nvPr/>
        </p:nvCxnSpPr>
        <p:spPr>
          <a:xfrm flipH="1">
            <a:off x="4481131" y="1260981"/>
            <a:ext cx="659581" cy="1169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9382F4-E71C-4A26-9689-3A8F7AFA0217}"/>
              </a:ext>
            </a:extLst>
          </p:cNvPr>
          <p:cNvCxnSpPr>
            <a:cxnSpLocks/>
          </p:cNvCxnSpPr>
          <p:nvPr/>
        </p:nvCxnSpPr>
        <p:spPr>
          <a:xfrm flipH="1" flipV="1">
            <a:off x="6096803" y="3551135"/>
            <a:ext cx="294036" cy="13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643633-0CB8-4497-874A-E96BE79C8889}"/>
              </a:ext>
            </a:extLst>
          </p:cNvPr>
          <p:cNvCxnSpPr>
            <a:cxnSpLocks/>
          </p:cNvCxnSpPr>
          <p:nvPr/>
        </p:nvCxnSpPr>
        <p:spPr>
          <a:xfrm flipH="1" flipV="1">
            <a:off x="3159319" y="2430967"/>
            <a:ext cx="3231520" cy="2441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C5C36F-3C43-4644-964F-81AB55C81B6F}"/>
              </a:ext>
            </a:extLst>
          </p:cNvPr>
          <p:cNvSpPr txBox="1"/>
          <p:nvPr/>
        </p:nvSpPr>
        <p:spPr>
          <a:xfrm>
            <a:off x="6686360" y="4739268"/>
            <a:ext cx="2203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Sky lights</a:t>
            </a:r>
          </a:p>
          <a:p>
            <a:r>
              <a:rPr lang="en-US" dirty="0"/>
              <a:t>Remove for well</a:t>
            </a:r>
          </a:p>
          <a:p>
            <a:r>
              <a:rPr lang="en-US" dirty="0"/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3394492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29FD-C454-4C65-82E3-4B1B272E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71" y="0"/>
            <a:ext cx="8686800" cy="641739"/>
          </a:xfrm>
        </p:spPr>
        <p:txBody>
          <a:bodyPr/>
          <a:lstStyle/>
          <a:p>
            <a:r>
              <a:rPr lang="en-US" dirty="0"/>
              <a:t>Canopy Criteria Sent to Various Vendors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9C17EF-97EF-496D-85E7-2448CD070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0847" y="1042988"/>
            <a:ext cx="366887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5E1A0-DCA8-478E-BCA9-C5ECAA253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3/12/2018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3A9CC-D89C-4543-BC61-D6313FA3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TTF | BNB Canopy and Berm Stabilization Debrief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33F4C-62E1-4CAB-99CF-EBE83237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07175F-DD23-4BC6-A223-ABB2CCBBC5D4}"/>
              </a:ext>
            </a:extLst>
          </p:cNvPr>
          <p:cNvSpPr/>
          <p:nvPr/>
        </p:nvSpPr>
        <p:spPr>
          <a:xfrm>
            <a:off x="228971" y="749430"/>
            <a:ext cx="48418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Length:  200’</a:t>
            </a:r>
          </a:p>
          <a:p>
            <a:r>
              <a:rPr lang="en-US" dirty="0"/>
              <a:t>Width: 80’</a:t>
            </a:r>
          </a:p>
          <a:p>
            <a:r>
              <a:rPr lang="en-US" dirty="0"/>
              <a:t>Height: 18’</a:t>
            </a:r>
          </a:p>
          <a:p>
            <a:r>
              <a:rPr lang="en-US" dirty="0"/>
              <a:t>Type:  Straight walls to a height of ~7’</a:t>
            </a:r>
          </a:p>
          <a:p>
            <a:r>
              <a:rPr lang="en-US" dirty="0"/>
              <a:t>End Walls: Open </a:t>
            </a:r>
          </a:p>
          <a:p>
            <a:r>
              <a:rPr lang="en-US" dirty="0"/>
              <a:t>Access Doors:  (1) 16’ wide x 12’ high</a:t>
            </a:r>
          </a:p>
          <a:p>
            <a:r>
              <a:rPr lang="en-US" dirty="0"/>
              <a:t>Personnel Doors: (2) 3’ wide x 7’ high</a:t>
            </a:r>
          </a:p>
          <a:p>
            <a:r>
              <a:rPr lang="en-US" dirty="0"/>
              <a:t>Special:  There is a hatch in the middle of the length that requires access.  We are flexible as to how this occurs.  It could be a removable section or installed in such a way that those segments can be removed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258355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5E21-E0E4-45A4-A17C-02ED5311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398141"/>
          </a:xfrm>
        </p:spPr>
        <p:txBody>
          <a:bodyPr/>
          <a:lstStyle/>
          <a:p>
            <a:r>
              <a:rPr lang="en-US" dirty="0"/>
              <a:t>MI-12 </a:t>
            </a:r>
          </a:p>
        </p:txBody>
      </p:sp>
      <p:pic>
        <p:nvPicPr>
          <p:cNvPr id="8" name="Content Placeholder 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919E6C2-9959-4CE3-822E-CB6456B52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745403"/>
            <a:ext cx="9029700" cy="584274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C8143-4823-4F31-A110-B427FA67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0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63BCC47-77CF-4473-B960-A05EDD59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745403"/>
            <a:ext cx="9029701" cy="5842748"/>
          </a:xfrm>
          <a:prstGeom prst="rect">
            <a:avLst/>
          </a:prstGeom>
        </p:spPr>
      </p:pic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8ED06A5-664E-4D5C-8BC1-01B9A63B7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671445"/>
            <a:ext cx="9098001" cy="5916706"/>
          </a:xfrm>
          <a:prstGeom prst="rect">
            <a:avLst/>
          </a:prstGeom>
        </p:spPr>
      </p:pic>
      <p:pic>
        <p:nvPicPr>
          <p:cNvPr id="14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201EF5B-94BC-4947-A3FA-003BE396A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" y="708424"/>
            <a:ext cx="9144000" cy="5916706"/>
          </a:xfrm>
          <a:prstGeom prst="rect">
            <a:avLst/>
          </a:prstGeom>
        </p:spPr>
      </p:pic>
      <p:pic>
        <p:nvPicPr>
          <p:cNvPr id="16" name="Picture 1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EFCF583-1A32-44B7-80C1-173DA019F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9044"/>
            <a:ext cx="9144000" cy="5916706"/>
          </a:xfrm>
          <a:prstGeom prst="rect">
            <a:avLst/>
          </a:prstGeom>
        </p:spPr>
      </p:pic>
      <p:pic>
        <p:nvPicPr>
          <p:cNvPr id="18" name="Picture 1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B23020E-AAEF-46EE-8575-7B123C046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1" y="719044"/>
            <a:ext cx="9144000" cy="5916706"/>
          </a:xfrm>
          <a:prstGeom prst="rect">
            <a:avLst/>
          </a:prstGeom>
        </p:spPr>
      </p:pic>
      <p:pic>
        <p:nvPicPr>
          <p:cNvPr id="20" name="Picture 1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10A9B0F4-71A6-45C5-A6D9-8D0C7A511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2" y="745403"/>
            <a:ext cx="9144000" cy="5916706"/>
          </a:xfrm>
          <a:prstGeom prst="rect">
            <a:avLst/>
          </a:prstGeom>
        </p:spPr>
      </p:pic>
      <p:pic>
        <p:nvPicPr>
          <p:cNvPr id="22" name="Picture 21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135E3311-8817-4CC4-8F35-CD05B8869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1" y="745403"/>
            <a:ext cx="9144000" cy="5916706"/>
          </a:xfrm>
          <a:prstGeom prst="rect">
            <a:avLst/>
          </a:prstGeom>
        </p:spPr>
      </p:pic>
      <p:pic>
        <p:nvPicPr>
          <p:cNvPr id="24" name="Picture 2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21EC5C3-761B-402F-B293-9759B7232C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" y="756023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CFB9C7A-19DF-419F-BBAD-0EEAA405E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1261" y="16760"/>
            <a:ext cx="3556871" cy="6165243"/>
          </a:xfrm>
        </p:spPr>
      </p:pic>
      <p:pic>
        <p:nvPicPr>
          <p:cNvPr id="1026" name="Picture 2" descr="image004">
            <a:extLst>
              <a:ext uri="{FF2B5EF4-FFF2-40B4-BE49-F238E27FC236}">
                <a16:creationId xmlns:a16="http://schemas.microsoft.com/office/drawing/2014/main" id="{B813F7EB-B196-4016-9317-2C1A39FB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5" y="3223447"/>
            <a:ext cx="3547285" cy="35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04632-3F2A-4894-B738-F55F5BD6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3/12/2018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038BF-E88C-4AB0-8BCC-FE35D7982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TTF | BNB Canopy and Berm Stabilization Debrief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0E072-C101-4873-8466-8F2ACA6A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68215-8FB3-4D26-A6B5-69CC3E43AD4F}"/>
              </a:ext>
            </a:extLst>
          </p:cNvPr>
          <p:cNvGrpSpPr/>
          <p:nvPr/>
        </p:nvGrpSpPr>
        <p:grpSpPr>
          <a:xfrm>
            <a:off x="204529" y="633720"/>
            <a:ext cx="5811274" cy="2160342"/>
            <a:chOff x="178804" y="633720"/>
            <a:chExt cx="4911261" cy="21603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62CECE-BC98-456A-B0D0-8807FE880294}"/>
                </a:ext>
              </a:extLst>
            </p:cNvPr>
            <p:cNvSpPr txBox="1"/>
            <p:nvPr/>
          </p:nvSpPr>
          <p:spPr>
            <a:xfrm>
              <a:off x="178804" y="633720"/>
              <a:ext cx="28502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7030A0"/>
                  </a:solidFill>
                </a:rPr>
                <a:t>Removal of French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 Drain system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F40B5D-BCC7-471B-9D14-A965FD06BFC3}"/>
                </a:ext>
              </a:extLst>
            </p:cNvPr>
            <p:cNvCxnSpPr>
              <a:cxnSpLocks/>
            </p:cNvCxnSpPr>
            <p:nvPr/>
          </p:nvCxnSpPr>
          <p:spPr>
            <a:xfrm>
              <a:off x="2889681" y="1060023"/>
              <a:ext cx="2200384" cy="1734039"/>
            </a:xfrm>
            <a:prstGeom prst="straightConnector1">
              <a:avLst/>
            </a:prstGeom>
            <a:ln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D7A48B-C88B-4457-AD7F-334A69E9BCAC}"/>
              </a:ext>
            </a:extLst>
          </p:cNvPr>
          <p:cNvGrpSpPr/>
          <p:nvPr/>
        </p:nvGrpSpPr>
        <p:grpSpPr>
          <a:xfrm>
            <a:off x="200669" y="1439805"/>
            <a:ext cx="6958120" cy="3691629"/>
            <a:chOff x="166059" y="1806522"/>
            <a:chExt cx="6958120" cy="36306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12E1B6-BA89-4BCE-A240-19671ACF1815}"/>
                </a:ext>
              </a:extLst>
            </p:cNvPr>
            <p:cNvSpPr txBox="1"/>
            <p:nvPr/>
          </p:nvSpPr>
          <p:spPr>
            <a:xfrm>
              <a:off x="185664" y="1806522"/>
              <a:ext cx="3761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C000"/>
                  </a:solidFill>
                </a:rPr>
                <a:t>Verification of COMM</a:t>
              </a:r>
            </a:p>
            <a:p>
              <a:r>
                <a:rPr lang="en-US" dirty="0">
                  <a:solidFill>
                    <a:srgbClr val="FFC000"/>
                  </a:solidFill>
                </a:rPr>
                <a:t> line running to SBNB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92F507A-E950-4C7C-A086-16554B97933F}"/>
                </a:ext>
              </a:extLst>
            </p:cNvPr>
            <p:cNvCxnSpPr>
              <a:cxnSpLocks/>
            </p:cNvCxnSpPr>
            <p:nvPr/>
          </p:nvCxnSpPr>
          <p:spPr>
            <a:xfrm>
              <a:off x="3261360" y="2331924"/>
              <a:ext cx="3862819" cy="305595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A67FAFB-7DD0-4862-A978-085257C9EC74}"/>
                </a:ext>
              </a:extLst>
            </p:cNvPr>
            <p:cNvCxnSpPr>
              <a:cxnSpLocks/>
            </p:cNvCxnSpPr>
            <p:nvPr/>
          </p:nvCxnSpPr>
          <p:spPr>
            <a:xfrm>
              <a:off x="3564673" y="3306551"/>
              <a:ext cx="2580855" cy="166746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5AF2B2-C7B0-4A41-BD4B-BDBA8B47F7CB}"/>
                </a:ext>
              </a:extLst>
            </p:cNvPr>
            <p:cNvSpPr txBox="1"/>
            <p:nvPr/>
          </p:nvSpPr>
          <p:spPr>
            <a:xfrm>
              <a:off x="166059" y="2685887"/>
              <a:ext cx="35568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Location of direct bury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120V power line to MI13A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A39B56F-C511-4E82-B8AB-89B434DD33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7567" y="3306551"/>
              <a:ext cx="187106" cy="213065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891477-E20B-405D-95AC-AF0BA8F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5577"/>
            <a:ext cx="4100513" cy="296916"/>
          </a:xfrm>
        </p:spPr>
        <p:txBody>
          <a:bodyPr/>
          <a:lstStyle/>
          <a:p>
            <a:r>
              <a:rPr lang="en-US" dirty="0"/>
              <a:t>Utility Interference issues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333E48-ECCC-4E16-A425-98A066EF015A}"/>
              </a:ext>
            </a:extLst>
          </p:cNvPr>
          <p:cNvGrpSpPr/>
          <p:nvPr/>
        </p:nvGrpSpPr>
        <p:grpSpPr>
          <a:xfrm>
            <a:off x="6072432" y="1460871"/>
            <a:ext cx="734510" cy="1605337"/>
            <a:chOff x="7835758" y="1573542"/>
            <a:chExt cx="734510" cy="160533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2289AF-BDCA-43A5-A320-DD80F398138C}"/>
                </a:ext>
              </a:extLst>
            </p:cNvPr>
            <p:cNvGrpSpPr/>
            <p:nvPr/>
          </p:nvGrpSpPr>
          <p:grpSpPr>
            <a:xfrm>
              <a:off x="7836356" y="1588169"/>
              <a:ext cx="733912" cy="1590710"/>
              <a:chOff x="6051899" y="1588169"/>
              <a:chExt cx="733912" cy="159071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9BCA93E-4933-42EE-91DA-81644B2A7A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1899" y="2145179"/>
                <a:ext cx="0" cy="1033700"/>
              </a:xfrm>
              <a:prstGeom prst="line">
                <a:avLst/>
              </a:prstGeom>
              <a:ln w="4127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AF91401-4BBC-46B8-BC41-8B6A18E0F2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1899" y="1588169"/>
                <a:ext cx="733912" cy="557010"/>
              </a:xfrm>
              <a:prstGeom prst="line">
                <a:avLst/>
              </a:prstGeom>
              <a:ln w="4127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84654B-54F3-4585-9F35-D02AC830A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5758" y="2145179"/>
              <a:ext cx="0" cy="1033700"/>
            </a:xfrm>
            <a:prstGeom prst="line">
              <a:avLst/>
            </a:prstGeom>
            <a:ln w="412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8A5E8B1-0B94-4CFF-A4CD-C5FA262A56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5758" y="1573542"/>
              <a:ext cx="733912" cy="557010"/>
            </a:xfrm>
            <a:prstGeom prst="line">
              <a:avLst/>
            </a:prstGeom>
            <a:ln w="412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787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1530601" y="6504213"/>
            <a:ext cx="62604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Presenter | Presentation Title or Meeting Title</a:t>
            </a:r>
          </a:p>
        </p:txBody>
      </p:sp>
      <p:sp>
        <p:nvSpPr>
          <p:cNvPr id="109" name="Shape 109"/>
          <p:cNvSpPr/>
          <p:nvPr/>
        </p:nvSpPr>
        <p:spPr>
          <a:xfrm>
            <a:off x="736827" y="6504213"/>
            <a:ext cx="675369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11/2/2016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11" name="image6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655" b="2654"/>
          <a:stretch>
            <a:fillRect/>
          </a:stretch>
        </p:blipFill>
        <p:spPr>
          <a:xfrm>
            <a:off x="222250" y="254000"/>
            <a:ext cx="8675689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6957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4458</TotalTime>
  <Words>686</Words>
  <Application>Microsoft Office PowerPoint</Application>
  <PresentationFormat>On-screen Show (4:3)</PresentationFormat>
  <Paragraphs>164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Tritium Debrief: BNB Canopy and Berm Stabilization </vt:lpstr>
      <vt:lpstr>BNB Tritium Mitigation </vt:lpstr>
      <vt:lpstr>Vertical Infiltration Solution: Roof/Clay Option</vt:lpstr>
      <vt:lpstr>PowerPoint Presentation</vt:lpstr>
      <vt:lpstr>MI-12 Finished</vt:lpstr>
      <vt:lpstr>Canopy Criteria Sent to Various Vendors</vt:lpstr>
      <vt:lpstr>MI-12 </vt:lpstr>
      <vt:lpstr>Utility Interference issues</vt:lpstr>
      <vt:lpstr>PowerPoint Presentation</vt:lpstr>
      <vt:lpstr>PowerPoint Presentation</vt:lpstr>
      <vt:lpstr>New Communication Duct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Consolato Gattuso</dc:creator>
  <cp:lastModifiedBy>Consolato Gattuso</cp:lastModifiedBy>
  <cp:revision>146</cp:revision>
  <cp:lastPrinted>2018-01-25T13:53:18Z</cp:lastPrinted>
  <dcterms:created xsi:type="dcterms:W3CDTF">2018-01-11T18:06:37Z</dcterms:created>
  <dcterms:modified xsi:type="dcterms:W3CDTF">2018-03-12T15:51:34Z</dcterms:modified>
</cp:coreProperties>
</file>