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804" r:id="rId3"/>
    <p:sldId id="805" r:id="rId4"/>
    <p:sldId id="798" r:id="rId5"/>
    <p:sldId id="802" r:id="rId6"/>
    <p:sldId id="808" r:id="rId7"/>
    <p:sldId id="809" r:id="rId8"/>
    <p:sldId id="806" r:id="rId9"/>
    <p:sldId id="807" r:id="rId10"/>
    <p:sldId id="800" r:id="rId1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99CCFF"/>
    <a:srgbClr val="CCECFF"/>
    <a:srgbClr val="000099"/>
    <a:srgbClr val="008000"/>
    <a:srgbClr val="CCFFFF"/>
    <a:srgbClr val="FFFF99"/>
    <a:srgbClr val="FF9900"/>
    <a:srgbClr val="FFFF00"/>
    <a:srgbClr val="E9C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053" autoAdjust="0"/>
    <p:restoredTop sz="94660"/>
  </p:normalViewPr>
  <p:slideViewPr>
    <p:cSldViewPr>
      <p:cViewPr varScale="1">
        <p:scale>
          <a:sx n="75" d="100"/>
          <a:sy n="75" d="100"/>
        </p:scale>
        <p:origin x="-6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697663" y="9131300"/>
            <a:ext cx="573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60" tIns="62735" rIns="128860" bIns="62735" anchor="ctr">
            <a:spAutoFit/>
          </a:bodyPr>
          <a:lstStyle/>
          <a:p>
            <a:pPr algn="r" defTabSz="1296988"/>
            <a:fld id="{01854CDD-3F57-4A65-9176-59008E2396AF}" type="slidenum">
              <a:rPr lang="en-US" sz="2000">
                <a:latin typeface="Arial" pitchFamily="34" charset="0"/>
              </a:rPr>
              <a:pPr algn="r" defTabSz="1296988"/>
              <a:t>‹#›</a:t>
            </a:fld>
            <a:endParaRPr lang="en-US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2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8860" tIns="62735" rIns="128860" bIns="62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3900"/>
            <a:ext cx="4786313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697663" y="9131300"/>
            <a:ext cx="573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60" tIns="62735" rIns="128860" bIns="62735" anchor="ctr">
            <a:spAutoFit/>
          </a:bodyPr>
          <a:lstStyle/>
          <a:p>
            <a:pPr algn="r" defTabSz="1296988"/>
            <a:fld id="{484F36B5-0298-4D8C-814E-75A332A277B7}" type="slidenum">
              <a:rPr lang="en-US" sz="2000">
                <a:latin typeface="Arial" pitchFamily="34" charset="0"/>
              </a:rPr>
              <a:pPr algn="r" defTabSz="1296988"/>
              <a:t>‹#›</a:t>
            </a:fld>
            <a:endParaRPr lang="en-US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9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6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8100"/>
            <a:ext cx="2105025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"/>
            <a:ext cx="6162675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8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8100"/>
            <a:ext cx="8420100" cy="628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7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"/>
            <a:ext cx="75057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193800"/>
            <a:ext cx="7759700" cy="5130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0105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3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67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6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5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1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88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96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6"/>
          <p:cNvSpPr>
            <a:spLocks noChangeShapeType="1"/>
          </p:cNvSpPr>
          <p:nvPr/>
        </p:nvSpPr>
        <p:spPr bwMode="auto">
          <a:xfrm flipH="1">
            <a:off x="0" y="6477000"/>
            <a:ext cx="9144000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"/>
            <a:ext cx="7505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93800"/>
            <a:ext cx="77597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212725" y="6553200"/>
            <a:ext cx="1920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DB Workshop</a:t>
            </a:r>
            <a:r>
              <a:rPr lang="en-US" sz="1000" baseline="0" dirty="0" smtClean="0"/>
              <a:t>, BNL, 5/7/18</a:t>
            </a:r>
            <a:endParaRPr lang="en-US" sz="1000" dirty="0" smtClean="0"/>
          </a:p>
        </p:txBody>
      </p:sp>
      <p:sp>
        <p:nvSpPr>
          <p:cNvPr id="1031" name="Text Box 12"/>
          <p:cNvSpPr txBox="1">
            <a:spLocks noChangeArrowheads="1"/>
          </p:cNvSpPr>
          <p:nvPr userDrawn="1"/>
        </p:nvSpPr>
        <p:spPr bwMode="auto">
          <a:xfrm>
            <a:off x="2971800" y="6553200"/>
            <a:ext cx="3259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/>
              <a:t>Data Sharing at LBNL – G. Sabbi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656638" y="6543675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E90346AF-ACFB-4C64-9BFA-79D3B779B3BC}" type="slidenum">
              <a:rPr lang="en-US" sz="1000" smtClean="0"/>
              <a:pPr>
                <a:defRPr/>
              </a:pPr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0"/>
            <a:ext cx="8458200" cy="21336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3600" dirty="0" smtClean="0"/>
              <a:t>Data and their distribution model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at </a:t>
            </a:r>
            <a:r>
              <a:rPr lang="en-US" sz="3600" dirty="0" smtClean="0"/>
              <a:t>LBNL </a:t>
            </a:r>
            <a:endParaRPr lang="en-US" sz="3600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95800"/>
            <a:ext cx="64008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GianLuca Sabbi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May 7,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04788"/>
            <a:ext cx="7391400" cy="546100"/>
          </a:xfrm>
        </p:spPr>
        <p:txBody>
          <a:bodyPr/>
          <a:lstStyle/>
          <a:p>
            <a:r>
              <a:rPr lang="en-US" dirty="0" smtClean="0"/>
              <a:t>Comments on Goals and Approach</a:t>
            </a:r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5250"/>
            <a:ext cx="1270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419225" y="838200"/>
            <a:ext cx="7496175" cy="0"/>
          </a:xfrm>
          <a:prstGeom prst="line">
            <a:avLst/>
          </a:prstGeom>
          <a:noFill/>
          <a:ln w="158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368" y="1143000"/>
            <a:ext cx="809623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</a:t>
            </a:r>
            <a:r>
              <a:rPr lang="en-US" sz="2000" dirty="0" smtClean="0"/>
              <a:t>acilitate data sharing and analysis across members of  multi-Lab projects and collaborations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Focus on opportunities for significant impact in the near term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Current projects can create tools and procedures which will provide a basis for further progress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Main issues from a project perspective: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Availability of key information on test progress/data in real time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Exchange and integration of data among different systems/teams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Distribution of validated/reduced data in simple format </a:t>
            </a:r>
            <a:endParaRPr lang="en-US" sz="20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Test Logs with history information and pointers to data files 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Conductor</a:t>
            </a:r>
            <a:r>
              <a:rPr lang="en-US" sz="2000" dirty="0"/>
              <a:t>, magnet design, fabrication data are needed to interpret test data but not owned by the test facility. </a:t>
            </a:r>
            <a:endParaRPr lang="en-US" sz="20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Initial focus on making test data available to project, this may provide a basis for integrating design and fabrication data</a:t>
            </a:r>
          </a:p>
        </p:txBody>
      </p:sp>
    </p:spTree>
    <p:extLst>
      <p:ext uri="{BB962C8B-B14F-4D97-AF65-F5344CB8AC3E}">
        <p14:creationId xmlns:p14="http://schemas.microsoft.com/office/powerpoint/2010/main" val="19876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6172200" cy="546100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5250"/>
            <a:ext cx="1270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419225" y="838200"/>
            <a:ext cx="7496175" cy="0"/>
          </a:xfrm>
          <a:prstGeom prst="line">
            <a:avLst/>
          </a:prstGeom>
          <a:noFill/>
          <a:ln w="158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6769" y="952500"/>
            <a:ext cx="8096231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u="sng" dirty="0" smtClean="0">
                <a:solidFill>
                  <a:srgbClr val="003399"/>
                </a:solidFill>
              </a:rPr>
              <a:t>Traditional approach</a:t>
            </a:r>
            <a:r>
              <a:rPr lang="en-US" sz="2000" dirty="0" smtClean="0"/>
              <a:t>:</a:t>
            </a:r>
          </a:p>
          <a:p>
            <a:pPr>
              <a:spcAft>
                <a:spcPts val="300"/>
              </a:spcAft>
            </a:pPr>
            <a:r>
              <a:rPr lang="en-US" sz="600" dirty="0" smtClean="0"/>
              <a:t>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The system owner carries out data acquisition, validation, analysis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Original </a:t>
            </a:r>
            <a:r>
              <a:rPr lang="en-US" sz="2000" dirty="0"/>
              <a:t>d</a:t>
            </a:r>
            <a:r>
              <a:rPr lang="en-US" sz="2000" dirty="0" smtClean="0"/>
              <a:t>ata is stored locally and </a:t>
            </a:r>
            <a:r>
              <a:rPr lang="en-US" sz="2000" dirty="0" smtClean="0">
                <a:solidFill>
                  <a:srgbClr val="0033CC"/>
                </a:solidFill>
              </a:rPr>
              <a:t>used/</a:t>
            </a:r>
            <a:r>
              <a:rPr lang="en-US" sz="2000" dirty="0" smtClean="0">
                <a:solidFill>
                  <a:srgbClr val="003399"/>
                </a:solidFill>
              </a:rPr>
              <a:t>distributed </a:t>
            </a:r>
            <a:r>
              <a:rPr lang="en-US" sz="2000" dirty="0" smtClean="0">
                <a:solidFill>
                  <a:srgbClr val="003399"/>
                </a:solidFill>
              </a:rPr>
              <a:t>on a case by case basis</a:t>
            </a:r>
            <a:r>
              <a:rPr lang="en-US" sz="2000" dirty="0" smtClean="0"/>
              <a:t> to carry out </a:t>
            </a:r>
            <a:r>
              <a:rPr lang="en-US" sz="2000" dirty="0" smtClean="0"/>
              <a:t>analysis</a:t>
            </a:r>
            <a:r>
              <a:rPr lang="en-US" sz="2000" dirty="0" smtClean="0"/>
              <a:t>, or cross-correlate different magnets/systems</a:t>
            </a:r>
            <a:endParaRPr lang="en-US" sz="2000" dirty="0"/>
          </a:p>
          <a:p>
            <a:pPr>
              <a:spcAft>
                <a:spcPts val="300"/>
              </a:spcAft>
            </a:pPr>
            <a:endParaRPr lang="en-US" sz="600" dirty="0" smtClean="0"/>
          </a:p>
          <a:p>
            <a:pPr>
              <a:spcAft>
                <a:spcPts val="300"/>
              </a:spcAft>
            </a:pPr>
            <a:r>
              <a:rPr lang="en-US" sz="2000" u="sng" dirty="0" smtClean="0">
                <a:solidFill>
                  <a:srgbClr val="003399"/>
                </a:solidFill>
              </a:rPr>
              <a:t>Motivations</a:t>
            </a:r>
            <a:r>
              <a:rPr lang="en-US" sz="2000" dirty="0" smtClean="0">
                <a:solidFill>
                  <a:srgbClr val="003399"/>
                </a:solidFill>
              </a:rPr>
              <a:t>:</a:t>
            </a:r>
          </a:p>
          <a:p>
            <a:pPr>
              <a:spcAft>
                <a:spcPts val="300"/>
              </a:spcAft>
            </a:pPr>
            <a:endParaRPr lang="en-US" sz="600" dirty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Data acquisition systems </a:t>
            </a:r>
            <a:r>
              <a:rPr lang="en-US" sz="2000" dirty="0" smtClean="0"/>
              <a:t>were custom </a:t>
            </a:r>
            <a:r>
              <a:rPr lang="en-US" sz="2000" dirty="0" smtClean="0"/>
              <a:t>made and controlled locally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</a:t>
            </a:r>
            <a:r>
              <a:rPr lang="en-US" sz="2000" dirty="0" smtClean="0"/>
              <a:t>alidation </a:t>
            </a:r>
            <a:r>
              <a:rPr lang="en-US" sz="2000" dirty="0"/>
              <a:t>and </a:t>
            </a:r>
            <a:r>
              <a:rPr lang="en-US" sz="2000" dirty="0" smtClean="0"/>
              <a:t>reduction </a:t>
            </a:r>
            <a:r>
              <a:rPr lang="en-US" sz="2000" dirty="0"/>
              <a:t>by system </a:t>
            </a:r>
            <a:r>
              <a:rPr lang="en-US" sz="2000" dirty="0" smtClean="0"/>
              <a:t>owner is required </a:t>
            </a:r>
            <a:endParaRPr lang="en-US" sz="2000" dirty="0" smtClean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Analysis requires a complete data set on the magnet (design, fabrication, instrumentation) and how the test was </a:t>
            </a:r>
            <a:r>
              <a:rPr lang="en-US" sz="2000" dirty="0" smtClean="0"/>
              <a:t>performed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Project/collaboration owns is responsible for results analysis/publication </a:t>
            </a:r>
            <a:endParaRPr lang="en-US" sz="2000" dirty="0"/>
          </a:p>
          <a:p>
            <a:pPr>
              <a:spcAft>
                <a:spcPts val="300"/>
              </a:spcAft>
            </a:pPr>
            <a:endParaRPr lang="en-US" sz="600" dirty="0" smtClean="0"/>
          </a:p>
          <a:p>
            <a:pPr>
              <a:spcAft>
                <a:spcPts val="300"/>
              </a:spcAft>
            </a:pPr>
            <a:r>
              <a:rPr lang="en-US" sz="2000" u="sng" dirty="0" smtClean="0">
                <a:solidFill>
                  <a:srgbClr val="003399"/>
                </a:solidFill>
              </a:rPr>
              <a:t>Going forward</a:t>
            </a:r>
            <a:r>
              <a:rPr lang="en-US" sz="2000" dirty="0" smtClean="0"/>
              <a:t>:</a:t>
            </a:r>
          </a:p>
          <a:p>
            <a:pPr>
              <a:spcAft>
                <a:spcPts val="300"/>
              </a:spcAft>
            </a:pPr>
            <a:r>
              <a:rPr lang="en-US" sz="600" dirty="0" smtClean="0"/>
              <a:t> </a:t>
            </a:r>
            <a:endParaRPr lang="en-US" sz="600" dirty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Expanding </a:t>
            </a:r>
            <a:r>
              <a:rPr lang="en-US" sz="2000" dirty="0" smtClean="0"/>
              <a:t>collaborations and larger projects: </a:t>
            </a:r>
            <a:r>
              <a:rPr lang="en-US" sz="2000" dirty="0" smtClean="0">
                <a:solidFill>
                  <a:srgbClr val="003399"/>
                </a:solidFill>
              </a:rPr>
              <a:t>need to integrate information from different sites, facilities and magnet tests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New </a:t>
            </a:r>
            <a:r>
              <a:rPr lang="en-US" sz="2000" dirty="0" smtClean="0"/>
              <a:t>tools/vision </a:t>
            </a:r>
            <a:r>
              <a:rPr lang="en-US" sz="2000" dirty="0" smtClean="0"/>
              <a:t>can help but </a:t>
            </a:r>
            <a:r>
              <a:rPr lang="en-US" sz="2000" dirty="0" smtClean="0"/>
              <a:t>various challenges and constraints</a:t>
            </a:r>
            <a:r>
              <a:rPr lang="en-US" sz="2000" dirty="0" smtClean="0"/>
              <a:t> remain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007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04788"/>
            <a:ext cx="7086600" cy="546100"/>
          </a:xfrm>
        </p:spPr>
        <p:txBody>
          <a:bodyPr/>
          <a:lstStyle/>
          <a:p>
            <a:r>
              <a:rPr lang="en-US" dirty="0" smtClean="0"/>
              <a:t>Data Formats</a:t>
            </a:r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5250"/>
            <a:ext cx="1270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419225" y="838200"/>
            <a:ext cx="7496175" cy="0"/>
          </a:xfrm>
          <a:prstGeom prst="line">
            <a:avLst/>
          </a:prstGeom>
          <a:noFill/>
          <a:ln w="158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117714"/>
            <a:ext cx="8096231" cy="497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Many formats have been used, depending on time period, type of instrument, DAQ architecture, project team/collaboration etc.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 general it </a:t>
            </a:r>
            <a:r>
              <a:rPr lang="en-US" sz="2000" dirty="0"/>
              <a:t>i</a:t>
            </a:r>
            <a:r>
              <a:rPr lang="en-US" sz="2000" dirty="0" smtClean="0"/>
              <a:t>s not an issue to translate to a different format as long as there is clear documentation on how the data is provided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Optimal format </a:t>
            </a:r>
            <a:r>
              <a:rPr lang="en-US" sz="2000" dirty="0" smtClean="0"/>
              <a:t>can depends </a:t>
            </a:r>
            <a:r>
              <a:rPr lang="en-US" sz="2000" dirty="0"/>
              <a:t>on individual </a:t>
            </a:r>
            <a:r>
              <a:rPr lang="en-US" sz="2000" dirty="0" smtClean="0"/>
              <a:t>magnet/instrumentation</a:t>
            </a:r>
            <a:endParaRPr lang="en-US" sz="2000" dirty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Diagnostics capabilities and systems </a:t>
            </a:r>
            <a:r>
              <a:rPr lang="en-US" sz="2000" dirty="0"/>
              <a:t>keeps </a:t>
            </a:r>
            <a:r>
              <a:rPr lang="en-US" sz="2000" dirty="0" smtClean="0"/>
              <a:t>evolving</a:t>
            </a:r>
            <a:endParaRPr lang="en-US" sz="2000" dirty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 possible strategy is focusing on documenting the different approaches and allow </a:t>
            </a:r>
            <a:r>
              <a:rPr lang="en-US" sz="2000" dirty="0" smtClean="0"/>
              <a:t> time </a:t>
            </a:r>
            <a:r>
              <a:rPr lang="en-US" sz="2000" dirty="0" smtClean="0"/>
              <a:t>for a common standard to emerge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On specific systems and tools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Use of commercial DAQ/software: optimized storage/speed, added capabilities and built-in tools vs. accessibility (near term and long term: licensing, updates/backward compatibility, preservation)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Integration of measurements from standalone systems and measurements taken at different stages of fabrication and test  (magnetic measurements, strain gauges)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22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6096000" cy="546100"/>
          </a:xfrm>
        </p:spPr>
        <p:txBody>
          <a:bodyPr/>
          <a:lstStyle/>
          <a:p>
            <a:r>
              <a:rPr lang="en-US" dirty="0" smtClean="0"/>
              <a:t>Test </a:t>
            </a:r>
            <a:r>
              <a:rPr lang="en-US" dirty="0" smtClean="0"/>
              <a:t>progress </a:t>
            </a:r>
            <a:r>
              <a:rPr lang="en-US" dirty="0"/>
              <a:t>i</a:t>
            </a:r>
            <a:r>
              <a:rPr lang="en-US" dirty="0" smtClean="0"/>
              <a:t>nformation</a:t>
            </a:r>
            <a:endParaRPr lang="en-US" dirty="0" smtClean="0"/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5250"/>
            <a:ext cx="1270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419225" y="838200"/>
            <a:ext cx="7496175" cy="0"/>
          </a:xfrm>
          <a:prstGeom prst="line">
            <a:avLst/>
          </a:prstGeom>
          <a:noFill/>
          <a:ln w="158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7296" y="1066800"/>
            <a:ext cx="8382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Goals:</a:t>
            </a:r>
            <a:r>
              <a:rPr lang="en-US" sz="2000" dirty="0"/>
              <a:t> </a:t>
            </a:r>
            <a:r>
              <a:rPr lang="en-US" sz="2000" dirty="0"/>
              <a:t>r</a:t>
            </a:r>
            <a:r>
              <a:rPr lang="en-US" sz="2000" dirty="0" smtClean="0"/>
              <a:t>eport key results, actual test sequence in relation to </a:t>
            </a:r>
            <a:r>
              <a:rPr lang="en-US" sz="2000" dirty="0" smtClean="0"/>
              <a:t>test plan, needs for re-evaluation depending on magnet </a:t>
            </a:r>
            <a:r>
              <a:rPr lang="en-US" sz="2000" dirty="0" smtClean="0"/>
              <a:t>performance</a:t>
            </a:r>
            <a:r>
              <a:rPr lang="en-US" sz="2000" dirty="0" smtClean="0"/>
              <a:t>, </a:t>
            </a:r>
            <a:r>
              <a:rPr lang="en-US" sz="2000" dirty="0" smtClean="0"/>
              <a:t>system availability etc.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Communication by email, web status pages, logbooks/e-logs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Also essential </a:t>
            </a:r>
            <a:r>
              <a:rPr lang="en-US" sz="2000" dirty="0"/>
              <a:t>for later analysis and pointers to </a:t>
            </a:r>
            <a:r>
              <a:rPr lang="en-US" sz="2000" dirty="0" smtClean="0"/>
              <a:t>data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Review status of e-logs, any opportunity to converge on a single platform </a:t>
            </a:r>
            <a:endParaRPr lang="en-US" sz="20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 quench summary table is usually compiled with key information quench conditions (e.g. time</a:t>
            </a:r>
            <a:r>
              <a:rPr lang="en-US" sz="2000" dirty="0"/>
              <a:t>, temperature, ramp </a:t>
            </a:r>
            <a:r>
              <a:rPr lang="en-US" sz="2000" dirty="0" smtClean="0"/>
              <a:t>rate) results (e.g. currents, MIITs), </a:t>
            </a:r>
            <a:r>
              <a:rPr lang="en-US" sz="2000" dirty="0"/>
              <a:t>special </a:t>
            </a:r>
            <a:r>
              <a:rPr lang="en-US" sz="2000" dirty="0" smtClean="0"/>
              <a:t>notes.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Beyond that: appropriate level of information to be distributed </a:t>
            </a:r>
            <a:endParaRPr lang="en-US" sz="2000" dirty="0" smtClean="0">
              <a:solidFill>
                <a:srgbClr val="003399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Q</a:t>
            </a:r>
            <a:r>
              <a:rPr lang="en-US" sz="2000" dirty="0" smtClean="0"/>
              <a:t>uench </a:t>
            </a:r>
            <a:r>
              <a:rPr lang="en-US" sz="2000" dirty="0"/>
              <a:t>history, training, ramp rate and temp. dependence, field </a:t>
            </a:r>
            <a:r>
              <a:rPr lang="en-US" sz="2000" dirty="0" smtClean="0"/>
              <a:t>quality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utomatically generated quench locations</a:t>
            </a:r>
            <a:endParaRPr lang="en-US" sz="2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68800"/>
            <a:ext cx="81803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2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04788"/>
            <a:ext cx="7391400" cy="546100"/>
          </a:xfrm>
        </p:spPr>
        <p:txBody>
          <a:bodyPr/>
          <a:lstStyle/>
          <a:p>
            <a:r>
              <a:rPr lang="en-US" smtClean="0"/>
              <a:t>Test </a:t>
            </a:r>
            <a:r>
              <a:rPr lang="en-US" dirty="0" smtClean="0"/>
              <a:t>information page</a:t>
            </a:r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5250"/>
            <a:ext cx="1270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419225" y="838200"/>
            <a:ext cx="7496175" cy="0"/>
          </a:xfrm>
          <a:prstGeom prst="line">
            <a:avLst/>
          </a:prstGeom>
          <a:noFill/>
          <a:ln w="158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5261330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2" y="3505200"/>
            <a:ext cx="322621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46" y="1267628"/>
            <a:ext cx="2970650" cy="406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2" y="4144501"/>
            <a:ext cx="2590800" cy="216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1524000" y="1524000"/>
            <a:ext cx="685800" cy="1981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087865" y="1524000"/>
            <a:ext cx="3541535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731230" y="4648200"/>
            <a:ext cx="91087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2413000" y="2565400"/>
            <a:ext cx="1357312" cy="304800"/>
          </a:xfrm>
          <a:prstGeom prst="ellipse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1400" y="2870200"/>
            <a:ext cx="1401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(brief) Test log</a:t>
            </a:r>
            <a:endParaRPr lang="en-US" sz="16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078176" y="5802791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System status</a:t>
            </a:r>
            <a:endParaRPr lang="en-US" sz="16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264400" y="332395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Real time </a:t>
            </a:r>
          </a:p>
          <a:p>
            <a:r>
              <a:rPr lang="en-US" sz="1600" i="1" dirty="0" smtClean="0"/>
              <a:t>quench updates </a:t>
            </a:r>
            <a:endParaRPr lang="en-US" sz="16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6680200" y="5375701"/>
            <a:ext cx="1457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Quench current spreadsheet</a:t>
            </a:r>
            <a:endParaRPr lang="en-US" sz="16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180406" y="5010490"/>
            <a:ext cx="1046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99CCFF"/>
                </a:solidFill>
              </a:rPr>
              <a:t>Built-in open/edit</a:t>
            </a:r>
          </a:p>
          <a:p>
            <a:r>
              <a:rPr lang="en-US" sz="1600" i="1" dirty="0" smtClean="0">
                <a:solidFill>
                  <a:srgbClr val="99CCFF"/>
                </a:solidFill>
              </a:rPr>
              <a:t>apps</a:t>
            </a:r>
            <a:endParaRPr lang="en-US" sz="1600" i="1" dirty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04788"/>
            <a:ext cx="7620000" cy="546100"/>
          </a:xfrm>
        </p:spPr>
        <p:txBody>
          <a:bodyPr/>
          <a:lstStyle/>
          <a:p>
            <a:r>
              <a:rPr lang="en-US" dirty="0" smtClean="0"/>
              <a:t>Status Updates</a:t>
            </a:r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5250"/>
            <a:ext cx="1270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419225" y="838200"/>
            <a:ext cx="7496175" cy="0"/>
          </a:xfrm>
          <a:prstGeom prst="line">
            <a:avLst/>
          </a:prstGeom>
          <a:noFill/>
          <a:ln w="158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5688013" cy="3729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39851"/>
            <a:ext cx="5181600" cy="3028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10838" r="26258" b="7921"/>
          <a:stretch/>
        </p:blipFill>
        <p:spPr bwMode="auto">
          <a:xfrm>
            <a:off x="4419600" y="1676400"/>
            <a:ext cx="4575312" cy="3048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04788"/>
            <a:ext cx="7620000" cy="546100"/>
          </a:xfrm>
        </p:spPr>
        <p:txBody>
          <a:bodyPr/>
          <a:lstStyle/>
          <a:p>
            <a:r>
              <a:rPr lang="en-US" dirty="0" smtClean="0"/>
              <a:t>Measurements and Diagnostics</a:t>
            </a:r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5250"/>
            <a:ext cx="1270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419225" y="838200"/>
            <a:ext cx="7496175" cy="0"/>
          </a:xfrm>
          <a:prstGeom prst="line">
            <a:avLst/>
          </a:prstGeom>
          <a:noFill/>
          <a:ln w="158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90600"/>
            <a:ext cx="494724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12271" r="17945" b="4259"/>
          <a:stretch/>
        </p:blipFill>
        <p:spPr bwMode="auto">
          <a:xfrm>
            <a:off x="3149625" y="3060701"/>
            <a:ext cx="2846010" cy="227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7" t="6261" r="53559" b="14100"/>
          <a:stretch/>
        </p:blipFill>
        <p:spPr bwMode="auto">
          <a:xfrm>
            <a:off x="6506072" y="1128915"/>
            <a:ext cx="2194424" cy="420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733800" y="1600200"/>
            <a:ext cx="277227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733800" y="1473200"/>
            <a:ext cx="79479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1828800" y="1295400"/>
            <a:ext cx="990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828800" y="1295400"/>
            <a:ext cx="0" cy="106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528596" y="1473200"/>
            <a:ext cx="0" cy="187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29098" y="5602069"/>
            <a:ext cx="8838702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Define proper level of real time data distribution</a:t>
            </a:r>
            <a:r>
              <a:rPr lang="en-US" sz="1800" dirty="0"/>
              <a:t> (</a:t>
            </a:r>
            <a:r>
              <a:rPr lang="en-US" sz="1800" dirty="0" smtClean="0"/>
              <a:t>reliability, collaboration framework etc.)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Mostly a test update tool, actual analysis still largely based on “traditional approach”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16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04788"/>
            <a:ext cx="7620000" cy="546100"/>
          </a:xfrm>
        </p:spPr>
        <p:txBody>
          <a:bodyPr/>
          <a:lstStyle/>
          <a:p>
            <a:r>
              <a:rPr lang="en-US" dirty="0" smtClean="0"/>
              <a:t>Data Storage and Distribution</a:t>
            </a:r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5250"/>
            <a:ext cx="1270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419225" y="838200"/>
            <a:ext cx="7496175" cy="0"/>
          </a:xfrm>
          <a:prstGeom prst="line">
            <a:avLst/>
          </a:prstGeom>
          <a:noFill/>
          <a:ln w="158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4001" y="1132359"/>
            <a:ext cx="8623300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 smtClean="0"/>
              <a:t>Lab internal servers are the norm and work well for single Lab projects</a:t>
            </a:r>
          </a:p>
          <a:p>
            <a:pPr>
              <a:spcAft>
                <a:spcPts val="300"/>
              </a:spcAft>
            </a:pPr>
            <a:r>
              <a:rPr lang="en-US" sz="800" dirty="0" smtClean="0"/>
              <a:t>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Managed in accordance with local IT policies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ccess by team members falls within pre-established procedures</a:t>
            </a:r>
          </a:p>
          <a:p>
            <a:pPr>
              <a:spcAft>
                <a:spcPts val="300"/>
              </a:spcAft>
            </a:pPr>
            <a:endParaRPr lang="en-US" sz="800" dirty="0" smtClean="0"/>
          </a:p>
          <a:p>
            <a:pPr>
              <a:spcAft>
                <a:spcPts val="300"/>
              </a:spcAft>
            </a:pPr>
            <a:r>
              <a:rPr lang="en-US" sz="2000" dirty="0" smtClean="0"/>
              <a:t>For multi-lab collaborations we are looking at the following characteristics</a:t>
            </a:r>
          </a:p>
          <a:p>
            <a:pPr>
              <a:spcAft>
                <a:spcPts val="300"/>
              </a:spcAft>
            </a:pPr>
            <a:endParaRPr lang="en-US" sz="800" dirty="0" smtClean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Conformance to policies of collaborating Labs &amp; sponsoring agencies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Streamlined procedures relative to those required to access Lab servers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Sufficient storage capability (both total and single file)</a:t>
            </a:r>
            <a:endParaRPr lang="en-US" sz="2000" dirty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Safe/transparent backup and recovery capabilities, high availability</a:t>
            </a:r>
            <a:endParaRPr lang="en-US" sz="2000" dirty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High </a:t>
            </a:r>
            <a:r>
              <a:rPr lang="en-US" sz="2000" dirty="0"/>
              <a:t>speed of </a:t>
            </a:r>
            <a:r>
              <a:rPr lang="en-US" sz="2000" dirty="0" smtClean="0"/>
              <a:t>data upload, download, and handling </a:t>
            </a:r>
            <a:r>
              <a:rPr lang="en-US" sz="2000" dirty="0"/>
              <a:t>for all </a:t>
            </a:r>
            <a:r>
              <a:rPr lang="en-US" sz="2000" dirty="0" smtClean="0"/>
              <a:t>sites</a:t>
            </a:r>
            <a:endParaRPr lang="en-US" sz="2000" dirty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Refined access control tools to meet individual program needs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Accessibility from different platforms (browsers, OS, devices incl. mobile)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Availability of mirroring/syncing apps for a variety of platforms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Built-in </a:t>
            </a:r>
            <a:r>
              <a:rPr lang="en-US" sz="2000" dirty="0" smtClean="0"/>
              <a:t>tools for file access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5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04788"/>
            <a:ext cx="7620000" cy="546100"/>
          </a:xfrm>
        </p:spPr>
        <p:txBody>
          <a:bodyPr/>
          <a:lstStyle/>
          <a:p>
            <a:r>
              <a:rPr lang="en-US" dirty="0" smtClean="0"/>
              <a:t>Commercial platforms</a:t>
            </a:r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5250"/>
            <a:ext cx="1270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419225" y="838200"/>
            <a:ext cx="7496175" cy="0"/>
          </a:xfrm>
          <a:prstGeom prst="line">
            <a:avLst/>
          </a:prstGeom>
          <a:noFill/>
          <a:ln w="158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21032" y="990600"/>
            <a:ext cx="7332368" cy="5019567"/>
            <a:chOff x="821032" y="990600"/>
            <a:chExt cx="7332368" cy="5019567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32" y="990600"/>
              <a:ext cx="7332368" cy="5019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5384800" y="3390900"/>
              <a:ext cx="457200" cy="152400"/>
            </a:xfrm>
            <a:prstGeom prst="rect">
              <a:avLst/>
            </a:prstGeom>
            <a:noFill/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5243512" y="1079500"/>
              <a:ext cx="776288" cy="4897127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62000" y="6062246"/>
            <a:ext cx="7951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Google drive selected and sponsored by LBNL IT: unlimited “free” storage, conformance etc.  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8305800" y="1752600"/>
            <a:ext cx="40722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42300" y="1854200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And </a:t>
            </a:r>
          </a:p>
          <a:p>
            <a:r>
              <a:rPr lang="en-US" sz="1200" i="1" dirty="0" smtClean="0"/>
              <a:t>more…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7645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B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B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Data\Microsoft\Templates\LBNL.pot</Template>
  <TotalTime>13932</TotalTime>
  <Pages>1</Pages>
  <Words>726</Words>
  <Application>Microsoft Office PowerPoint</Application>
  <PresentationFormat>On-screen Show (4:3)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LBNL</vt:lpstr>
      <vt:lpstr>Data and their distribution model  at LBNL </vt:lpstr>
      <vt:lpstr>Background</vt:lpstr>
      <vt:lpstr>Data Formats</vt:lpstr>
      <vt:lpstr>Test progress information</vt:lpstr>
      <vt:lpstr>Test information page</vt:lpstr>
      <vt:lpstr>Status Updates</vt:lpstr>
      <vt:lpstr>Measurements and Diagnostics</vt:lpstr>
      <vt:lpstr>Data Storage and Distribution</vt:lpstr>
      <vt:lpstr>Commercial platforms</vt:lpstr>
      <vt:lpstr>Comments on Goals and Approach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S64GLS</cp:lastModifiedBy>
  <cp:revision>988</cp:revision>
  <cp:lastPrinted>2017-02-13T23:14:39Z</cp:lastPrinted>
  <dcterms:created xsi:type="dcterms:W3CDTF">2004-10-30T19:36:16Z</dcterms:created>
  <dcterms:modified xsi:type="dcterms:W3CDTF">2018-05-07T14:21:00Z</dcterms:modified>
</cp:coreProperties>
</file>