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12" r:id="rId3"/>
    <p:sldId id="318" r:id="rId4"/>
    <p:sldId id="319" r:id="rId5"/>
    <p:sldId id="320" r:id="rId6"/>
    <p:sldId id="321" r:id="rId7"/>
    <p:sldId id="322" r:id="rId8"/>
    <p:sldId id="323" r:id="rId9"/>
    <p:sldId id="32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404040"/>
    <a:srgbClr val="505050"/>
    <a:srgbClr val="004C97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4/11/2018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4/11/2018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77" y="823092"/>
            <a:ext cx="3339465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mo="http://schemas.microsoft.com/office/mac/office/2008/main" xmlns:mv="urn:schemas-microsoft-com:mac:vml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w16se="http://schemas.microsoft.com/office/word/2015/wordml/sym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de-DE"/>
              <a:t>2017 ADMX Operations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de-DE"/>
              <a:t>2017 ADMX Operations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de-DE"/>
              <a:t>2017 ADMX Operations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de-DE"/>
              <a:t>2017 ADMX Operations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ACD5FCC-6DBE-4A62-BE0D-769EEB2DBBF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Sonnenschein- ADMX Status and 3-Year Operations Plan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2017 ADMX Operations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23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60951" y="295834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ADMX Magnet Workshop Goals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Andrew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Sonnenschein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April 13, 2018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ADMX Detector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Content Placeholder 6" descr="System_overview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48" y="912077"/>
            <a:ext cx="8612416" cy="50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810" y="971550"/>
            <a:ext cx="7204092" cy="505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ADMX- G2 Publication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CD5FCC-6DBE-4A62-BE0D-769EEB2DBBF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2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Plan For ADMX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071" y="4595906"/>
            <a:ext cx="7189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Magnet R&amp;D starts in FY19?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Magnet delivered to ADMX in FY23?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" y="1610371"/>
            <a:ext cx="8915400" cy="24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magnet options may be available for ADMX on 5-year time scale?</a:t>
            </a:r>
          </a:p>
          <a:p>
            <a:pPr lvl="1"/>
            <a:r>
              <a:rPr lang="en-US" sz="1800" dirty="0" smtClean="0"/>
              <a:t>Bore size </a:t>
            </a:r>
            <a:endParaRPr lang="en-US" sz="1800" dirty="0"/>
          </a:p>
          <a:p>
            <a:pPr lvl="1"/>
            <a:r>
              <a:rPr lang="en-US" sz="1800" dirty="0"/>
              <a:t>F</a:t>
            </a:r>
            <a:r>
              <a:rPr lang="en-US" sz="1800" dirty="0" smtClean="0"/>
              <a:t>ield strength</a:t>
            </a:r>
          </a:p>
          <a:p>
            <a:pPr lvl="1"/>
            <a:r>
              <a:rPr lang="en-US" sz="1800" dirty="0" smtClean="0"/>
              <a:t>Cost</a:t>
            </a:r>
          </a:p>
          <a:p>
            <a:pPr lvl="1"/>
            <a:r>
              <a:rPr lang="en-US" sz="1800" dirty="0" smtClean="0"/>
              <a:t>Risk. What R&amp;D is needed?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ADMX collaboration will use input from this meeting to optimize the experiment configuration. </a:t>
            </a:r>
          </a:p>
          <a:p>
            <a:pPr lvl="1"/>
            <a:r>
              <a:rPr lang="en-US" sz="2000" dirty="0" smtClean="0"/>
              <a:t>Balance complexity and cost of magnet with complexity and cost of resonator system and </a:t>
            </a:r>
            <a:r>
              <a:rPr lang="en-US" sz="2000" dirty="0" smtClean="0"/>
              <a:t>electronics and cryogenics.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Workshop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CD5FCC-6DBE-4A62-BE0D-769EEB2DBBF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Sonnenschein- ADMX Status and 3-Year Operations Plan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purpose of this meeting is to get the labs talking with each other.</a:t>
            </a:r>
          </a:p>
          <a:p>
            <a:r>
              <a:rPr lang="en-US" dirty="0" smtClean="0"/>
              <a:t>Assuming this is a complex, expensive magnet probably would not be done by one lab alone.</a:t>
            </a:r>
          </a:p>
          <a:p>
            <a:r>
              <a:rPr lang="en-US" dirty="0" smtClean="0"/>
              <a:t>We assume funding most likely to come from DOE HEP and HEP lab participation will be essential.</a:t>
            </a:r>
          </a:p>
          <a:p>
            <a:r>
              <a:rPr lang="en-US" dirty="0" smtClean="0"/>
              <a:t>NHMFL partnership with DOE labs?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Partnership Between Labs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CD5FCC-6DBE-4A62-BE0D-769EEB2DBBF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Sonnenschein- ADMX Status and 3-Year Operations Plan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diameter, lower field magnet optimal for low frequency </a:t>
            </a:r>
            <a:r>
              <a:rPr lang="en-US" dirty="0" err="1" smtClean="0"/>
              <a:t>axion</a:t>
            </a:r>
            <a:r>
              <a:rPr lang="en-US" dirty="0" smtClean="0"/>
              <a:t> search. Maximize stored energy.</a:t>
            </a:r>
          </a:p>
          <a:p>
            <a:r>
              <a:rPr lang="en-US" dirty="0" smtClean="0"/>
              <a:t>Smaller diameter, higher field needed for higher frequencies.</a:t>
            </a:r>
            <a:endParaRPr lang="en-US" dirty="0"/>
          </a:p>
          <a:p>
            <a:r>
              <a:rPr lang="en-US" dirty="0" smtClean="0"/>
              <a:t>Could we build this magnet in a series of steps?</a:t>
            </a:r>
          </a:p>
          <a:p>
            <a:pPr lvl="1"/>
            <a:r>
              <a:rPr lang="en-US" dirty="0" smtClean="0"/>
              <a:t>A large bore </a:t>
            </a:r>
            <a:r>
              <a:rPr lang="en-US" dirty="0" err="1" smtClean="0"/>
              <a:t>NbSn</a:t>
            </a:r>
            <a:r>
              <a:rPr lang="en-US" dirty="0" smtClean="0"/>
              <a:t> magnet for low frequency range (3-6 GHz?)</a:t>
            </a:r>
          </a:p>
          <a:p>
            <a:pPr lvl="1"/>
            <a:r>
              <a:rPr lang="en-US" dirty="0" smtClean="0"/>
              <a:t>A HTC insert for higher frequency ranges?</a:t>
            </a:r>
          </a:p>
          <a:p>
            <a:pPr lvl="1"/>
            <a:r>
              <a:rPr lang="en-US" dirty="0" smtClean="0"/>
              <a:t>The insert could come a few years after the </a:t>
            </a:r>
            <a:r>
              <a:rPr lang="en-US" dirty="0" err="1" smtClean="0"/>
              <a:t>outsert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Cost would be spread out</a:t>
            </a:r>
          </a:p>
          <a:p>
            <a:pPr lvl="1"/>
            <a:r>
              <a:rPr lang="en-US" dirty="0" smtClean="0"/>
              <a:t>Possible risk reduction (or increase)?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Outsert</a:t>
            </a:r>
            <a:r>
              <a:rPr lang="en-US" dirty="0" smtClean="0"/>
              <a:t>/ Insert Approach?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CD5FCC-6DBE-4A62-BE0D-769EEB2DBBF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Sonnenschein- ADMX Status and 3-Year Operations Plan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7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for non experts to the state of art in high field solenoids.</a:t>
            </a:r>
          </a:p>
          <a:p>
            <a:r>
              <a:rPr lang="en-US" dirty="0" smtClean="0"/>
              <a:t>A series of sections each describing a magnet option. Should describe costs and risks. We need people to agree to write up each section.</a:t>
            </a:r>
          </a:p>
          <a:p>
            <a:r>
              <a:rPr lang="en-US" dirty="0" smtClean="0"/>
              <a:t>A summary of the options including a table comparing bore size, field strength, cost.</a:t>
            </a:r>
          </a:p>
          <a:p>
            <a:r>
              <a:rPr lang="en-US" dirty="0" smtClean="0"/>
              <a:t>How would labs work together to make the magnet?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Paper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CD5FCC-6DBE-4A62-BE0D-769EEB2DBBF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Sonnenschein- ADMX Status and 3-Year Operations Plan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3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Dinner tonight @ Meson </a:t>
            </a:r>
            <a:r>
              <a:rPr lang="en-US" dirty="0" err="1"/>
              <a:t>Sabika</a:t>
            </a:r>
            <a:r>
              <a:rPr lang="en-US" dirty="0"/>
              <a:t>, 1025 Aurora Ave, Naperville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have reservations at 7:30 pm for 12 people. Please let me know if you want to come and didn’t already email.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My cell phone 312 730 7638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CD5FCC-6DBE-4A62-BE0D-769EEB2DBBFA}" type="datetime1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Sonnenschein- ADMX Status and 3-Year Operations Plan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178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405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ADMX Magnet Workshop Goals</vt:lpstr>
      <vt:lpstr>ADMX Detector</vt:lpstr>
      <vt:lpstr>First ADMX- G2 Publication</vt:lpstr>
      <vt:lpstr>Long Range Plan For ADMX</vt:lpstr>
      <vt:lpstr>Purpose of this Workshop</vt:lpstr>
      <vt:lpstr>Opportunities for Partnership Between Labs</vt:lpstr>
      <vt:lpstr>Outsert/ Insert Approach?</vt:lpstr>
      <vt:lpstr>White Paper</vt:lpstr>
      <vt:lpstr>Logistics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AEM Update: Fermilab Dark Matter Searches</dc:title>
  <dc:creator>Andrew Sonnenschein</dc:creator>
  <cp:lastModifiedBy>Andrew Sonnenschein x2883 14181N</cp:lastModifiedBy>
  <cp:revision>61</cp:revision>
  <cp:lastPrinted>2014-01-20T19:40:21Z</cp:lastPrinted>
  <dcterms:created xsi:type="dcterms:W3CDTF">2017-10-02T15:30:21Z</dcterms:created>
  <dcterms:modified xsi:type="dcterms:W3CDTF">2018-04-12T18:58:22Z</dcterms:modified>
</cp:coreProperties>
</file>