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4" r:id="rId2"/>
  </p:sldMasterIdLst>
  <p:notesMasterIdLst>
    <p:notesMasterId r:id="rId26"/>
  </p:notesMasterIdLst>
  <p:handoutMasterIdLst>
    <p:handoutMasterId r:id="rId27"/>
  </p:handoutMasterIdLst>
  <p:sldIdLst>
    <p:sldId id="294" r:id="rId3"/>
    <p:sldId id="298" r:id="rId4"/>
    <p:sldId id="316" r:id="rId5"/>
    <p:sldId id="317" r:id="rId6"/>
    <p:sldId id="312" r:id="rId7"/>
    <p:sldId id="313" r:id="rId8"/>
    <p:sldId id="314" r:id="rId9"/>
    <p:sldId id="315" r:id="rId10"/>
    <p:sldId id="306" r:id="rId11"/>
    <p:sldId id="308" r:id="rId12"/>
    <p:sldId id="309" r:id="rId13"/>
    <p:sldId id="311" r:id="rId14"/>
    <p:sldId id="329" r:id="rId15"/>
    <p:sldId id="326" r:id="rId16"/>
    <p:sldId id="328" r:id="rId17"/>
    <p:sldId id="327" r:id="rId18"/>
    <p:sldId id="322" r:id="rId19"/>
    <p:sldId id="318" r:id="rId20"/>
    <p:sldId id="330" r:id="rId21"/>
    <p:sldId id="320" r:id="rId22"/>
    <p:sldId id="331" r:id="rId23"/>
    <p:sldId id="319" r:id="rId24"/>
    <p:sldId id="303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>
        <p:scale>
          <a:sx n="76" d="100"/>
          <a:sy n="76" d="100"/>
        </p:scale>
        <p:origin x="-1120" y="-64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60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22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3D915-ADE0-410A-BF9B-5D9753F1EC5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Technical Division R&amp;D Retreat, Vladimir Kashikhin</a:t>
            </a:r>
          </a:p>
        </p:txBody>
      </p:sp>
    </p:spTree>
    <p:extLst>
      <p:ext uri="{BB962C8B-B14F-4D97-AF65-F5344CB8AC3E}">
        <p14:creationId xmlns:p14="http://schemas.microsoft.com/office/powerpoint/2010/main" val="104091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430C-11FE-431F-98D8-0FF091EFA3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813AB-5CE1-447F-9220-F88B0EF120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4986F-B904-4E75-B058-55AA0391C9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9B769-9E1E-4EF4-A691-B1BD40A0D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DA9E8-AAA2-4C06-AD1A-FB5887752B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99AA5-E77B-49D8-AF85-37FB49CA12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FD26F-BA2A-46B8-A285-E5029F4E28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2B85C-0CF7-4800-87A6-0D3CA38CB2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TD Department Head Meeting 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9D6F4-3FD2-4C8C-AC33-A22B4777E4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910648E-C60A-FB49-9CF7-7EC238A1480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71F4CF9-09B8-C744-A763-0600121BA0B2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46C485A-A387-D946-8F09-22D034E19567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E5521D8-53C9-9C43-99C8-45BBFC4F2CE3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BCB3E44A-8456-5D44-88AE-F7F9ADB44F0F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6A5AB-0F55-DF41-B013-8C7573BCFA68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Director’s Review – June 2017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9812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365760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dirty="0" smtClean="0"/>
              <a:t>TD Department Head Meeting 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26185-7BA5-411D-ACFF-26F80C5973E5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March 15, 2013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D0E3B1D-CA76-844C-8C04-E92643A5C8E0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C:\Documents and Settings\kevin.XENOLAND\My Documents\fnalppt\sub-pages\Fermi_Blue_subpage.jp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defTabSz="914400">
              <a:defRPr/>
            </a:pPr>
            <a:r>
              <a:rPr lang="en-US" smtClean="0">
                <a:latin typeface="Arial" charset="0"/>
                <a:ea typeface="+mn-ea"/>
                <a:cs typeface="+mn-cs"/>
              </a:rPr>
              <a:t>TD Department Head Meeting </a:t>
            </a:r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defTabSz="914400">
              <a:defRPr/>
            </a:pPr>
            <a:fld id="{7BDC6A2C-45C5-4698-8F45-F5F1772A73C4}" type="slidenum">
              <a:rPr lang="en-US">
                <a:latin typeface="Arial" charset="0"/>
                <a:ea typeface="+mn-ea"/>
                <a:cs typeface="+mn-cs"/>
              </a:rPr>
              <a:pPr defTabSz="914400">
                <a:defRPr/>
              </a:pPr>
              <a:t>‹#›</a:t>
            </a:fld>
            <a:endParaRPr lang="en-US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716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371600"/>
            <a:ext cx="716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Laksdjfalkjfds</a:t>
            </a:r>
            <a:endParaRPr lang="en-US" dirty="0" smtClean="0"/>
          </a:p>
          <a:p>
            <a:pPr lvl="1"/>
            <a:r>
              <a:rPr lang="en-US" dirty="0" smtClean="0"/>
              <a:t>;</a:t>
            </a:r>
            <a:r>
              <a:rPr lang="en-US" dirty="0" err="1" smtClean="0"/>
              <a:t>slkjfda;slkjfd</a:t>
            </a:r>
            <a:endParaRPr lang="en-US" dirty="0" smtClean="0"/>
          </a:p>
          <a:p>
            <a:pPr lvl="2"/>
            <a:r>
              <a:rPr lang="en-US" dirty="0" err="1" smtClean="0"/>
              <a:t>slkdjflsdkjflsdkjfsldjf</a:t>
            </a:r>
            <a:endParaRPr lang="en-US" dirty="0" smtClean="0"/>
          </a:p>
          <a:p>
            <a:pPr lvl="3"/>
            <a:r>
              <a:rPr lang="en-US" dirty="0" err="1" smtClean="0"/>
              <a:t>A;slkjfda;slkjfd</a:t>
            </a:r>
            <a:endParaRPr lang="en-US" dirty="0" smtClean="0"/>
          </a:p>
          <a:p>
            <a:pPr lvl="3"/>
            <a:r>
              <a:rPr lang="en-US" dirty="0" smtClean="0"/>
              <a:t>	</a:t>
            </a:r>
            <a:r>
              <a:rPr lang="en-US" dirty="0" err="1" smtClean="0"/>
              <a:t>a;lksdjf;lsakjfd</a:t>
            </a:r>
            <a:endParaRPr lang="en-US" dirty="0" smtClean="0"/>
          </a:p>
          <a:p>
            <a:pPr lvl="4"/>
            <a:r>
              <a:rPr lang="en-US" dirty="0" err="1" smtClean="0"/>
              <a:t>Slkdflsdkjflsdkjflsdkjf</a:t>
            </a:r>
            <a:endParaRPr lang="en-US" dirty="0" smtClean="0"/>
          </a:p>
          <a:p>
            <a:pPr lvl="4"/>
            <a:r>
              <a:rPr lang="en-US" dirty="0" err="1" smtClean="0"/>
              <a:t>Sldkjflsdjf</a:t>
            </a:r>
            <a:endParaRPr lang="en-US" dirty="0" smtClean="0"/>
          </a:p>
          <a:p>
            <a:pPr lvl="4"/>
            <a:r>
              <a:rPr lang="en-US" dirty="0" err="1" smtClean="0"/>
              <a:t>sldkjfsldfjksdlfjsldfj</a:t>
            </a:r>
            <a:endParaRPr lang="en-US" dirty="0" smtClean="0"/>
          </a:p>
        </p:txBody>
      </p:sp>
      <p:pic>
        <p:nvPicPr>
          <p:cNvPr id="7" name="Picture 24" descr="C:\Documents and Settings\kevin.XENOLAND\My Documents\fnalppt\sub-pages\Fermi_Blue_subpage.jp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85671" y="6400800"/>
            <a:ext cx="1258329" cy="334544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7924800" y="6400800"/>
            <a:ext cx="10811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b="1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TD/MSD</a:t>
            </a:r>
            <a:endParaRPr lang="en-US" sz="1400" b="1" dirty="0">
              <a:solidFill>
                <a:srgbClr val="EAEAEA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4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err="1" smtClean="0"/>
              <a:t>G.Velev</a:t>
            </a:r>
            <a:r>
              <a:rPr lang="en-US" dirty="0" smtClean="0"/>
              <a:t> </a:t>
            </a:r>
          </a:p>
          <a:p>
            <a:r>
              <a:rPr lang="en-US" b="1" dirty="0"/>
              <a:t>ADMX Magnet Workshop</a:t>
            </a:r>
          </a:p>
          <a:p>
            <a:r>
              <a:rPr lang="en-US" b="1" dirty="0" smtClean="0"/>
              <a:t>Apr 13, 2018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Fermilab Magnet </a:t>
            </a:r>
            <a:r>
              <a:rPr lang="en-US" dirty="0" smtClean="0"/>
              <a:t>Sector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Conductor stress (I. </a:t>
            </a:r>
            <a:r>
              <a:rPr lang="en-US" dirty="0" err="1" smtClean="0"/>
              <a:t>Novitski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why is 15T?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8559AA-8CD7-F447-82E7-1B1DFC15D02B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97" y="3814069"/>
            <a:ext cx="3098220" cy="2001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975" y="3500387"/>
            <a:ext cx="2832100" cy="100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335" y="4503687"/>
            <a:ext cx="28067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763" y="4503687"/>
            <a:ext cx="191770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87" y="926338"/>
            <a:ext cx="7567531" cy="273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0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220355"/>
          </a:xfrm>
        </p:spPr>
        <p:txBody>
          <a:bodyPr/>
          <a:lstStyle/>
          <a:p>
            <a:r>
              <a:rPr lang="en-US" dirty="0" smtClean="0"/>
              <a:t>All the magnet parts are in house </a:t>
            </a:r>
          </a:p>
          <a:p>
            <a:r>
              <a:rPr lang="en-US" dirty="0" smtClean="0"/>
              <a:t>Inner and  outer coils are  wound and reacted </a:t>
            </a:r>
          </a:p>
          <a:p>
            <a:r>
              <a:rPr lang="en-US" dirty="0" smtClean="0"/>
              <a:t>Impregnation is  in progress </a:t>
            </a:r>
          </a:p>
          <a:p>
            <a:r>
              <a:rPr lang="en-US" dirty="0" smtClean="0"/>
              <a:t>Assembly starts at end of May</a:t>
            </a:r>
          </a:p>
          <a:p>
            <a:r>
              <a:rPr lang="en-US" dirty="0" smtClean="0"/>
              <a:t>Test in September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5 T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84054D4-1314-B146-8A21-D0FE193F8273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3175193"/>
            <a:ext cx="7048500" cy="31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2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526915" cy="5059363"/>
          </a:xfrm>
        </p:spPr>
        <p:txBody>
          <a:bodyPr/>
          <a:lstStyle/>
          <a:p>
            <a:r>
              <a:rPr lang="en-US" dirty="0"/>
              <a:t>Fermilab HTS </a:t>
            </a:r>
            <a:r>
              <a:rPr lang="en-US" dirty="0" smtClean="0"/>
              <a:t>R&amp;D  was  executed  in “start/stop” mode.</a:t>
            </a:r>
          </a:p>
          <a:p>
            <a:r>
              <a:rPr lang="en-US" dirty="0" smtClean="0"/>
              <a:t>Fermilab R&amp;D was directed toward accelerator/collider magnets  - </a:t>
            </a:r>
            <a:r>
              <a:rPr lang="en-US" dirty="0"/>
              <a:t>u</a:t>
            </a:r>
            <a:r>
              <a:rPr lang="en-US" dirty="0" smtClean="0"/>
              <a:t>ntil last year, the HTSs (BISCO, REBCO, IBS) were not considered as valuable option  for accelerator magnet</a:t>
            </a:r>
          </a:p>
          <a:p>
            <a:r>
              <a:rPr lang="en-US" dirty="0" smtClean="0"/>
              <a:t>The last significant effort in MS was done for  </a:t>
            </a:r>
            <a:r>
              <a:rPr lang="en-US" b="1" dirty="0" err="1"/>
              <a:t>Muon</a:t>
            </a:r>
            <a:r>
              <a:rPr lang="en-US" b="1" dirty="0"/>
              <a:t> Collider and/or Neutrino Factory accelerator </a:t>
            </a:r>
            <a:r>
              <a:rPr lang="en-US" b="1" dirty="0" smtClean="0"/>
              <a:t>magnets </a:t>
            </a:r>
            <a:r>
              <a:rPr lang="mr-IN" b="1" dirty="0" smtClean="0"/>
              <a:t>–</a:t>
            </a:r>
            <a:r>
              <a:rPr lang="en-US" b="1" dirty="0" smtClean="0"/>
              <a:t> </a:t>
            </a:r>
            <a:r>
              <a:rPr lang="en-US" dirty="0" smtClean="0"/>
              <a:t>strong solenoids (50 T) for 6D phase space </a:t>
            </a:r>
            <a:r>
              <a:rPr lang="en-US" dirty="0" err="1" smtClean="0"/>
              <a:t>muon</a:t>
            </a:r>
            <a:r>
              <a:rPr lang="en-US" dirty="0" smtClean="0"/>
              <a:t> cooling channel</a:t>
            </a:r>
          </a:p>
          <a:p>
            <a:r>
              <a:rPr lang="en-US" dirty="0" smtClean="0"/>
              <a:t>Currently we  are  restoring  the HTS R&amp;D -  directors fund (LDRD)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HTS Magnets </a:t>
            </a:r>
            <a:r>
              <a:rPr lang="mr-IN" dirty="0" smtClean="0"/>
              <a:t>–</a:t>
            </a:r>
            <a:r>
              <a:rPr lang="en-US" dirty="0" smtClean="0"/>
              <a:t>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5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Modeling HTS section with RF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2" descr="C:\Documents and Settings\zlobin\Desktop\MC-NF\HF HS\Helical Solenoid and Cavity Box Assemb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625638"/>
            <a:ext cx="307657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zlobin\Desktop\MC-NF\HF HS\CIMG2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83" y="1625638"/>
            <a:ext cx="358775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95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Documents and Settings\lombardo\Desktop\7ybco.PNG"/>
          <p:cNvPicPr>
            <a:picLocks noChangeAspect="1" noChangeArrowheads="1"/>
          </p:cNvPicPr>
          <p:nvPr/>
        </p:nvPicPr>
        <p:blipFill rotWithShape="1">
          <a:blip r:embed="rId2" cstate="print"/>
          <a:srcRect t="3525" b="7236"/>
          <a:stretch/>
        </p:blipFill>
        <p:spPr bwMode="auto">
          <a:xfrm>
            <a:off x="4716016" y="2154989"/>
            <a:ext cx="4171860" cy="4581525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207142"/>
              </p:ext>
            </p:extLst>
          </p:nvPr>
        </p:nvGraphicFramePr>
        <p:xfrm>
          <a:off x="249560" y="2180538"/>
          <a:ext cx="3962400" cy="39285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05000"/>
                <a:gridCol w="2057400"/>
              </a:tblGrid>
              <a:tr h="245533"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Conductor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/>
                        <a:t>SuperPower SCS4050-i</a:t>
                      </a:r>
                      <a:endParaRPr lang="en-US" sz="1000" b="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Ic</a:t>
                      </a:r>
                      <a:r>
                        <a:rPr lang="en-US" sz="1000" dirty="0" smtClean="0"/>
                        <a:t> (A) Average @77K,0T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113 A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Ic</a:t>
                      </a:r>
                      <a:r>
                        <a:rPr lang="en-US" sz="1000" dirty="0" smtClean="0"/>
                        <a:t> (A) Minimum @77K,0T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107 A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Ic</a:t>
                      </a:r>
                      <a:r>
                        <a:rPr lang="en-US" sz="1000" baseline="0" dirty="0" smtClean="0"/>
                        <a:t> Standard Deviation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2.7%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Turn to Turn Insulation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Spiral Wrapped Kapton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Coil</a:t>
                      </a:r>
                      <a:r>
                        <a:rPr lang="en-US" sz="1000" baseline="0" dirty="0" smtClean="0"/>
                        <a:t> Geometry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Double Pancake – no</a:t>
                      </a:r>
                      <a:r>
                        <a:rPr lang="en-US" sz="1000" baseline="0" dirty="0" smtClean="0"/>
                        <a:t> inner splice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Coil ID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 mm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Coil OD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 mm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Conductor Thickness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 mm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Conductor + Insulation Thickness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0.2 mm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Packing Factor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50%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Turns per Single</a:t>
                      </a:r>
                      <a:r>
                        <a:rPr lang="en-US" sz="1000" baseline="0" dirty="0" smtClean="0"/>
                        <a:t> Coil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108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Conductor</a:t>
                      </a:r>
                      <a:r>
                        <a:rPr lang="en-US" sz="1000" baseline="0" dirty="0" smtClean="0"/>
                        <a:t> length per Coil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13.9 m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Overall Conductor</a:t>
                      </a:r>
                      <a:r>
                        <a:rPr lang="en-US" sz="1000" baseline="0" dirty="0" smtClean="0"/>
                        <a:t> Length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27.8 m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Coil Resistance @ 300K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2.87 Ohm</a:t>
                      </a:r>
                      <a:endParaRPr lang="en-US" sz="1000" dirty="0"/>
                    </a:p>
                  </a:txBody>
                  <a:tcPr/>
                </a:tc>
              </a:tr>
              <a:tr h="24553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Coil Inductance</a:t>
                      </a:r>
                      <a:r>
                        <a:rPr lang="en-US" sz="1000" baseline="0" dirty="0" smtClean="0"/>
                        <a:t> @1kHz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 </a:t>
                      </a:r>
                      <a:r>
                        <a:rPr lang="en-US" sz="1000" dirty="0" err="1" smtClean="0"/>
                        <a:t>mH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atin typeface="+mj-lt"/>
              </a:rPr>
              <a:t>REBCO (YBCO) Double</a:t>
            </a:r>
            <a:r>
              <a:rPr lang="en-US" sz="4000" b="1" dirty="0" smtClean="0">
                <a:latin typeface="+mj-lt"/>
              </a:rPr>
              <a:t>-Pancake Units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1" descr="M:\Bartalesi\Meeting 9 16 2009\double_pancacke_concept.tif"/>
          <p:cNvPicPr>
            <a:picLocks noChangeAspect="1" noChangeArrowheads="1"/>
          </p:cNvPicPr>
          <p:nvPr/>
        </p:nvPicPr>
        <p:blipFill rotWithShape="1">
          <a:blip r:embed="rId3" cstate="print"/>
          <a:srcRect l="14091" t="20214" r="15718" b="29416"/>
          <a:stretch/>
        </p:blipFill>
        <p:spPr bwMode="auto">
          <a:xfrm>
            <a:off x="5659760" y="778626"/>
            <a:ext cx="3255650" cy="1362075"/>
          </a:xfrm>
          <a:prstGeom prst="rect">
            <a:avLst/>
          </a:prstGeom>
          <a:noFill/>
        </p:spPr>
      </p:pic>
      <p:pic>
        <p:nvPicPr>
          <p:cNvPr id="12" name="Picture 4" descr="ring2"/>
          <p:cNvPicPr>
            <a:picLocks noChangeAspect="1" noChangeArrowheads="1"/>
          </p:cNvPicPr>
          <p:nvPr/>
        </p:nvPicPr>
        <p:blipFill rotWithShape="1">
          <a:blip r:embed="rId4" cstate="print"/>
          <a:srcRect l="30382" t="20860" r="28828" b="15302"/>
          <a:stretch/>
        </p:blipFill>
        <p:spPr bwMode="auto">
          <a:xfrm>
            <a:off x="4211960" y="764339"/>
            <a:ext cx="1390650" cy="1390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386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744" y="1926102"/>
            <a:ext cx="4862146" cy="3472366"/>
            <a:chOff x="319454" y="963353"/>
            <a:chExt cx="4862146" cy="3472366"/>
          </a:xfrm>
        </p:grpSpPr>
        <p:pic>
          <p:nvPicPr>
            <p:cNvPr id="178178" name="Picture 2" descr="C:\Documents and Settings\lombardo\Desktop\4coils_fiel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963353"/>
              <a:ext cx="4724400" cy="3472366"/>
            </a:xfrm>
            <a:prstGeom prst="rect">
              <a:avLst/>
            </a:prstGeom>
            <a:noFill/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214239" y="1066800"/>
              <a:ext cx="765474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403648" y="1346139"/>
              <a:ext cx="1600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0000FF"/>
                  </a:solidFill>
                </a:rPr>
                <a:t> 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REBCO 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Insert Coil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2743200" y="2295526"/>
              <a:ext cx="1600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FF0000"/>
                  </a:solidFill>
                </a:rPr>
                <a:t>External Magnet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5400000" flipH="1" flipV="1">
              <a:off x="1289150" y="1653916"/>
              <a:ext cx="138112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Up-Down Arrow 25"/>
            <p:cNvSpPr/>
            <p:nvPr/>
          </p:nvSpPr>
          <p:spPr>
            <a:xfrm>
              <a:off x="319454" y="1280012"/>
              <a:ext cx="228600" cy="91440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8336" y="-28575"/>
            <a:ext cx="8805664" cy="645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latin typeface="+mj-lt"/>
                <a:ea typeface="+mj-ea"/>
                <a:cs typeface="+mj-cs"/>
              </a:rPr>
              <a:t>Result - 21.2 T with 14 T Bkg. </a:t>
            </a:r>
            <a:r>
              <a:rPr lang="en-US" sz="4000" b="1" dirty="0" smtClean="0">
                <a:latin typeface="+mj-lt"/>
                <a:ea typeface="+mj-ea"/>
                <a:cs typeface="+mj-cs"/>
              </a:rPr>
              <a:t>F</a:t>
            </a:r>
            <a:r>
              <a:rPr lang="en-US" sz="4000" b="1" noProof="0" dirty="0" err="1" smtClean="0">
                <a:latin typeface="+mj-lt"/>
                <a:ea typeface="+mj-ea"/>
                <a:cs typeface="+mj-cs"/>
              </a:rPr>
              <a:t>ield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87529" y="2029549"/>
            <a:ext cx="35992" cy="12776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" descr="C:\Documents and Settings\lombardo\Desktop\4coils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5221" y="757579"/>
            <a:ext cx="2821632" cy="4452074"/>
          </a:xfrm>
          <a:prstGeom prst="rect">
            <a:avLst/>
          </a:prstGeom>
          <a:noFill/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482507"/>
              </p:ext>
            </p:extLst>
          </p:nvPr>
        </p:nvGraphicFramePr>
        <p:xfrm>
          <a:off x="5292080" y="5199606"/>
          <a:ext cx="2971800" cy="12191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91267"/>
                <a:gridCol w="880533"/>
              </a:tblGrid>
              <a:tr h="29392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Max Current Reached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335 A</a:t>
                      </a:r>
                      <a:endParaRPr lang="en-US" sz="1400" b="1" dirty="0"/>
                    </a:p>
                  </a:txBody>
                  <a:tcPr/>
                </a:tc>
              </a:tr>
              <a:tr h="29392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SSL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92%</a:t>
                      </a:r>
                      <a:endParaRPr lang="en-US" sz="1400" b="1" dirty="0"/>
                    </a:p>
                  </a:txBody>
                  <a:tcPr/>
                </a:tc>
              </a:tr>
              <a:tr h="29392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Peak Field on Conductor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21.5 T</a:t>
                      </a:r>
                      <a:endParaRPr lang="en-US" sz="1400" b="1" dirty="0"/>
                    </a:p>
                  </a:txBody>
                  <a:tcPr/>
                </a:tc>
              </a:tr>
              <a:tr h="29392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Peak Axial Field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21.2 T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84222" y="5398468"/>
            <a:ext cx="98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 (cm)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9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et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252282"/>
            <a:ext cx="3325489" cy="482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9224" y="132833"/>
            <a:ext cx="5001201" cy="706437"/>
          </a:xfrm>
        </p:spPr>
        <p:txBody>
          <a:bodyPr/>
          <a:lstStyle/>
          <a:p>
            <a:pPr algn="r"/>
            <a:r>
              <a:rPr lang="en-US" sz="2800" dirty="0" smtClean="0"/>
              <a:t>Test Setup  at SCSC facility </a:t>
            </a:r>
            <a:endParaRPr lang="en-US" sz="28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6031273"/>
            <a:ext cx="3203848" cy="65245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 smtClean="0"/>
              <a:t>	14 T solenoid with </a:t>
            </a:r>
          </a:p>
          <a:p>
            <a:pPr>
              <a:buFontTx/>
              <a:buNone/>
            </a:pPr>
            <a:r>
              <a:rPr lang="en-US" sz="2000" b="1" dirty="0"/>
              <a:t>	</a:t>
            </a:r>
            <a:r>
              <a:rPr lang="en-US" sz="2000" b="1" dirty="0" smtClean="0"/>
              <a:t>77 mm bore </a:t>
            </a:r>
          </a:p>
        </p:txBody>
      </p:sp>
      <p:pic>
        <p:nvPicPr>
          <p:cNvPr id="24581" name="Picture 6" descr="C:\Documents and Settings\zlobin\Desktop\MC-NF\50T solenoid\DSC037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4344" y="789484"/>
            <a:ext cx="3571900" cy="262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365788" y="1404923"/>
            <a:ext cx="2428860" cy="65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Modular Insert Test Facility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DA86E-9A0A-4C73-AD41-FCE3CAE5630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6508" y="3529923"/>
            <a:ext cx="3539701" cy="2896344"/>
            <a:chOff x="2362200" y="1437846"/>
            <a:chExt cx="4264378" cy="3591354"/>
          </a:xfrm>
        </p:grpSpPr>
        <p:grpSp>
          <p:nvGrpSpPr>
            <p:cNvPr id="23" name="Group 22"/>
            <p:cNvGrpSpPr/>
            <p:nvPr/>
          </p:nvGrpSpPr>
          <p:grpSpPr>
            <a:xfrm>
              <a:off x="2362200" y="1437846"/>
              <a:ext cx="4264378" cy="3591354"/>
              <a:chOff x="2362200" y="1437846"/>
              <a:chExt cx="4264378" cy="3591354"/>
            </a:xfrm>
          </p:grpSpPr>
          <p:pic>
            <p:nvPicPr>
              <p:cNvPr id="25" name="Picture 3" descr="C:\Documents and Settings\lombardo\Desktop\ybcocoil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62200" y="1437846"/>
                <a:ext cx="4131013" cy="3591354"/>
              </a:xfrm>
              <a:prstGeom prst="rect">
                <a:avLst/>
              </a:prstGeom>
              <a:ln>
                <a:noFill/>
              </a:ln>
              <a:effectLst/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5047132" y="3419046"/>
                <a:ext cx="1579446" cy="1305531"/>
                <a:chOff x="5047132" y="3419046"/>
                <a:chExt cx="1579446" cy="1305531"/>
              </a:xfrm>
            </p:grpSpPr>
            <p:cxnSp>
              <p:nvCxnSpPr>
                <p:cNvPr id="27" name="Straight Arrow Connector 26"/>
                <p:cNvCxnSpPr/>
                <p:nvPr/>
              </p:nvCxnSpPr>
              <p:spPr>
                <a:xfrm rot="5400000">
                  <a:off x="5753100" y="3457146"/>
                  <a:ext cx="304800" cy="228600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rot="5400000">
                  <a:off x="5295900" y="4066746"/>
                  <a:ext cx="304800" cy="228600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H="1">
                  <a:off x="5047132" y="4333446"/>
                  <a:ext cx="286867" cy="391131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5887844" y="3551861"/>
                  <a:ext cx="738734" cy="324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/>
                    <a:t>Coil1</a:t>
                  </a:r>
                  <a:endParaRPr lang="en-US" sz="1100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638799" y="3843237"/>
                  <a:ext cx="762000" cy="2616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/>
                    <a:t>Coil2</a:t>
                  </a:r>
                  <a:endParaRPr lang="en-US" sz="11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411147" y="4181045"/>
                  <a:ext cx="760106" cy="2616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/>
                    <a:t>Coil3</a:t>
                  </a:r>
                  <a:endParaRPr lang="en-US" sz="11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5219700" y="4462967"/>
                  <a:ext cx="60865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/>
                    <a:t>Coil4</a:t>
                  </a:r>
                  <a:endParaRPr lang="en-US" sz="1100" dirty="0"/>
                </a:p>
              </p:txBody>
            </p:sp>
          </p:grpSp>
        </p:grpSp>
        <p:cxnSp>
          <p:nvCxnSpPr>
            <p:cNvPr id="24" name="Straight Arrow Connector 23"/>
            <p:cNvCxnSpPr/>
            <p:nvPr/>
          </p:nvCxnSpPr>
          <p:spPr>
            <a:xfrm rot="5400000">
              <a:off x="5524500" y="3761947"/>
              <a:ext cx="304800" cy="228600"/>
            </a:xfrm>
            <a:prstGeom prst="straightConnector1">
              <a:avLst/>
            </a:prstGeom>
            <a:ln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 descr="M:\Lombardo\HTS\HTS Pancakes Data\DPY09_wet_CTD\Pictures\DSC03468.JPG"/>
          <p:cNvPicPr>
            <a:picLocks noChangeAspect="1" noChangeArrowheads="1"/>
          </p:cNvPicPr>
          <p:nvPr/>
        </p:nvPicPr>
        <p:blipFill rotWithShape="1">
          <a:blip r:embed="rId5" cstate="print"/>
          <a:srcRect l="18968" t="8139" r="21729"/>
          <a:stretch/>
        </p:blipFill>
        <p:spPr bwMode="auto">
          <a:xfrm>
            <a:off x="3203848" y="3656276"/>
            <a:ext cx="2590800" cy="3009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6"/>
          </p:nvPr>
        </p:nvSpPr>
        <p:spPr>
          <a:xfrm>
            <a:off x="5523571" y="912713"/>
            <a:ext cx="3501482" cy="2388048"/>
          </a:xfrm>
        </p:spPr>
        <p:txBody>
          <a:bodyPr/>
          <a:lstStyle/>
          <a:p>
            <a:r>
              <a:rPr lang="en-US" sz="2000" b="0" dirty="0"/>
              <a:t>Single coil quadrupole has the solenoidal field component </a:t>
            </a:r>
            <a:r>
              <a:rPr lang="en-US" sz="2000" b="0" dirty="0" err="1"/>
              <a:t>Bz</a:t>
            </a:r>
            <a:r>
              <a:rPr lang="en-US" sz="2000" b="0" dirty="0"/>
              <a:t>=0.045 T. Two coils design configuration eliminate the integrated solenoidal field. </a:t>
            </a:r>
          </a:p>
          <a:p>
            <a:r>
              <a:rPr lang="en-US" sz="2000" b="0" dirty="0"/>
              <a:t>Circular coils are suitable for using HTS superconductor.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Multi Coils SC Quadrupole and </a:t>
            </a:r>
            <a:r>
              <a:rPr lang="en-US" dirty="0" err="1"/>
              <a:t>Sextupole</a:t>
            </a:r>
            <a:endParaRPr lang="en-US" dirty="0"/>
          </a:p>
        </p:txBody>
      </p:sp>
      <p:pic>
        <p:nvPicPr>
          <p:cNvPr id="2050" name="Picture 2" descr="Fig3_Bfield_2coils_90mm_101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9" y="809239"/>
            <a:ext cx="2759839" cy="249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ig4_Bfield_4coils_90mm_101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12" y="809239"/>
            <a:ext cx="2597160" cy="249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3608092"/>
            <a:ext cx="548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At </a:t>
            </a:r>
            <a:r>
              <a:rPr lang="en-US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Fermilab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initiated LDRD to fabricate and test </a:t>
            </a:r>
          </a:p>
          <a:p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HTS superconducting magnets. The iron dominated magnet will be used to test various high temperature superconducting coils. </a:t>
            </a:r>
          </a:p>
          <a:p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main goal of this R&amp;D is to develop efficient HTS magnet technology capable to compete with room temperature, and LTS magnets. </a:t>
            </a:r>
          </a:p>
        </p:txBody>
      </p:sp>
      <p:pic>
        <p:nvPicPr>
          <p:cNvPr id="12" name="Picture 3" descr="Fig6_Sextupole_B_101309a">
            <a:extLst>
              <a:ext uri="{FF2B5EF4-FFF2-40B4-BE49-F238E27FC236}">
                <a16:creationId xmlns:a16="http://schemas.microsoft.com/office/drawing/2014/main" xmlns="" id="{EEEBFE69-1052-4691-B49B-2588E08B3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0" y="3546089"/>
            <a:ext cx="3185329" cy="248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CAC748-EC90-45AF-91A0-36C99E31DF10}"/>
              </a:ext>
            </a:extLst>
          </p:cNvPr>
          <p:cNvSpPr txBox="1"/>
          <p:nvPr/>
        </p:nvSpPr>
        <p:spPr>
          <a:xfrm>
            <a:off x="2383215" y="3238759"/>
            <a:ext cx="177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Quadrupoles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3B51A5A-874B-402A-BE00-2738D0B560F4}"/>
              </a:ext>
            </a:extLst>
          </p:cNvPr>
          <p:cNvSpPr txBox="1"/>
          <p:nvPr/>
        </p:nvSpPr>
        <p:spPr>
          <a:xfrm>
            <a:off x="1412195" y="6012217"/>
            <a:ext cx="142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Sextupole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2819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830033"/>
            <a:ext cx="8672513" cy="3540566"/>
          </a:xfrm>
        </p:spPr>
        <p:txBody>
          <a:bodyPr/>
          <a:lstStyle/>
          <a:p>
            <a:r>
              <a:rPr lang="en-US" dirty="0" smtClean="0"/>
              <a:t>The magnet sector has all the devices needed to  manufacture small  and large coils: from winding to vacuum/pressure impregnation</a:t>
            </a:r>
          </a:p>
          <a:p>
            <a:r>
              <a:rPr lang="en-US" dirty="0" smtClean="0"/>
              <a:t>All devices needed for magnet assembly: presses, welding fixtures  and etc.</a:t>
            </a:r>
          </a:p>
          <a:p>
            <a:r>
              <a:rPr lang="en-US" dirty="0" smtClean="0"/>
              <a:t>QA/QC based on travelers and capability for full  set of Magnetic measurements</a:t>
            </a:r>
          </a:p>
          <a:p>
            <a:r>
              <a:rPr lang="en-US" dirty="0" smtClean="0"/>
              <a:t>Example  for a large coil produced is </a:t>
            </a:r>
            <a:r>
              <a:rPr lang="en-US" dirty="0" err="1" smtClean="0"/>
              <a:t>Jlab</a:t>
            </a:r>
            <a:r>
              <a:rPr lang="en-US" dirty="0" smtClean="0"/>
              <a:t> CLAS12 TORUS Coils -  4x2.5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capabilities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CCM 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451"/>
            <a:ext cx="9144000" cy="29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6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 pictures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23" y="679628"/>
            <a:ext cx="3397994" cy="3316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502" y="679628"/>
            <a:ext cx="3191219" cy="3316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501" y="3864415"/>
            <a:ext cx="3191220" cy="2418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23" y="3844398"/>
            <a:ext cx="339799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6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1866149"/>
            <a:ext cx="8672513" cy="3966180"/>
          </a:xfrm>
        </p:spPr>
        <p:txBody>
          <a:bodyPr/>
          <a:lstStyle/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SC </a:t>
            </a:r>
            <a:r>
              <a:rPr lang="en-US" dirty="0" smtClean="0"/>
              <a:t>magnet activities based on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</a:p>
          <a:p>
            <a:pPr lvl="1"/>
            <a:r>
              <a:rPr lang="en-US" sz="1800" dirty="0" smtClean="0"/>
              <a:t>HL-LHC Accelerator  Upgrade  Project</a:t>
            </a:r>
          </a:p>
          <a:p>
            <a:pPr lvl="1"/>
            <a:r>
              <a:rPr lang="en-US" sz="1800" dirty="0" smtClean="0"/>
              <a:t>High Filed Magnet R&amp;D, 15 T dipole </a:t>
            </a:r>
          </a:p>
          <a:p>
            <a:r>
              <a:rPr lang="en-US" dirty="0" smtClean="0"/>
              <a:t>HTS R&amp;D </a:t>
            </a:r>
          </a:p>
          <a:p>
            <a:r>
              <a:rPr lang="en-US" dirty="0" smtClean="0"/>
              <a:t>Manufacturing capabilities </a:t>
            </a:r>
          </a:p>
          <a:p>
            <a:pPr lvl="1"/>
            <a:r>
              <a:rPr lang="en-US" dirty="0" smtClean="0"/>
              <a:t>Previous work for others</a:t>
            </a:r>
          </a:p>
          <a:p>
            <a:r>
              <a:rPr lang="en-US" dirty="0" smtClean="0"/>
              <a:t>Testing capabilities </a:t>
            </a:r>
          </a:p>
          <a:p>
            <a:r>
              <a:rPr lang="en-US" dirty="0" smtClean="0"/>
              <a:t>Summary 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1D8F242-F963-5742-9DD5-37743F05CA46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5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 smtClean="0"/>
              <a:t>Cold Testing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xmlns="" id="{05B5FDDB-AC18-418F-BD77-2D9B26DAB4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137423"/>
              </p:ext>
            </p:extLst>
          </p:nvPr>
        </p:nvGraphicFramePr>
        <p:xfrm>
          <a:off x="676274" y="1442549"/>
          <a:ext cx="8151776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669">
                  <a:extLst>
                    <a:ext uri="{9D8B030D-6E8A-4147-A177-3AD203B41FA5}">
                      <a16:colId xmlns:a16="http://schemas.microsoft.com/office/drawing/2014/main" xmlns="" val="1136205674"/>
                    </a:ext>
                  </a:extLst>
                </a:gridCol>
                <a:gridCol w="1749831">
                  <a:extLst>
                    <a:ext uri="{9D8B030D-6E8A-4147-A177-3AD203B41FA5}">
                      <a16:colId xmlns:a16="http://schemas.microsoft.com/office/drawing/2014/main" xmlns="" val="4218206359"/>
                    </a:ext>
                  </a:extLst>
                </a:gridCol>
                <a:gridCol w="2168638">
                  <a:extLst>
                    <a:ext uri="{9D8B030D-6E8A-4147-A177-3AD203B41FA5}">
                      <a16:colId xmlns:a16="http://schemas.microsoft.com/office/drawing/2014/main" xmlns="" val="1556956071"/>
                    </a:ext>
                  </a:extLst>
                </a:gridCol>
                <a:gridCol w="21686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</a:t>
                      </a:r>
                      <a:r>
                        <a:rPr lang="en-US" sz="1800" dirty="0"/>
                        <a:t>VMTF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Stand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3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STF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2934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1.8K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4.3K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4.5K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2773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Maximum </a:t>
                      </a:r>
                      <a:r>
                        <a:rPr lang="en-US" sz="1800" dirty="0" smtClean="0"/>
                        <a:t>Current (1</a:t>
                      </a:r>
                      <a:r>
                        <a:rPr lang="en-US" sz="1800" baseline="30000" dirty="0" smtClean="0"/>
                        <a:t>st</a:t>
                      </a:r>
                      <a:r>
                        <a:rPr lang="en-US" sz="1800" dirty="0" smtClean="0"/>
                        <a:t> PS)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 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 kA (re-use existing)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2.5kA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6048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Helium Vessel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25.8 inches (655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20 </a:t>
                      </a:r>
                      <a:r>
                        <a:rPr lang="en-US" sz="1800" dirty="0">
                          <a:solidFill>
                            <a:srgbClr val="000090"/>
                          </a:solidFill>
                        </a:rPr>
                        <a:t>inches </a:t>
                      </a:r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(508 </a:t>
                      </a:r>
                      <a:r>
                        <a:rPr lang="en-US" sz="1800" dirty="0">
                          <a:solidFill>
                            <a:srgbClr val="000090"/>
                          </a:solidFill>
                        </a:rPr>
                        <a:t>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120</a:t>
                      </a:r>
                      <a:r>
                        <a:rPr lang="en-US" sz="1800" baseline="0" dirty="0" smtClean="0">
                          <a:solidFill>
                            <a:srgbClr val="000090"/>
                          </a:solidFill>
                        </a:rPr>
                        <a:t> inches</a:t>
                      </a:r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2847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Maximum Length of Test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3750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590 </a:t>
                      </a:r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mm </a:t>
                      </a:r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60</a:t>
                      </a:r>
                      <a:r>
                        <a:rPr lang="en-US" sz="1800" baseline="0" dirty="0" smtClean="0">
                          <a:solidFill>
                            <a:srgbClr val="000090"/>
                          </a:solidFill>
                        </a:rPr>
                        <a:t> inches</a:t>
                      </a:r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7779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Maximum Diameter of Test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630 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490 </a:t>
                      </a:r>
                      <a:r>
                        <a:rPr lang="en-US" sz="1800" dirty="0">
                          <a:solidFill>
                            <a:srgbClr val="000090"/>
                          </a:solidFill>
                        </a:rPr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0"/>
                          </a:solidFill>
                        </a:rPr>
                        <a:t>114</a:t>
                      </a:r>
                      <a:r>
                        <a:rPr lang="en-US" sz="1800" baseline="0" dirty="0" smtClean="0">
                          <a:solidFill>
                            <a:srgbClr val="000090"/>
                          </a:solidFill>
                        </a:rPr>
                        <a:t>  inches</a:t>
                      </a:r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8135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Crane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 </a:t>
                      </a:r>
                      <a:r>
                        <a:rPr lang="en-US" sz="1800" dirty="0" smtClean="0"/>
                        <a:t>tons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 ton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7196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IB-1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VMTF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IB-1 </a:t>
                      </a:r>
                      <a:r>
                        <a:rPr lang="en-US" sz="1800" dirty="0" smtClean="0"/>
                        <a:t>(IB1 High Bay)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HAB (CDF)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7211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81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6" y="1219200"/>
            <a:ext cx="6077043" cy="4906963"/>
          </a:xfrm>
        </p:spPr>
      </p:pic>
      <p:sp>
        <p:nvSpPr>
          <p:cNvPr id="9" name="TextBox 8"/>
          <p:cNvSpPr txBox="1"/>
          <p:nvPr/>
        </p:nvSpPr>
        <p:spPr>
          <a:xfrm>
            <a:off x="241566" y="5229200"/>
            <a:ext cx="9312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VMTF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3754" y="2929742"/>
            <a:ext cx="9491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VCTF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51797" y="2347036"/>
            <a:ext cx="130975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Stand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81244" y="3674341"/>
            <a:ext cx="112130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Stand 4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19200"/>
            <a:ext cx="2547127" cy="4876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30351" y="4998367"/>
            <a:ext cx="129880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STF/HAB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1244" y="5460032"/>
            <a:ext cx="547910" cy="66613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80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1491890"/>
            <a:ext cx="8672513" cy="4022920"/>
          </a:xfrm>
        </p:spPr>
        <p:txBody>
          <a:bodyPr/>
          <a:lstStyle/>
          <a:p>
            <a:r>
              <a:rPr lang="en-US" dirty="0" smtClean="0"/>
              <a:t>Magnet Sector has experienced staff and  capabilities  to  produce  LTS and HTS  magnets </a:t>
            </a:r>
          </a:p>
          <a:p>
            <a:r>
              <a:rPr lang="en-US" dirty="0" smtClean="0"/>
              <a:t>HTS  R&amp;D has been restarted </a:t>
            </a:r>
          </a:p>
          <a:p>
            <a:r>
              <a:rPr lang="en-US" dirty="0" smtClean="0"/>
              <a:t> We have the test facilities providing:</a:t>
            </a:r>
          </a:p>
          <a:p>
            <a:pPr lvl="1"/>
            <a:r>
              <a:rPr lang="en-US" dirty="0" smtClean="0"/>
              <a:t>Cold tests at lower as 1.8K</a:t>
            </a:r>
          </a:p>
          <a:p>
            <a:pPr lvl="1"/>
            <a:r>
              <a:rPr lang="en-US" dirty="0" smtClean="0"/>
              <a:t>Full set of magnetic measurements</a:t>
            </a:r>
          </a:p>
          <a:p>
            <a:r>
              <a:rPr lang="en-US" dirty="0" smtClean="0"/>
              <a:t>We have extensive experience in supporting the operation of SC magnets  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6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599062"/>
          </a:xfrm>
        </p:spPr>
        <p:txBody>
          <a:bodyPr/>
          <a:lstStyle/>
          <a:p>
            <a:r>
              <a:rPr lang="en-US" dirty="0"/>
              <a:t>Exciting advances in HTS </a:t>
            </a:r>
            <a:r>
              <a:rPr lang="en-US" dirty="0" err="1"/>
              <a:t>vs</a:t>
            </a:r>
            <a:r>
              <a:rPr lang="en-US" dirty="0"/>
              <a:t> Nb</a:t>
            </a:r>
            <a:r>
              <a:rPr lang="en-US" baseline="-25000" dirty="0"/>
              <a:t>3</a:t>
            </a:r>
            <a:r>
              <a:rPr lang="en-US" dirty="0"/>
              <a:t>Sn properties, but cost remains a major hurdle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CCA1739-5A36-3F46-9706-819C71082A3F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850814"/>
            <a:ext cx="8676392" cy="54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5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915400" cy="5059363"/>
          </a:xfrm>
        </p:spPr>
        <p:txBody>
          <a:bodyPr/>
          <a:lstStyle/>
          <a:p>
            <a:r>
              <a:rPr lang="en-US" dirty="0" smtClean="0"/>
              <a:t>Approximately 100 scientist, engineers and technicians</a:t>
            </a:r>
          </a:p>
          <a:p>
            <a:r>
              <a:rPr lang="en-US" dirty="0"/>
              <a:t>Scientists, physicists and </a:t>
            </a:r>
            <a:r>
              <a:rPr lang="en-US" dirty="0" err="1" smtClean="0"/>
              <a:t>eng.</a:t>
            </a:r>
            <a:r>
              <a:rPr lang="en-US" dirty="0" smtClean="0"/>
              <a:t> </a:t>
            </a:r>
            <a:r>
              <a:rPr lang="en-US" dirty="0"/>
              <a:t>physicists for SC/resistive magnet development and design, data analysis, project </a:t>
            </a:r>
            <a:r>
              <a:rPr lang="en-US" dirty="0" smtClean="0"/>
              <a:t>management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/>
              <a:t>Magnet design, data analysis, quench and thermal processes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/>
              <a:t>Magnetic probe and instrumentation development</a:t>
            </a:r>
          </a:p>
          <a:p>
            <a:r>
              <a:rPr lang="en-US" dirty="0"/>
              <a:t>Engineers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/>
              <a:t>Magnetic and Mechanical Design (ANSYS, OPERA, ROXIE, </a:t>
            </a:r>
            <a:r>
              <a:rPr lang="en-US" sz="1800" dirty="0" smtClean="0"/>
              <a:t>COMSOL.</a:t>
            </a:r>
            <a:r>
              <a:rPr lang="en-US" sz="1800" dirty="0"/>
              <a:t>...)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/>
              <a:t>Instrumentation development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/>
              <a:t>Production and </a:t>
            </a:r>
            <a:r>
              <a:rPr lang="en-US" sz="1800" dirty="0" smtClean="0"/>
              <a:t>Tooling</a:t>
            </a:r>
          </a:p>
          <a:p>
            <a:r>
              <a:rPr lang="en-US" dirty="0"/>
              <a:t>Technicians specialized in conventional and superconducting magnet fabrication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/>
              <a:t>Strong technical staff, “tunnel trained” for </a:t>
            </a:r>
            <a:r>
              <a:rPr lang="en-US" sz="1800" i="1" dirty="0"/>
              <a:t>in situ </a:t>
            </a:r>
            <a:r>
              <a:rPr lang="en-US" sz="1800" dirty="0"/>
              <a:t>magnet repair and accelerator shutdown work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51752"/>
            <a:ext cx="8733774" cy="427877"/>
          </a:xfrm>
        </p:spPr>
        <p:txBody>
          <a:bodyPr/>
          <a:lstStyle/>
          <a:p>
            <a:r>
              <a:rPr lang="en-US" sz="2600" dirty="0" smtClean="0"/>
              <a:t>Magnet Sector - </a:t>
            </a:r>
            <a:r>
              <a:rPr lang="en-US" sz="2600" dirty="0"/>
              <a:t>Experienced Staff with Unique Skills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3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Projects, Programs and Activities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C9B769-9E1E-4EF4-A691-B1BD40A0D2B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4114800" y="2743200"/>
            <a:ext cx="12192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9850" dist="889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TD</a:t>
            </a:r>
          </a:p>
          <a:p>
            <a:pPr algn="ctr" defTabSz="914400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MSD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257800" y="1371600"/>
            <a:ext cx="1981200" cy="1371600"/>
            <a:chOff x="5257800" y="1371600"/>
            <a:chExt cx="1981200" cy="13716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096000" y="1371600"/>
              <a:ext cx="1143000" cy="762000"/>
            </a:xfrm>
            <a:prstGeom prst="rect">
              <a:avLst/>
            </a:prstGeom>
            <a:noFill/>
            <a:ln w="1905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9850" dist="889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AS</a:t>
              </a:r>
            </a:p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Project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5257800" y="2133600"/>
              <a:ext cx="838200" cy="6096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</p:cxnSp>
      </p:grpSp>
      <p:grpSp>
        <p:nvGrpSpPr>
          <p:cNvPr id="46" name="Group 45"/>
          <p:cNvGrpSpPr/>
          <p:nvPr/>
        </p:nvGrpSpPr>
        <p:grpSpPr>
          <a:xfrm>
            <a:off x="5334000" y="2743200"/>
            <a:ext cx="2743200" cy="762000"/>
            <a:chOff x="5334000" y="2743200"/>
            <a:chExt cx="2743200" cy="7620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6629400" y="2743200"/>
              <a:ext cx="1447800" cy="762000"/>
            </a:xfrm>
            <a:prstGeom prst="rect">
              <a:avLst/>
            </a:prstGeom>
            <a:noFill/>
            <a:ln w="1905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9850" dist="889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MDP/HFM </a:t>
              </a:r>
              <a:endParaRPr lang="en-US" sz="18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endParaRPr>
            </a:p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Program</a:t>
              </a:r>
            </a:p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18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/>
            <p:cNvCxnSpPr>
              <a:stCxn id="9" idx="3"/>
              <a:endCxn id="19" idx="1"/>
            </p:cNvCxnSpPr>
            <p:nvPr/>
          </p:nvCxnSpPr>
          <p:spPr bwMode="auto">
            <a:xfrm flipV="1">
              <a:off x="5334000" y="3124200"/>
              <a:ext cx="1295400" cy="381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</p:cxnSp>
      </p:grpSp>
      <p:grpSp>
        <p:nvGrpSpPr>
          <p:cNvPr id="50" name="Group 49"/>
          <p:cNvGrpSpPr/>
          <p:nvPr/>
        </p:nvGrpSpPr>
        <p:grpSpPr>
          <a:xfrm>
            <a:off x="5257800" y="3581400"/>
            <a:ext cx="2057400" cy="1219200"/>
            <a:chOff x="5257800" y="3581400"/>
            <a:chExt cx="2057400" cy="12192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6172200" y="4038600"/>
              <a:ext cx="1143000" cy="762000"/>
            </a:xfrm>
            <a:prstGeom prst="rect">
              <a:avLst/>
            </a:prstGeom>
            <a:noFill/>
            <a:ln w="1905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9850" dist="889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LARP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5257800" y="3581400"/>
              <a:ext cx="9144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</p:cxnSp>
      </p:grpSp>
      <p:grpSp>
        <p:nvGrpSpPr>
          <p:cNvPr id="78" name="Group 77"/>
          <p:cNvGrpSpPr/>
          <p:nvPr/>
        </p:nvGrpSpPr>
        <p:grpSpPr>
          <a:xfrm>
            <a:off x="4114800" y="3657600"/>
            <a:ext cx="1219200" cy="1676400"/>
            <a:chOff x="4114800" y="3657600"/>
            <a:chExt cx="1219200" cy="16764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4114800" y="4572000"/>
              <a:ext cx="1219200" cy="762000"/>
            </a:xfrm>
            <a:prstGeom prst="rect">
              <a:avLst/>
            </a:prstGeom>
            <a:noFill/>
            <a:ln w="1905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9850" dist="889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PIPII</a:t>
              </a:r>
              <a:endParaRPr lang="en-US" sz="18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V="1">
              <a:off x="4724400" y="3657600"/>
              <a:ext cx="0" cy="9144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triangle" w="med" len="med"/>
              <a:tailEnd type="none"/>
            </a:ln>
            <a:effectLst>
              <a:outerShdw blurRad="50800" dist="381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</p:cxnSp>
      </p:grpSp>
      <p:grpSp>
        <p:nvGrpSpPr>
          <p:cNvPr id="77" name="Group 76"/>
          <p:cNvGrpSpPr/>
          <p:nvPr/>
        </p:nvGrpSpPr>
        <p:grpSpPr>
          <a:xfrm>
            <a:off x="4196645" y="900289"/>
            <a:ext cx="1143000" cy="1842911"/>
            <a:chOff x="4196645" y="900289"/>
            <a:chExt cx="1143000" cy="1842911"/>
          </a:xfrm>
        </p:grpSpPr>
        <p:sp>
          <p:nvSpPr>
            <p:cNvPr id="37" name="Rectangle 36"/>
            <p:cNvSpPr/>
            <p:nvPr/>
          </p:nvSpPr>
          <p:spPr bwMode="auto">
            <a:xfrm>
              <a:off x="4196645" y="900289"/>
              <a:ext cx="1143000" cy="762000"/>
            </a:xfrm>
            <a:prstGeom prst="rect">
              <a:avLst/>
            </a:prstGeom>
            <a:noFill/>
            <a:ln w="1905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9850" dist="889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LCLS II</a:t>
              </a:r>
            </a:p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Quads</a:t>
              </a:r>
            </a:p>
          </p:txBody>
        </p:sp>
        <p:cxnSp>
          <p:nvCxnSpPr>
            <p:cNvPr id="38" name="Straight Arrow Connector 37"/>
            <p:cNvCxnSpPr>
              <a:stCxn id="9" idx="0"/>
            </p:cNvCxnSpPr>
            <p:nvPr/>
          </p:nvCxnSpPr>
          <p:spPr bwMode="auto">
            <a:xfrm flipV="1">
              <a:off x="4724400" y="1662289"/>
              <a:ext cx="5646" cy="1080911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</p:cxnSp>
      </p:grpSp>
      <p:grpSp>
        <p:nvGrpSpPr>
          <p:cNvPr id="79" name="Group 78"/>
          <p:cNvGrpSpPr/>
          <p:nvPr/>
        </p:nvGrpSpPr>
        <p:grpSpPr>
          <a:xfrm>
            <a:off x="2209800" y="3542400"/>
            <a:ext cx="1928597" cy="1258200"/>
            <a:chOff x="2209800" y="3542400"/>
            <a:chExt cx="1928597" cy="125820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2209800" y="4038600"/>
              <a:ext cx="1143000" cy="762000"/>
            </a:xfrm>
            <a:prstGeom prst="rect">
              <a:avLst/>
            </a:prstGeom>
            <a:noFill/>
            <a:ln w="1905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9850" dist="889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Muon </a:t>
              </a:r>
            </a:p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Campus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3352800" y="3542400"/>
              <a:ext cx="785597" cy="49620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triangle" w="med" len="med"/>
              <a:tailEnd type="none"/>
            </a:ln>
            <a:effectLst>
              <a:outerShdw blurRad="50800" dist="381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</p:cxnSp>
      </p:grpSp>
      <p:grpSp>
        <p:nvGrpSpPr>
          <p:cNvPr id="80" name="Group 79"/>
          <p:cNvGrpSpPr/>
          <p:nvPr/>
        </p:nvGrpSpPr>
        <p:grpSpPr>
          <a:xfrm>
            <a:off x="1371600" y="2743200"/>
            <a:ext cx="2743200" cy="762000"/>
            <a:chOff x="1295400" y="2743200"/>
            <a:chExt cx="2819400" cy="762000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295400" y="2743200"/>
              <a:ext cx="1447800" cy="762000"/>
            </a:xfrm>
            <a:prstGeom prst="rect">
              <a:avLst/>
            </a:prstGeom>
            <a:noFill/>
            <a:ln w="1905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9850" dist="889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LBNE</a:t>
              </a:r>
            </a:p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18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49" name="Straight Arrow Connector 48"/>
            <p:cNvCxnSpPr>
              <a:endCxn id="9" idx="1"/>
            </p:cNvCxnSpPr>
            <p:nvPr/>
          </p:nvCxnSpPr>
          <p:spPr bwMode="auto">
            <a:xfrm flipV="1">
              <a:off x="2734560" y="3162300"/>
              <a:ext cx="1380240" cy="1374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triangle" w="med" len="med"/>
              <a:tailEnd type="none"/>
            </a:ln>
            <a:effectLst>
              <a:outerShdw blurRad="50800" dist="381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</p:cxnSp>
      </p:grpSp>
      <p:grpSp>
        <p:nvGrpSpPr>
          <p:cNvPr id="81" name="Group 80"/>
          <p:cNvGrpSpPr/>
          <p:nvPr/>
        </p:nvGrpSpPr>
        <p:grpSpPr>
          <a:xfrm>
            <a:off x="2362200" y="1371600"/>
            <a:ext cx="1810756" cy="1419120"/>
            <a:chOff x="2362200" y="1371600"/>
            <a:chExt cx="1810756" cy="1419120"/>
          </a:xfrm>
        </p:grpSpPr>
        <p:sp>
          <p:nvSpPr>
            <p:cNvPr id="52" name="Rectangle 51"/>
            <p:cNvSpPr/>
            <p:nvPr/>
          </p:nvSpPr>
          <p:spPr bwMode="auto">
            <a:xfrm>
              <a:off x="2362200" y="1371600"/>
              <a:ext cx="1143000" cy="762000"/>
            </a:xfrm>
            <a:prstGeom prst="rect">
              <a:avLst/>
            </a:prstGeom>
            <a:noFill/>
            <a:ln w="1905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9850" dist="889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M</a:t>
              </a:r>
              <a:r>
                <a:rPr lang="en-US" sz="1800" dirty="0" smtClean="0">
                  <a:solidFill>
                    <a:srgbClr val="EAEAEA"/>
                  </a:solidFill>
                  <a:latin typeface="Arial" charset="0"/>
                  <a:ea typeface="+mn-ea"/>
                  <a:cs typeface="+mn-cs"/>
                </a:rPr>
                <a:t>u2e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>
              <a:off x="3505200" y="2133600"/>
              <a:ext cx="667756" cy="65712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triangle" w="med" len="med"/>
              <a:tailEnd type="none"/>
            </a:ln>
            <a:effectLst>
              <a:outerShdw blurRad="50800" dist="38100" dir="2700000" algn="tl" rotWithShape="0">
                <a:schemeClr val="bg2">
                  <a:lumMod val="10000"/>
                  <a:lumOff val="90000"/>
                  <a:alpha val="43000"/>
                </a:schemeClr>
              </a:outerShdw>
            </a:effectLst>
          </p:spPr>
        </p:cxnSp>
      </p:grpSp>
      <p:sp>
        <p:nvSpPr>
          <p:cNvPr id="61" name="Oval 60"/>
          <p:cNvSpPr/>
          <p:nvPr/>
        </p:nvSpPr>
        <p:spPr bwMode="auto">
          <a:xfrm>
            <a:off x="7239000" y="1143000"/>
            <a:ext cx="10668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Acc.</a:t>
            </a: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err="1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Maint</a:t>
            </a: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7239000" y="1676400"/>
            <a:ext cx="10668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PIP</a:t>
            </a: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AIP</a:t>
            </a:r>
          </a:p>
        </p:txBody>
      </p:sp>
      <p:sp>
        <p:nvSpPr>
          <p:cNvPr id="63" name="Oval 62"/>
          <p:cNvSpPr/>
          <p:nvPr/>
        </p:nvSpPr>
        <p:spPr bwMode="auto">
          <a:xfrm>
            <a:off x="6096000" y="914400"/>
            <a:ext cx="1219200" cy="4572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CLAS12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8001000" y="2286000"/>
            <a:ext cx="10668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11 T</a:t>
            </a: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Dipole</a:t>
            </a:r>
          </a:p>
        </p:txBody>
      </p:sp>
      <p:sp>
        <p:nvSpPr>
          <p:cNvPr id="65" name="Oval 64"/>
          <p:cNvSpPr/>
          <p:nvPr/>
        </p:nvSpPr>
        <p:spPr bwMode="auto">
          <a:xfrm>
            <a:off x="7315200" y="4114800"/>
            <a:ext cx="11430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QXF</a:t>
            </a: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150mm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6324600" y="4800600"/>
            <a:ext cx="10668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LHQ</a:t>
            </a:r>
          </a:p>
        </p:txBody>
      </p:sp>
      <p:sp>
        <p:nvSpPr>
          <p:cNvPr id="67" name="Oval 66"/>
          <p:cNvSpPr/>
          <p:nvPr/>
        </p:nvSpPr>
        <p:spPr bwMode="auto">
          <a:xfrm>
            <a:off x="7772400" y="3505200"/>
            <a:ext cx="10668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15-16 </a:t>
            </a:r>
            <a:endParaRPr lang="en-US" sz="1400" dirty="0">
              <a:solidFill>
                <a:srgbClr val="EAEAEA"/>
              </a:solidFill>
              <a:latin typeface="Arial" charset="0"/>
              <a:ea typeface="+mn-ea"/>
              <a:cs typeface="+mn-cs"/>
            </a:endParaRP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1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Magnets</a:t>
            </a:r>
          </a:p>
        </p:txBody>
      </p:sp>
      <p:sp>
        <p:nvSpPr>
          <p:cNvPr id="69" name="Oval 68"/>
          <p:cNvSpPr/>
          <p:nvPr/>
        </p:nvSpPr>
        <p:spPr bwMode="auto">
          <a:xfrm>
            <a:off x="2286000" y="4800600"/>
            <a:ext cx="10668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mu2e</a:t>
            </a:r>
          </a:p>
        </p:txBody>
      </p:sp>
      <p:sp>
        <p:nvSpPr>
          <p:cNvPr id="70" name="Oval 69"/>
          <p:cNvSpPr/>
          <p:nvPr/>
        </p:nvSpPr>
        <p:spPr bwMode="auto">
          <a:xfrm>
            <a:off x="1143000" y="3886200"/>
            <a:ext cx="10668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AIP</a:t>
            </a:r>
          </a:p>
        </p:txBody>
      </p:sp>
      <p:sp>
        <p:nvSpPr>
          <p:cNvPr id="71" name="Oval 70"/>
          <p:cNvSpPr/>
          <p:nvPr/>
        </p:nvSpPr>
        <p:spPr bwMode="auto">
          <a:xfrm>
            <a:off x="1143000" y="4572000"/>
            <a:ext cx="10668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g</a:t>
            </a: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-2</a:t>
            </a:r>
          </a:p>
        </p:txBody>
      </p:sp>
      <p:sp>
        <p:nvSpPr>
          <p:cNvPr id="73" name="Oval 72"/>
          <p:cNvSpPr/>
          <p:nvPr/>
        </p:nvSpPr>
        <p:spPr bwMode="auto">
          <a:xfrm>
            <a:off x="0" y="2743200"/>
            <a:ext cx="1371600" cy="6858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err="1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Beamline</a:t>
            </a:r>
            <a:endParaRPr lang="en-US" sz="1400" dirty="0" smtClean="0">
              <a:solidFill>
                <a:srgbClr val="EAEAEA"/>
              </a:solidFill>
              <a:latin typeface="Arial" charset="0"/>
              <a:ea typeface="+mn-ea"/>
              <a:cs typeface="+mn-cs"/>
            </a:endParaRP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magnets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286000" y="838200"/>
            <a:ext cx="12192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Prod.</a:t>
            </a: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Sol.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1143000" y="1219200"/>
            <a:ext cx="12192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Transp.</a:t>
            </a: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Sol.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1143000" y="1905000"/>
            <a:ext cx="1219200" cy="533400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2">
                <a:lumMod val="10000"/>
                <a:lumOff val="90000"/>
                <a:alpha val="43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Detector</a:t>
            </a:r>
          </a:p>
          <a:p>
            <a:pPr algn="ctr" defTabSz="914400">
              <a:lnSpc>
                <a:spcPct val="7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dirty="0" smtClean="0">
                <a:solidFill>
                  <a:srgbClr val="EAEAEA"/>
                </a:solidFill>
                <a:latin typeface="Arial" charset="0"/>
                <a:ea typeface="+mn-ea"/>
                <a:cs typeface="+mn-cs"/>
              </a:rPr>
              <a:t>Sol. </a:t>
            </a:r>
          </a:p>
        </p:txBody>
      </p:sp>
    </p:spTree>
    <p:extLst>
      <p:ext uri="{BB962C8B-B14F-4D97-AF65-F5344CB8AC3E}">
        <p14:creationId xmlns:p14="http://schemas.microsoft.com/office/powerpoint/2010/main" val="334238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180000"/>
            <a:ext cx="7920000" cy="720000"/>
          </a:xfrm>
        </p:spPr>
        <p:txBody>
          <a:bodyPr/>
          <a:lstStyle/>
          <a:p>
            <a:r>
              <a:rPr lang="en-US" sz="2800" dirty="0"/>
              <a:t>Coil production for  HL-LHC AUP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180" y="3717032"/>
            <a:ext cx="3742610" cy="249507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3657360"/>
            <a:ext cx="3310319" cy="249507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90868" y="5739157"/>
            <a:ext cx="23649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QXFA coil winding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8075" y="5811295"/>
            <a:ext cx="2056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7.7 m curing press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173" y="289605"/>
            <a:ext cx="1609614" cy="5922501"/>
          </a:xfrm>
          <a:prstGeom prst="rect">
            <a:avLst/>
          </a:prstGeom>
        </p:spPr>
      </p:pic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228601" y="971551"/>
            <a:ext cx="7116190" cy="2838682"/>
          </a:xfrm>
        </p:spPr>
        <p:txBody>
          <a:bodyPr/>
          <a:lstStyle/>
          <a:p>
            <a:r>
              <a:rPr lang="en-US" dirty="0" smtClean="0"/>
              <a:t>HL_LHC project is a collaboration between BNL,FNAL, LBNL</a:t>
            </a:r>
          </a:p>
          <a:p>
            <a:r>
              <a:rPr lang="en-US" dirty="0" smtClean="0"/>
              <a:t>It I s ~ $240M  project</a:t>
            </a:r>
          </a:p>
          <a:p>
            <a:r>
              <a:rPr lang="en-US" dirty="0" smtClean="0"/>
              <a:t>Together with 11T  dipoles (FNAL design) these  are the first Nb</a:t>
            </a:r>
            <a:r>
              <a:rPr lang="en-US" baseline="-25000" dirty="0" smtClean="0"/>
              <a:t>3</a:t>
            </a:r>
            <a:r>
              <a:rPr lang="en-US" dirty="0" smtClean="0"/>
              <a:t>Sn magnets  going into  the  accelerator  </a:t>
            </a:r>
          </a:p>
          <a:p>
            <a:r>
              <a:rPr lang="en-US" dirty="0" smtClean="0"/>
              <a:t>Fermilab is responsible for  the coil winding and final magnet assembly (</a:t>
            </a:r>
            <a:r>
              <a:rPr lang="en-US" dirty="0" err="1" smtClean="0"/>
              <a:t>cryostating</a:t>
            </a:r>
            <a:r>
              <a:rPr lang="en-US" dirty="0" smtClean="0"/>
              <a:t>) </a:t>
            </a:r>
          </a:p>
          <a:p>
            <a:r>
              <a:rPr lang="en-US" dirty="0" smtClean="0"/>
              <a:t>Nb3Sn coils </a:t>
            </a:r>
            <a:r>
              <a:rPr lang="en-US" dirty="0" smtClean="0"/>
              <a:t>use </a:t>
            </a:r>
            <a:r>
              <a:rPr lang="en-US" dirty="0" smtClean="0"/>
              <a:t>a technology “ wind and react</a:t>
            </a:r>
            <a:r>
              <a:rPr lang="en-US" dirty="0" smtClean="0"/>
              <a:t>” </a:t>
            </a:r>
            <a:r>
              <a:rPr lang="en-US" dirty="0"/>
              <a:t>- Nb</a:t>
            </a:r>
            <a:r>
              <a:rPr lang="en-US" baseline="-25000" dirty="0"/>
              <a:t>3</a:t>
            </a:r>
            <a:r>
              <a:rPr lang="en-US" dirty="0"/>
              <a:t>Sn is  very fragile practically brittle.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7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Coil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69" y="836713"/>
            <a:ext cx="5946289" cy="2756270"/>
          </a:xfrm>
        </p:spPr>
        <p:txBody>
          <a:bodyPr>
            <a:normAutofit/>
          </a:bodyPr>
          <a:lstStyle/>
          <a:p>
            <a:r>
              <a:rPr lang="en-US" dirty="0"/>
              <a:t>6 m long reaction gas tight furnace</a:t>
            </a:r>
          </a:p>
          <a:p>
            <a:pPr lvl="1"/>
            <a:r>
              <a:rPr lang="en-US" dirty="0"/>
              <a:t>8 separately powered heating zones</a:t>
            </a:r>
          </a:p>
          <a:p>
            <a:pPr lvl="1"/>
            <a:r>
              <a:rPr lang="en-US" dirty="0"/>
              <a:t>4 interior fans for uniform temperature distribution</a:t>
            </a:r>
          </a:p>
          <a:p>
            <a:pPr lvl="1"/>
            <a:r>
              <a:rPr lang="en-US" dirty="0"/>
              <a:t>1000° C max temperature</a:t>
            </a:r>
          </a:p>
          <a:p>
            <a:r>
              <a:rPr lang="en-US" dirty="0"/>
              <a:t>Reaction cycle is in an argon atmosphere and at  210° C for 48 hours, 400° C for 48 hours and 665° C for 50 hours. The heat treatment lasts about 10 days including ramp up and cool down.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569" y="3835831"/>
            <a:ext cx="5200284" cy="2406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1961" y="5805264"/>
            <a:ext cx="12192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Coil QXFA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484784"/>
            <a:ext cx="2303215" cy="4918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4264" y="6403700"/>
            <a:ext cx="14277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Coil QXFA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24" y="13752"/>
            <a:ext cx="2332858" cy="147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1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6355653" cy="720000"/>
          </a:xfrm>
        </p:spPr>
        <p:txBody>
          <a:bodyPr/>
          <a:lstStyle/>
          <a:p>
            <a:r>
              <a:rPr lang="en-US" sz="2400" dirty="0"/>
              <a:t>Coil Epoxy Impregnation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999" y="1219201"/>
            <a:ext cx="5112129" cy="2137792"/>
          </a:xfrm>
        </p:spPr>
        <p:txBody>
          <a:bodyPr>
            <a:normAutofit/>
          </a:bodyPr>
          <a:lstStyle/>
          <a:p>
            <a:r>
              <a:rPr lang="en-US" dirty="0"/>
              <a:t>7 m long vacuum oven</a:t>
            </a:r>
          </a:p>
          <a:p>
            <a:pPr lvl="1"/>
            <a:r>
              <a:rPr lang="en-US" dirty="0"/>
              <a:t>CTD101K epoxy impregnation at </a:t>
            </a:r>
            <a:r>
              <a:rPr lang="en-US" dirty="0" smtClean="0"/>
              <a:t> </a:t>
            </a:r>
            <a:r>
              <a:rPr lang="en-US" dirty="0"/>
              <a:t>60</a:t>
            </a:r>
            <a:r>
              <a:rPr lang="en-US" dirty="0">
                <a:latin typeface="Symbol" pitchFamily="18" charset="2"/>
              </a:rPr>
              <a:t>° </a:t>
            </a:r>
            <a:r>
              <a:rPr lang="en-US" dirty="0"/>
              <a:t>C</a:t>
            </a:r>
          </a:p>
          <a:p>
            <a:pPr lvl="1"/>
            <a:r>
              <a:rPr lang="en-US" dirty="0"/>
              <a:t>Epoxy cure at 125</a:t>
            </a:r>
            <a:r>
              <a:rPr lang="en-US" dirty="0">
                <a:latin typeface="Symbol" pitchFamily="18" charset="2"/>
              </a:rPr>
              <a:t>° </a:t>
            </a:r>
            <a:r>
              <a:rPr lang="en-US" dirty="0"/>
              <a:t>C</a:t>
            </a:r>
            <a:endParaRPr lang="en-US" spc="-800" dirty="0">
              <a:latin typeface="Symbol" pitchFamily="18" charset="2"/>
            </a:endParaRPr>
          </a:p>
          <a:p>
            <a:pPr lvl="1"/>
            <a:r>
              <a:rPr lang="en-US" dirty="0"/>
              <a:t>Curing is in the same oven at 125</a:t>
            </a:r>
            <a:r>
              <a:rPr lang="en-US" dirty="0">
                <a:latin typeface="Symbol" pitchFamily="18" charset="2"/>
              </a:rPr>
              <a:t>° </a:t>
            </a:r>
            <a:r>
              <a:rPr lang="en-US" dirty="0"/>
              <a:t>C for 16 hours using external heaters mounted on the tooling.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261" t="6123" r="4903" b="20408"/>
          <a:stretch/>
        </p:blipFill>
        <p:spPr>
          <a:xfrm>
            <a:off x="611999" y="3356993"/>
            <a:ext cx="4773700" cy="2864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4650" y="1484783"/>
            <a:ext cx="3168351" cy="47388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99792" y="5780951"/>
            <a:ext cx="12192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Coil QXFA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14957" y="5750446"/>
            <a:ext cx="14277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Coil QXFA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752"/>
            <a:ext cx="2332858" cy="147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36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Testing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910648E-C60A-FB49-9CF7-7EC238A1480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MQXFS1_train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066800"/>
            <a:ext cx="5419555" cy="5105400"/>
          </a:xfrm>
          <a:prstGeom prst="rect">
            <a:avLst/>
          </a:prstGeom>
        </p:spPr>
      </p:pic>
      <p:pic>
        <p:nvPicPr>
          <p:cNvPr id="8" name="Picture 7" descr="IMG_25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3276600" cy="46485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0288" y="1064061"/>
            <a:ext cx="4394467" cy="46166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143 T/m and 150 mm aperture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18034" y="1525726"/>
            <a:ext cx="16709" cy="1047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03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420896"/>
          </a:xfrm>
        </p:spPr>
        <p:txBody>
          <a:bodyPr/>
          <a:lstStyle/>
          <a:p>
            <a:r>
              <a:rPr lang="en-US" dirty="0" smtClean="0"/>
              <a:t>Two major goals </a:t>
            </a:r>
          </a:p>
          <a:p>
            <a:pPr lvl="1"/>
            <a:r>
              <a:rPr lang="en-US" dirty="0"/>
              <a:t>first to pave the way of designing 16 T and higher mechanical structure which can be used as prototyping of HE-LHC and FCC </a:t>
            </a:r>
            <a:r>
              <a:rPr lang="en-US" dirty="0" smtClean="0"/>
              <a:t>dipoles </a:t>
            </a:r>
          </a:p>
          <a:p>
            <a:pPr lvl="1"/>
            <a:r>
              <a:rPr lang="en-US" dirty="0" smtClean="0"/>
              <a:t> “to </a:t>
            </a:r>
            <a:r>
              <a:rPr lang="en-US" dirty="0"/>
              <a:t>beat the </a:t>
            </a:r>
            <a:r>
              <a:rPr lang="en-US" dirty="0" smtClean="0"/>
              <a:t>curse” </a:t>
            </a:r>
            <a:r>
              <a:rPr lang="en-US" dirty="0"/>
              <a:t>of the 20 years old </a:t>
            </a:r>
            <a:r>
              <a:rPr lang="en-US" dirty="0" smtClean="0"/>
              <a:t>D20 (13.7 T  in 1997). </a:t>
            </a:r>
          </a:p>
          <a:p>
            <a:r>
              <a:rPr lang="en-US" dirty="0" smtClean="0"/>
              <a:t>Magnet aperture is 60 mm.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FNAL 15 T </a:t>
            </a:r>
            <a:r>
              <a:rPr lang="en-US" dirty="0" smtClean="0"/>
              <a:t> Demonstrator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2B08ABD-5985-B545-A43E-C70B5CBDCF7E}" type="datetime1">
              <a:rPr lang="en-US" smtClean="0"/>
              <a:t>4/11/18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G.Velev | ADMX Magnet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349" y="3392446"/>
            <a:ext cx="2791431" cy="2473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80" y="3268916"/>
            <a:ext cx="2986220" cy="2362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3536289"/>
            <a:ext cx="35306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Fermilab.potx</Template>
  <TotalTime>13858</TotalTime>
  <Words>1257</Words>
  <Application>Microsoft Macintosh PowerPoint</Application>
  <PresentationFormat>On-screen Show (4:3)</PresentationFormat>
  <Paragraphs>278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Fermilab</vt:lpstr>
      <vt:lpstr>Factory</vt:lpstr>
      <vt:lpstr>PowerPoint Presentation</vt:lpstr>
      <vt:lpstr>Outline </vt:lpstr>
      <vt:lpstr>Magnet Sector - Experienced Staff with Unique Skills </vt:lpstr>
      <vt:lpstr>Projects, Programs and Activities</vt:lpstr>
      <vt:lpstr>Coil production for  HL-LHC AUP </vt:lpstr>
      <vt:lpstr>Coil Reaction</vt:lpstr>
      <vt:lpstr>Coil Epoxy Impregnation</vt:lpstr>
      <vt:lpstr>Prototype Testing </vt:lpstr>
      <vt:lpstr>FNAL 15 T  Demonstrator  </vt:lpstr>
      <vt:lpstr>Conductor stress (I. Novitski) – why is 15T? </vt:lpstr>
      <vt:lpstr>15 T Status</vt:lpstr>
      <vt:lpstr>HTS Magnets – R&amp;D</vt:lpstr>
      <vt:lpstr>Modeling HTS section with RF</vt:lpstr>
      <vt:lpstr>PowerPoint Presentation</vt:lpstr>
      <vt:lpstr>PowerPoint Presentation</vt:lpstr>
      <vt:lpstr>Test Setup  at SCSC facility </vt:lpstr>
      <vt:lpstr>         Multi Coils SC Quadrupole and Sextupole</vt:lpstr>
      <vt:lpstr>Manufacturing capabilities </vt:lpstr>
      <vt:lpstr>Some  pictures </vt:lpstr>
      <vt:lpstr>Cold Testing </vt:lpstr>
      <vt:lpstr>Pictures </vt:lpstr>
      <vt:lpstr>Summary</vt:lpstr>
      <vt:lpstr>Exciting advances in HTS vs Nb3Sn properties, but cost remains a major hurdle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Gueorgui Velev</cp:lastModifiedBy>
  <cp:revision>328</cp:revision>
  <cp:lastPrinted>2018-04-11T19:25:37Z</cp:lastPrinted>
  <dcterms:created xsi:type="dcterms:W3CDTF">2014-01-03T20:18:13Z</dcterms:created>
  <dcterms:modified xsi:type="dcterms:W3CDTF">2018-04-12T19:33:44Z</dcterms:modified>
</cp:coreProperties>
</file>