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1"/>
  </p:notesMasterIdLst>
  <p:handoutMasterIdLst>
    <p:handoutMasterId r:id="rId22"/>
  </p:handoutMasterIdLst>
  <p:sldIdLst>
    <p:sldId id="294" r:id="rId2"/>
    <p:sldId id="318" r:id="rId3"/>
    <p:sldId id="297" r:id="rId4"/>
    <p:sldId id="323" r:id="rId5"/>
    <p:sldId id="327" r:id="rId6"/>
    <p:sldId id="328" r:id="rId7"/>
    <p:sldId id="330" r:id="rId8"/>
    <p:sldId id="326" r:id="rId9"/>
    <p:sldId id="324" r:id="rId10"/>
    <p:sldId id="325" r:id="rId11"/>
    <p:sldId id="337" r:id="rId12"/>
    <p:sldId id="331" r:id="rId13"/>
    <p:sldId id="338" r:id="rId14"/>
    <p:sldId id="334" r:id="rId15"/>
    <p:sldId id="332" r:id="rId16"/>
    <p:sldId id="340" r:id="rId17"/>
    <p:sldId id="339" r:id="rId18"/>
    <p:sldId id="333" r:id="rId19"/>
    <p:sldId id="335" r:id="rId20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40404"/>
    <a:srgbClr val="50504E"/>
    <a:srgbClr val="4E4E4E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 snapToObjects="1" showGuides="1">
      <p:cViewPr varScale="1">
        <p:scale>
          <a:sx n="72" d="100"/>
          <a:sy n="72" d="100"/>
        </p:scale>
        <p:origin x="402" y="6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November 9, 2017   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November 9, 2017   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November 9, 2017   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6" y="6504213"/>
            <a:ext cx="132633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November 9, 2017   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4423" y="6498625"/>
            <a:ext cx="4166812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err="1"/>
              <a:t>V.Nagaslaev</a:t>
            </a:r>
            <a:r>
              <a:rPr lang="en-US" dirty="0"/>
              <a:t> | FNAL SE Overview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November 9, 2017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9, 2017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November 9, 2017   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Denton Morris</a:t>
            </a:r>
          </a:p>
          <a:p>
            <a:r>
              <a:rPr lang="en-US" dirty="0"/>
              <a:t>Main Injector/Recycler Dept.</a:t>
            </a:r>
          </a:p>
          <a:p>
            <a:r>
              <a:rPr lang="en-US" dirty="0"/>
              <a:t>12 March,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2875" y="3951841"/>
            <a:ext cx="8698281" cy="1003049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FNAL 120 GeV Slow Spill from Main Injector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8FB92D-7221-44B7-ABCF-BDD49EB11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788877"/>
            <a:ext cx="8700851" cy="708590"/>
          </a:xfrm>
        </p:spPr>
        <p:txBody>
          <a:bodyPr/>
          <a:lstStyle/>
          <a:p>
            <a:r>
              <a:rPr lang="en-US" sz="1800" dirty="0"/>
              <a:t>	Effective bandwidth of resonant beam feedback system is ~300 Hz.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6E0613-E40D-49BF-8D3D-1276C95FF15E}"/>
              </a:ext>
            </a:extLst>
          </p:cNvPr>
          <p:cNvSpPr txBox="1"/>
          <p:nvPr/>
        </p:nvSpPr>
        <p:spPr>
          <a:xfrm>
            <a:off x="1837716" y="5816965"/>
            <a:ext cx="4268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Typical spill duty factor (53 MHz) ~ 45%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5A731-C7B7-4F36-A033-F51948009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143172"/>
            <a:ext cx="6629400" cy="478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19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8247A-B910-4CB6-81DB-191A22C10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04" y="1917933"/>
            <a:ext cx="4102908" cy="3406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56C36-D679-47AD-9524-F1AA4D19B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578" y="1917933"/>
            <a:ext cx="4102907" cy="3406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D77F5-E8BA-4376-87DE-1035CABB948A}"/>
              </a:ext>
            </a:extLst>
          </p:cNvPr>
          <p:cNvSpPr txBox="1"/>
          <p:nvPr/>
        </p:nvSpPr>
        <p:spPr>
          <a:xfrm>
            <a:off x="1473749" y="5415260"/>
            <a:ext cx="174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 mm wire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64C514-8277-4D9B-B992-87D29319A3C8}"/>
              </a:ext>
            </a:extLst>
          </p:cNvPr>
          <p:cNvSpPr/>
          <p:nvPr/>
        </p:nvSpPr>
        <p:spPr>
          <a:xfrm>
            <a:off x="5981314" y="5415260"/>
            <a:ext cx="1903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0.05 mm wire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B37FC-8F56-4E6D-8B83-2243D1D1EBF4}"/>
              </a:ext>
            </a:extLst>
          </p:cNvPr>
          <p:cNvSpPr txBox="1"/>
          <p:nvPr/>
        </p:nvSpPr>
        <p:spPr>
          <a:xfrm>
            <a:off x="581877" y="1035871"/>
            <a:ext cx="7651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Losses during slow extraction.  0.1 mm versus 0.05 mm wire</a:t>
            </a:r>
          </a:p>
        </p:txBody>
      </p:sp>
    </p:spTree>
    <p:extLst>
      <p:ext uri="{BB962C8B-B14F-4D97-AF65-F5344CB8AC3E}">
        <p14:creationId xmlns:p14="http://schemas.microsoft.com/office/powerpoint/2010/main" val="1583201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2A112-4E92-4CBE-89D3-C5D0E72FD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82806"/>
            <a:ext cx="5743755" cy="4768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A5C9C-929D-4C6D-BDDE-E41404376BAE}"/>
              </a:ext>
            </a:extLst>
          </p:cNvPr>
          <p:cNvSpPr txBox="1"/>
          <p:nvPr/>
        </p:nvSpPr>
        <p:spPr>
          <a:xfrm>
            <a:off x="5972355" y="1148060"/>
            <a:ext cx="3254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Circulating beam power</a:t>
            </a:r>
          </a:p>
          <a:p>
            <a:r>
              <a:rPr lang="en-US" dirty="0"/>
              <a:t>For NUMI (2010 – 2018) </a:t>
            </a:r>
          </a:p>
        </p:txBody>
      </p:sp>
    </p:spTree>
    <p:extLst>
      <p:ext uri="{BB962C8B-B14F-4D97-AF65-F5344CB8AC3E}">
        <p14:creationId xmlns:p14="http://schemas.microsoft.com/office/powerpoint/2010/main" val="106331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94975F-5C88-4354-87FD-5394A961D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082806"/>
            <a:ext cx="5743755" cy="476889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A5C9C-929D-4C6D-BDDE-E41404376BAE}"/>
              </a:ext>
            </a:extLst>
          </p:cNvPr>
          <p:cNvSpPr txBox="1"/>
          <p:nvPr/>
        </p:nvSpPr>
        <p:spPr>
          <a:xfrm>
            <a:off x="5972355" y="1148060"/>
            <a:ext cx="3254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Circulating beam power</a:t>
            </a:r>
          </a:p>
          <a:p>
            <a:r>
              <a:rPr lang="en-US" dirty="0"/>
              <a:t>For NUMI (2010 – 2018) </a:t>
            </a:r>
          </a:p>
        </p:txBody>
      </p:sp>
    </p:spTree>
    <p:extLst>
      <p:ext uri="{BB962C8B-B14F-4D97-AF65-F5344CB8AC3E}">
        <p14:creationId xmlns:p14="http://schemas.microsoft.com/office/powerpoint/2010/main" val="1057331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E33C2-10F6-4BEA-9389-738B384AFFC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28600" y="1042921"/>
            <a:ext cx="2447925" cy="333858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22089-9C10-43A6-BDCC-0B41777FA8B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738645" y="1042920"/>
            <a:ext cx="4511520" cy="5018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919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81DE0-52D9-4B9B-800D-F018436926A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292640" y="2689200"/>
            <a:ext cx="4606920" cy="34560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6E3A7-7C87-42C2-86CE-FA72EAA874B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8600" y="857400"/>
            <a:ext cx="4606920" cy="345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35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ED99EC-FBE4-4F99-994C-783C0C7AEE4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28600" y="809624"/>
            <a:ext cx="4619625" cy="3125745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9681A2-726C-4504-8A32-405B7B0AB69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81422" y="3019424"/>
            <a:ext cx="4619625" cy="31257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660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E5DEE-5EF7-4F07-89DF-4A18A59AB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5" y="842962"/>
            <a:ext cx="6229350" cy="5172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5AE7E-0E9E-4303-9C60-83B16000A38B}"/>
              </a:ext>
            </a:extLst>
          </p:cNvPr>
          <p:cNvSpPr txBox="1"/>
          <p:nvPr/>
        </p:nvSpPr>
        <p:spPr>
          <a:xfrm>
            <a:off x="6858000" y="1914525"/>
            <a:ext cx="1902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burst</a:t>
            </a:r>
          </a:p>
          <a:p>
            <a:r>
              <a:rPr lang="en-US" dirty="0"/>
              <a:t>investigation</a:t>
            </a:r>
          </a:p>
        </p:txBody>
      </p:sp>
    </p:spTree>
    <p:extLst>
      <p:ext uri="{BB962C8B-B14F-4D97-AF65-F5344CB8AC3E}">
        <p14:creationId xmlns:p14="http://schemas.microsoft.com/office/powerpoint/2010/main" val="269811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D. Morris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C4AF9-FDBF-4DC4-8EB1-AE419CEFF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8" y="3461607"/>
            <a:ext cx="6268987" cy="2799230"/>
          </a:xfrm>
          <a:prstGeom prst="rect">
            <a:avLst/>
          </a:prstGeom>
        </p:spPr>
      </p:pic>
      <p:pic>
        <p:nvPicPr>
          <p:cNvPr id="9" name="Content Placeholder 11" descr="rgaApp - [rga1_Feb_06_2018_03-40-57_PM]">
            <a:extLst>
              <a:ext uri="{FF2B5EF4-FFF2-40B4-BE49-F238E27FC236}">
                <a16:creationId xmlns:a16="http://schemas.microsoft.com/office/drawing/2014/main" id="{33B05609-347B-4E82-B068-E20E3AED3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91" y="679629"/>
            <a:ext cx="6291244" cy="278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2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AB04FA-1086-446D-BBFD-0C60D4F0C72F}"/>
              </a:ext>
            </a:extLst>
          </p:cNvPr>
          <p:cNvSpPr txBox="1"/>
          <p:nvPr/>
        </p:nvSpPr>
        <p:spPr>
          <a:xfrm>
            <a:off x="636588" y="1257300"/>
            <a:ext cx="795442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Going Forward:</a:t>
            </a:r>
          </a:p>
          <a:p>
            <a:endParaRPr lang="en-US" dirty="0"/>
          </a:p>
          <a:p>
            <a:r>
              <a:rPr lang="en-US" dirty="0"/>
              <a:t>	Re-establish our ability to make MI septa</a:t>
            </a:r>
          </a:p>
          <a:p>
            <a:endParaRPr lang="en-US" dirty="0"/>
          </a:p>
          <a:p>
            <a:r>
              <a:rPr lang="en-US" dirty="0"/>
              <a:t>	Understand and rectify the vacuum issues</a:t>
            </a:r>
          </a:p>
          <a:p>
            <a:endParaRPr lang="en-US" dirty="0"/>
          </a:p>
          <a:p>
            <a:r>
              <a:rPr lang="en-US" dirty="0"/>
              <a:t>	Understand and correct issues contributing to wire failures</a:t>
            </a:r>
          </a:p>
        </p:txBody>
      </p:sp>
    </p:spTree>
    <p:extLst>
      <p:ext uri="{BB962C8B-B14F-4D97-AF65-F5344CB8AC3E}">
        <p14:creationId xmlns:p14="http://schemas.microsoft.com/office/powerpoint/2010/main" val="2295969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Facilities at </a:t>
            </a:r>
            <a:r>
              <a:rPr lang="en-US" dirty="0" err="1"/>
              <a:t>Fermilab</a:t>
            </a:r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7C65C03-D446-454C-92C7-D7CCF288555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9836" b="9836"/>
          <a:stretch>
            <a:fillRect/>
          </a:stretch>
        </p:blipFill>
        <p:spPr>
          <a:xfrm>
            <a:off x="168437" y="868534"/>
            <a:ext cx="8686800" cy="4657725"/>
          </a:xfr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4983A51-6BBC-4FF0-A0A7-1C08DFF9338C}"/>
              </a:ext>
            </a:extLst>
          </p:cNvPr>
          <p:cNvSpPr/>
          <p:nvPr/>
        </p:nvSpPr>
        <p:spPr>
          <a:xfrm rot="288959">
            <a:off x="4879579" y="2415127"/>
            <a:ext cx="523209" cy="1310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E372C5-7085-4029-9A2F-2920DAFC985F}"/>
              </a:ext>
            </a:extLst>
          </p:cNvPr>
          <p:cNvSpPr/>
          <p:nvPr/>
        </p:nvSpPr>
        <p:spPr>
          <a:xfrm rot="288959">
            <a:off x="1066514" y="3054795"/>
            <a:ext cx="6395792" cy="16158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E6EE5F-A52B-46A0-815C-8A78F8252BC8}"/>
              </a:ext>
            </a:extLst>
          </p:cNvPr>
          <p:cNvSpPr/>
          <p:nvPr/>
        </p:nvSpPr>
        <p:spPr>
          <a:xfrm rot="288959">
            <a:off x="1038160" y="2983911"/>
            <a:ext cx="6395792" cy="1615819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C559CA5-942F-4A9B-9AEA-1202B93815B1}"/>
              </a:ext>
            </a:extLst>
          </p:cNvPr>
          <p:cNvSpPr/>
          <p:nvPr/>
        </p:nvSpPr>
        <p:spPr>
          <a:xfrm>
            <a:off x="5361885" y="1919807"/>
            <a:ext cx="1602289" cy="1724792"/>
          </a:xfrm>
          <a:custGeom>
            <a:avLst/>
            <a:gdLst>
              <a:gd name="connsiteX0" fmla="*/ 1602289 w 1602289"/>
              <a:gd name="connsiteY0" fmla="*/ 1724792 h 1724792"/>
              <a:gd name="connsiteX1" fmla="*/ 1329270 w 1602289"/>
              <a:gd name="connsiteY1" fmla="*/ 1581782 h 1724792"/>
              <a:gd name="connsiteX2" fmla="*/ 848234 w 1602289"/>
              <a:gd name="connsiteY2" fmla="*/ 1365099 h 1724792"/>
              <a:gd name="connsiteX3" fmla="*/ 466873 w 1602289"/>
              <a:gd name="connsiteY3" fmla="*/ 1204754 h 1724792"/>
              <a:gd name="connsiteX4" fmla="*/ 254524 w 1602289"/>
              <a:gd name="connsiteY4" fmla="*/ 1100747 h 1724792"/>
              <a:gd name="connsiteX5" fmla="*/ 128849 w 1602289"/>
              <a:gd name="connsiteY5" fmla="*/ 1005406 h 1724792"/>
              <a:gd name="connsiteX6" fmla="*/ 16174 w 1602289"/>
              <a:gd name="connsiteY6" fmla="*/ 884064 h 1724792"/>
              <a:gd name="connsiteX7" fmla="*/ 7506 w 1602289"/>
              <a:gd name="connsiteY7" fmla="*/ 762722 h 1724792"/>
              <a:gd name="connsiteX8" fmla="*/ 81179 w 1602289"/>
              <a:gd name="connsiteY8" fmla="*/ 628379 h 1724792"/>
              <a:gd name="connsiteX9" fmla="*/ 202521 w 1602289"/>
              <a:gd name="connsiteY9" fmla="*/ 541706 h 1724792"/>
              <a:gd name="connsiteX10" fmla="*/ 466873 w 1602289"/>
              <a:gd name="connsiteY10" fmla="*/ 372693 h 1724792"/>
              <a:gd name="connsiteX11" fmla="*/ 1103920 w 1602289"/>
              <a:gd name="connsiteY11" fmla="*/ 0 h 1724792"/>
              <a:gd name="connsiteX12" fmla="*/ 1103920 w 1602289"/>
              <a:gd name="connsiteY12" fmla="*/ 0 h 172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2289" h="1724792">
                <a:moveTo>
                  <a:pt x="1602289" y="1724792"/>
                </a:moveTo>
                <a:cubicBezTo>
                  <a:pt x="1528617" y="1683261"/>
                  <a:pt x="1454946" y="1641731"/>
                  <a:pt x="1329270" y="1581782"/>
                </a:cubicBezTo>
                <a:cubicBezTo>
                  <a:pt x="1203594" y="1521833"/>
                  <a:pt x="991967" y="1427937"/>
                  <a:pt x="848234" y="1365099"/>
                </a:cubicBezTo>
                <a:cubicBezTo>
                  <a:pt x="704501" y="1302261"/>
                  <a:pt x="565825" y="1248813"/>
                  <a:pt x="466873" y="1204754"/>
                </a:cubicBezTo>
                <a:cubicBezTo>
                  <a:pt x="367921" y="1160695"/>
                  <a:pt x="310861" y="1133972"/>
                  <a:pt x="254524" y="1100747"/>
                </a:cubicBezTo>
                <a:cubicBezTo>
                  <a:pt x="198187" y="1067522"/>
                  <a:pt x="168574" y="1041520"/>
                  <a:pt x="128849" y="1005406"/>
                </a:cubicBezTo>
                <a:cubicBezTo>
                  <a:pt x="89124" y="969292"/>
                  <a:pt x="36398" y="924511"/>
                  <a:pt x="16174" y="884064"/>
                </a:cubicBezTo>
                <a:cubicBezTo>
                  <a:pt x="-4050" y="843617"/>
                  <a:pt x="-3328" y="805336"/>
                  <a:pt x="7506" y="762722"/>
                </a:cubicBezTo>
                <a:cubicBezTo>
                  <a:pt x="18340" y="720108"/>
                  <a:pt x="48677" y="665215"/>
                  <a:pt x="81179" y="628379"/>
                </a:cubicBezTo>
                <a:cubicBezTo>
                  <a:pt x="113681" y="591543"/>
                  <a:pt x="138239" y="584320"/>
                  <a:pt x="202521" y="541706"/>
                </a:cubicBezTo>
                <a:cubicBezTo>
                  <a:pt x="266803" y="499092"/>
                  <a:pt x="316640" y="462977"/>
                  <a:pt x="466873" y="372693"/>
                </a:cubicBezTo>
                <a:cubicBezTo>
                  <a:pt x="617106" y="282409"/>
                  <a:pt x="1103920" y="0"/>
                  <a:pt x="1103920" y="0"/>
                </a:cubicBezTo>
                <a:lnTo>
                  <a:pt x="1103920" y="0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E355A8-09BF-495C-8311-B51DF7B34DA5}"/>
              </a:ext>
            </a:extLst>
          </p:cNvPr>
          <p:cNvCxnSpPr>
            <a:cxnSpLocks/>
          </p:cNvCxnSpPr>
          <p:nvPr/>
        </p:nvCxnSpPr>
        <p:spPr>
          <a:xfrm flipV="1">
            <a:off x="6465805" y="1385576"/>
            <a:ext cx="1473440" cy="5342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F34FA1-431E-4F3B-818A-E097E3E511AE}"/>
              </a:ext>
            </a:extLst>
          </p:cNvPr>
          <p:cNvCxnSpPr>
            <a:cxnSpLocks/>
          </p:cNvCxnSpPr>
          <p:nvPr/>
        </p:nvCxnSpPr>
        <p:spPr>
          <a:xfrm flipV="1">
            <a:off x="6465805" y="1356281"/>
            <a:ext cx="550953" cy="563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95B162-56AD-400E-BEA8-7A9551710927}"/>
              </a:ext>
            </a:extLst>
          </p:cNvPr>
          <p:cNvCxnSpPr>
            <a:cxnSpLocks/>
            <a:stCxn id="9" idx="11"/>
          </p:cNvCxnSpPr>
          <p:nvPr/>
        </p:nvCxnSpPr>
        <p:spPr>
          <a:xfrm flipV="1">
            <a:off x="6465805" y="1368154"/>
            <a:ext cx="843803" cy="5516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D5C526F-5477-4D5B-A651-69156DC91695}"/>
              </a:ext>
            </a:extLst>
          </p:cNvPr>
          <p:cNvSpPr/>
          <p:nvPr/>
        </p:nvSpPr>
        <p:spPr>
          <a:xfrm>
            <a:off x="4285800" y="2602572"/>
            <a:ext cx="678470" cy="169340"/>
          </a:xfrm>
          <a:custGeom>
            <a:avLst/>
            <a:gdLst>
              <a:gd name="connsiteX0" fmla="*/ 450356 w 695625"/>
              <a:gd name="connsiteY0" fmla="*/ 159678 h 169228"/>
              <a:gd name="connsiteX1" fmla="*/ 567038 w 695625"/>
              <a:gd name="connsiteY1" fmla="*/ 169203 h 169228"/>
              <a:gd name="connsiteX2" fmla="*/ 648000 w 695625"/>
              <a:gd name="connsiteY2" fmla="*/ 162059 h 169228"/>
              <a:gd name="connsiteX3" fmla="*/ 683719 w 695625"/>
              <a:gd name="connsiteY3" fmla="*/ 150153 h 169228"/>
              <a:gd name="connsiteX4" fmla="*/ 695625 w 695625"/>
              <a:gd name="connsiteY4" fmla="*/ 133484 h 169228"/>
              <a:gd name="connsiteX5" fmla="*/ 683719 w 695625"/>
              <a:gd name="connsiteY5" fmla="*/ 100147 h 169228"/>
              <a:gd name="connsiteX6" fmla="*/ 643238 w 695625"/>
              <a:gd name="connsiteY6" fmla="*/ 28709 h 169228"/>
              <a:gd name="connsiteX7" fmla="*/ 607519 w 695625"/>
              <a:gd name="connsiteY7" fmla="*/ 14422 h 169228"/>
              <a:gd name="connsiteX8" fmla="*/ 557513 w 695625"/>
              <a:gd name="connsiteY8" fmla="*/ 2516 h 169228"/>
              <a:gd name="connsiteX9" fmla="*/ 474169 w 695625"/>
              <a:gd name="connsiteY9" fmla="*/ 134 h 169228"/>
              <a:gd name="connsiteX10" fmla="*/ 400350 w 695625"/>
              <a:gd name="connsiteY10" fmla="*/ 4897 h 169228"/>
              <a:gd name="connsiteX11" fmla="*/ 200325 w 695625"/>
              <a:gd name="connsiteY11" fmla="*/ 21566 h 169228"/>
              <a:gd name="connsiteX12" fmla="*/ 112219 w 695625"/>
              <a:gd name="connsiteY12" fmla="*/ 31091 h 169228"/>
              <a:gd name="connsiteX13" fmla="*/ 21731 w 695625"/>
              <a:gd name="connsiteY13" fmla="*/ 50141 h 169228"/>
              <a:gd name="connsiteX14" fmla="*/ 300 w 695625"/>
              <a:gd name="connsiteY14" fmla="*/ 71572 h 169228"/>
              <a:gd name="connsiteX15" fmla="*/ 31256 w 695625"/>
              <a:gd name="connsiteY15" fmla="*/ 107291 h 169228"/>
              <a:gd name="connsiteX16" fmla="*/ 107456 w 695625"/>
              <a:gd name="connsiteY16" fmla="*/ 116816 h 169228"/>
              <a:gd name="connsiteX17" fmla="*/ 212231 w 695625"/>
              <a:gd name="connsiteY17" fmla="*/ 131103 h 169228"/>
              <a:gd name="connsiteX18" fmla="*/ 338438 w 695625"/>
              <a:gd name="connsiteY18" fmla="*/ 147772 h 169228"/>
              <a:gd name="connsiteX19" fmla="*/ 450356 w 695625"/>
              <a:gd name="connsiteY19" fmla="*/ 159678 h 169228"/>
              <a:gd name="connsiteX0" fmla="*/ 450356 w 688981"/>
              <a:gd name="connsiteY0" fmla="*/ 159678 h 169228"/>
              <a:gd name="connsiteX1" fmla="*/ 567038 w 688981"/>
              <a:gd name="connsiteY1" fmla="*/ 169203 h 169228"/>
              <a:gd name="connsiteX2" fmla="*/ 648000 w 688981"/>
              <a:gd name="connsiteY2" fmla="*/ 162059 h 169228"/>
              <a:gd name="connsiteX3" fmla="*/ 683719 w 688981"/>
              <a:gd name="connsiteY3" fmla="*/ 150153 h 169228"/>
              <a:gd name="connsiteX4" fmla="*/ 688482 w 688981"/>
              <a:gd name="connsiteY4" fmla="*/ 133484 h 169228"/>
              <a:gd name="connsiteX5" fmla="*/ 683719 w 688981"/>
              <a:gd name="connsiteY5" fmla="*/ 100147 h 169228"/>
              <a:gd name="connsiteX6" fmla="*/ 643238 w 688981"/>
              <a:gd name="connsiteY6" fmla="*/ 28709 h 169228"/>
              <a:gd name="connsiteX7" fmla="*/ 607519 w 688981"/>
              <a:gd name="connsiteY7" fmla="*/ 14422 h 169228"/>
              <a:gd name="connsiteX8" fmla="*/ 557513 w 688981"/>
              <a:gd name="connsiteY8" fmla="*/ 2516 h 169228"/>
              <a:gd name="connsiteX9" fmla="*/ 474169 w 688981"/>
              <a:gd name="connsiteY9" fmla="*/ 134 h 169228"/>
              <a:gd name="connsiteX10" fmla="*/ 400350 w 688981"/>
              <a:gd name="connsiteY10" fmla="*/ 4897 h 169228"/>
              <a:gd name="connsiteX11" fmla="*/ 200325 w 688981"/>
              <a:gd name="connsiteY11" fmla="*/ 21566 h 169228"/>
              <a:gd name="connsiteX12" fmla="*/ 112219 w 688981"/>
              <a:gd name="connsiteY12" fmla="*/ 31091 h 169228"/>
              <a:gd name="connsiteX13" fmla="*/ 21731 w 688981"/>
              <a:gd name="connsiteY13" fmla="*/ 50141 h 169228"/>
              <a:gd name="connsiteX14" fmla="*/ 300 w 688981"/>
              <a:gd name="connsiteY14" fmla="*/ 71572 h 169228"/>
              <a:gd name="connsiteX15" fmla="*/ 31256 w 688981"/>
              <a:gd name="connsiteY15" fmla="*/ 107291 h 169228"/>
              <a:gd name="connsiteX16" fmla="*/ 107456 w 688981"/>
              <a:gd name="connsiteY16" fmla="*/ 116816 h 169228"/>
              <a:gd name="connsiteX17" fmla="*/ 212231 w 688981"/>
              <a:gd name="connsiteY17" fmla="*/ 131103 h 169228"/>
              <a:gd name="connsiteX18" fmla="*/ 338438 w 688981"/>
              <a:gd name="connsiteY18" fmla="*/ 147772 h 169228"/>
              <a:gd name="connsiteX19" fmla="*/ 450356 w 688981"/>
              <a:gd name="connsiteY19" fmla="*/ 159678 h 169228"/>
              <a:gd name="connsiteX0" fmla="*/ 450356 w 690010"/>
              <a:gd name="connsiteY0" fmla="*/ 159678 h 169226"/>
              <a:gd name="connsiteX1" fmla="*/ 567038 w 690010"/>
              <a:gd name="connsiteY1" fmla="*/ 169203 h 169226"/>
              <a:gd name="connsiteX2" fmla="*/ 648000 w 690010"/>
              <a:gd name="connsiteY2" fmla="*/ 162059 h 169226"/>
              <a:gd name="connsiteX3" fmla="*/ 669431 w 690010"/>
              <a:gd name="connsiteY3" fmla="*/ 152534 h 169226"/>
              <a:gd name="connsiteX4" fmla="*/ 688482 w 690010"/>
              <a:gd name="connsiteY4" fmla="*/ 133484 h 169226"/>
              <a:gd name="connsiteX5" fmla="*/ 683719 w 690010"/>
              <a:gd name="connsiteY5" fmla="*/ 100147 h 169226"/>
              <a:gd name="connsiteX6" fmla="*/ 643238 w 690010"/>
              <a:gd name="connsiteY6" fmla="*/ 28709 h 169226"/>
              <a:gd name="connsiteX7" fmla="*/ 607519 w 690010"/>
              <a:gd name="connsiteY7" fmla="*/ 14422 h 169226"/>
              <a:gd name="connsiteX8" fmla="*/ 557513 w 690010"/>
              <a:gd name="connsiteY8" fmla="*/ 2516 h 169226"/>
              <a:gd name="connsiteX9" fmla="*/ 474169 w 690010"/>
              <a:gd name="connsiteY9" fmla="*/ 134 h 169226"/>
              <a:gd name="connsiteX10" fmla="*/ 400350 w 690010"/>
              <a:gd name="connsiteY10" fmla="*/ 4897 h 169226"/>
              <a:gd name="connsiteX11" fmla="*/ 200325 w 690010"/>
              <a:gd name="connsiteY11" fmla="*/ 21566 h 169226"/>
              <a:gd name="connsiteX12" fmla="*/ 112219 w 690010"/>
              <a:gd name="connsiteY12" fmla="*/ 31091 h 169226"/>
              <a:gd name="connsiteX13" fmla="*/ 21731 w 690010"/>
              <a:gd name="connsiteY13" fmla="*/ 50141 h 169226"/>
              <a:gd name="connsiteX14" fmla="*/ 300 w 690010"/>
              <a:gd name="connsiteY14" fmla="*/ 71572 h 169226"/>
              <a:gd name="connsiteX15" fmla="*/ 31256 w 690010"/>
              <a:gd name="connsiteY15" fmla="*/ 107291 h 169226"/>
              <a:gd name="connsiteX16" fmla="*/ 107456 w 690010"/>
              <a:gd name="connsiteY16" fmla="*/ 116816 h 169226"/>
              <a:gd name="connsiteX17" fmla="*/ 212231 w 690010"/>
              <a:gd name="connsiteY17" fmla="*/ 131103 h 169226"/>
              <a:gd name="connsiteX18" fmla="*/ 338438 w 690010"/>
              <a:gd name="connsiteY18" fmla="*/ 147772 h 169226"/>
              <a:gd name="connsiteX19" fmla="*/ 450356 w 690010"/>
              <a:gd name="connsiteY19" fmla="*/ 159678 h 169226"/>
              <a:gd name="connsiteX0" fmla="*/ 450356 w 690010"/>
              <a:gd name="connsiteY0" fmla="*/ 159678 h 169340"/>
              <a:gd name="connsiteX1" fmla="*/ 567038 w 690010"/>
              <a:gd name="connsiteY1" fmla="*/ 169203 h 169340"/>
              <a:gd name="connsiteX2" fmla="*/ 626569 w 690010"/>
              <a:gd name="connsiteY2" fmla="*/ 164441 h 169340"/>
              <a:gd name="connsiteX3" fmla="*/ 669431 w 690010"/>
              <a:gd name="connsiteY3" fmla="*/ 152534 h 169340"/>
              <a:gd name="connsiteX4" fmla="*/ 688482 w 690010"/>
              <a:gd name="connsiteY4" fmla="*/ 133484 h 169340"/>
              <a:gd name="connsiteX5" fmla="*/ 683719 w 690010"/>
              <a:gd name="connsiteY5" fmla="*/ 100147 h 169340"/>
              <a:gd name="connsiteX6" fmla="*/ 643238 w 690010"/>
              <a:gd name="connsiteY6" fmla="*/ 28709 h 169340"/>
              <a:gd name="connsiteX7" fmla="*/ 607519 w 690010"/>
              <a:gd name="connsiteY7" fmla="*/ 14422 h 169340"/>
              <a:gd name="connsiteX8" fmla="*/ 557513 w 690010"/>
              <a:gd name="connsiteY8" fmla="*/ 2516 h 169340"/>
              <a:gd name="connsiteX9" fmla="*/ 474169 w 690010"/>
              <a:gd name="connsiteY9" fmla="*/ 134 h 169340"/>
              <a:gd name="connsiteX10" fmla="*/ 400350 w 690010"/>
              <a:gd name="connsiteY10" fmla="*/ 4897 h 169340"/>
              <a:gd name="connsiteX11" fmla="*/ 200325 w 690010"/>
              <a:gd name="connsiteY11" fmla="*/ 21566 h 169340"/>
              <a:gd name="connsiteX12" fmla="*/ 112219 w 690010"/>
              <a:gd name="connsiteY12" fmla="*/ 31091 h 169340"/>
              <a:gd name="connsiteX13" fmla="*/ 21731 w 690010"/>
              <a:gd name="connsiteY13" fmla="*/ 50141 h 169340"/>
              <a:gd name="connsiteX14" fmla="*/ 300 w 690010"/>
              <a:gd name="connsiteY14" fmla="*/ 71572 h 169340"/>
              <a:gd name="connsiteX15" fmla="*/ 31256 w 690010"/>
              <a:gd name="connsiteY15" fmla="*/ 107291 h 169340"/>
              <a:gd name="connsiteX16" fmla="*/ 107456 w 690010"/>
              <a:gd name="connsiteY16" fmla="*/ 116816 h 169340"/>
              <a:gd name="connsiteX17" fmla="*/ 212231 w 690010"/>
              <a:gd name="connsiteY17" fmla="*/ 131103 h 169340"/>
              <a:gd name="connsiteX18" fmla="*/ 338438 w 690010"/>
              <a:gd name="connsiteY18" fmla="*/ 147772 h 169340"/>
              <a:gd name="connsiteX19" fmla="*/ 450356 w 690010"/>
              <a:gd name="connsiteY19" fmla="*/ 159678 h 169340"/>
              <a:gd name="connsiteX0" fmla="*/ 450356 w 687320"/>
              <a:gd name="connsiteY0" fmla="*/ 159678 h 169340"/>
              <a:gd name="connsiteX1" fmla="*/ 567038 w 687320"/>
              <a:gd name="connsiteY1" fmla="*/ 169203 h 169340"/>
              <a:gd name="connsiteX2" fmla="*/ 626569 w 687320"/>
              <a:gd name="connsiteY2" fmla="*/ 164441 h 169340"/>
              <a:gd name="connsiteX3" fmla="*/ 669431 w 687320"/>
              <a:gd name="connsiteY3" fmla="*/ 152534 h 169340"/>
              <a:gd name="connsiteX4" fmla="*/ 683720 w 687320"/>
              <a:gd name="connsiteY4" fmla="*/ 133484 h 169340"/>
              <a:gd name="connsiteX5" fmla="*/ 683719 w 687320"/>
              <a:gd name="connsiteY5" fmla="*/ 100147 h 169340"/>
              <a:gd name="connsiteX6" fmla="*/ 643238 w 687320"/>
              <a:gd name="connsiteY6" fmla="*/ 28709 h 169340"/>
              <a:gd name="connsiteX7" fmla="*/ 607519 w 687320"/>
              <a:gd name="connsiteY7" fmla="*/ 14422 h 169340"/>
              <a:gd name="connsiteX8" fmla="*/ 557513 w 687320"/>
              <a:gd name="connsiteY8" fmla="*/ 2516 h 169340"/>
              <a:gd name="connsiteX9" fmla="*/ 474169 w 687320"/>
              <a:gd name="connsiteY9" fmla="*/ 134 h 169340"/>
              <a:gd name="connsiteX10" fmla="*/ 400350 w 687320"/>
              <a:gd name="connsiteY10" fmla="*/ 4897 h 169340"/>
              <a:gd name="connsiteX11" fmla="*/ 200325 w 687320"/>
              <a:gd name="connsiteY11" fmla="*/ 21566 h 169340"/>
              <a:gd name="connsiteX12" fmla="*/ 112219 w 687320"/>
              <a:gd name="connsiteY12" fmla="*/ 31091 h 169340"/>
              <a:gd name="connsiteX13" fmla="*/ 21731 w 687320"/>
              <a:gd name="connsiteY13" fmla="*/ 50141 h 169340"/>
              <a:gd name="connsiteX14" fmla="*/ 300 w 687320"/>
              <a:gd name="connsiteY14" fmla="*/ 71572 h 169340"/>
              <a:gd name="connsiteX15" fmla="*/ 31256 w 687320"/>
              <a:gd name="connsiteY15" fmla="*/ 107291 h 169340"/>
              <a:gd name="connsiteX16" fmla="*/ 107456 w 687320"/>
              <a:gd name="connsiteY16" fmla="*/ 116816 h 169340"/>
              <a:gd name="connsiteX17" fmla="*/ 212231 w 687320"/>
              <a:gd name="connsiteY17" fmla="*/ 131103 h 169340"/>
              <a:gd name="connsiteX18" fmla="*/ 338438 w 687320"/>
              <a:gd name="connsiteY18" fmla="*/ 147772 h 169340"/>
              <a:gd name="connsiteX19" fmla="*/ 450356 w 687320"/>
              <a:gd name="connsiteY19" fmla="*/ 159678 h 169340"/>
              <a:gd name="connsiteX0" fmla="*/ 450356 w 687676"/>
              <a:gd name="connsiteY0" fmla="*/ 159678 h 169340"/>
              <a:gd name="connsiteX1" fmla="*/ 567038 w 687676"/>
              <a:gd name="connsiteY1" fmla="*/ 169203 h 169340"/>
              <a:gd name="connsiteX2" fmla="*/ 626569 w 687676"/>
              <a:gd name="connsiteY2" fmla="*/ 164441 h 169340"/>
              <a:gd name="connsiteX3" fmla="*/ 662287 w 687676"/>
              <a:gd name="connsiteY3" fmla="*/ 152534 h 169340"/>
              <a:gd name="connsiteX4" fmla="*/ 683720 w 687676"/>
              <a:gd name="connsiteY4" fmla="*/ 133484 h 169340"/>
              <a:gd name="connsiteX5" fmla="*/ 683719 w 687676"/>
              <a:gd name="connsiteY5" fmla="*/ 100147 h 169340"/>
              <a:gd name="connsiteX6" fmla="*/ 643238 w 687676"/>
              <a:gd name="connsiteY6" fmla="*/ 28709 h 169340"/>
              <a:gd name="connsiteX7" fmla="*/ 607519 w 687676"/>
              <a:gd name="connsiteY7" fmla="*/ 14422 h 169340"/>
              <a:gd name="connsiteX8" fmla="*/ 557513 w 687676"/>
              <a:gd name="connsiteY8" fmla="*/ 2516 h 169340"/>
              <a:gd name="connsiteX9" fmla="*/ 474169 w 687676"/>
              <a:gd name="connsiteY9" fmla="*/ 134 h 169340"/>
              <a:gd name="connsiteX10" fmla="*/ 400350 w 687676"/>
              <a:gd name="connsiteY10" fmla="*/ 4897 h 169340"/>
              <a:gd name="connsiteX11" fmla="*/ 200325 w 687676"/>
              <a:gd name="connsiteY11" fmla="*/ 21566 h 169340"/>
              <a:gd name="connsiteX12" fmla="*/ 112219 w 687676"/>
              <a:gd name="connsiteY12" fmla="*/ 31091 h 169340"/>
              <a:gd name="connsiteX13" fmla="*/ 21731 w 687676"/>
              <a:gd name="connsiteY13" fmla="*/ 50141 h 169340"/>
              <a:gd name="connsiteX14" fmla="*/ 300 w 687676"/>
              <a:gd name="connsiteY14" fmla="*/ 71572 h 169340"/>
              <a:gd name="connsiteX15" fmla="*/ 31256 w 687676"/>
              <a:gd name="connsiteY15" fmla="*/ 107291 h 169340"/>
              <a:gd name="connsiteX16" fmla="*/ 107456 w 687676"/>
              <a:gd name="connsiteY16" fmla="*/ 116816 h 169340"/>
              <a:gd name="connsiteX17" fmla="*/ 212231 w 687676"/>
              <a:gd name="connsiteY17" fmla="*/ 131103 h 169340"/>
              <a:gd name="connsiteX18" fmla="*/ 338438 w 687676"/>
              <a:gd name="connsiteY18" fmla="*/ 147772 h 169340"/>
              <a:gd name="connsiteX19" fmla="*/ 450356 w 687676"/>
              <a:gd name="connsiteY19" fmla="*/ 159678 h 169340"/>
              <a:gd name="connsiteX0" fmla="*/ 450866 w 688186"/>
              <a:gd name="connsiteY0" fmla="*/ 159678 h 169340"/>
              <a:gd name="connsiteX1" fmla="*/ 567548 w 688186"/>
              <a:gd name="connsiteY1" fmla="*/ 169203 h 169340"/>
              <a:gd name="connsiteX2" fmla="*/ 627079 w 688186"/>
              <a:gd name="connsiteY2" fmla="*/ 164441 h 169340"/>
              <a:gd name="connsiteX3" fmla="*/ 662797 w 688186"/>
              <a:gd name="connsiteY3" fmla="*/ 152534 h 169340"/>
              <a:gd name="connsiteX4" fmla="*/ 684230 w 688186"/>
              <a:gd name="connsiteY4" fmla="*/ 133484 h 169340"/>
              <a:gd name="connsiteX5" fmla="*/ 684229 w 688186"/>
              <a:gd name="connsiteY5" fmla="*/ 100147 h 169340"/>
              <a:gd name="connsiteX6" fmla="*/ 643748 w 688186"/>
              <a:gd name="connsiteY6" fmla="*/ 28709 h 169340"/>
              <a:gd name="connsiteX7" fmla="*/ 608029 w 688186"/>
              <a:gd name="connsiteY7" fmla="*/ 14422 h 169340"/>
              <a:gd name="connsiteX8" fmla="*/ 558023 w 688186"/>
              <a:gd name="connsiteY8" fmla="*/ 2516 h 169340"/>
              <a:gd name="connsiteX9" fmla="*/ 474679 w 688186"/>
              <a:gd name="connsiteY9" fmla="*/ 134 h 169340"/>
              <a:gd name="connsiteX10" fmla="*/ 400860 w 688186"/>
              <a:gd name="connsiteY10" fmla="*/ 4897 h 169340"/>
              <a:gd name="connsiteX11" fmla="*/ 200835 w 688186"/>
              <a:gd name="connsiteY11" fmla="*/ 21566 h 169340"/>
              <a:gd name="connsiteX12" fmla="*/ 112729 w 688186"/>
              <a:gd name="connsiteY12" fmla="*/ 31091 h 169340"/>
              <a:gd name="connsiteX13" fmla="*/ 22241 w 688186"/>
              <a:gd name="connsiteY13" fmla="*/ 50141 h 169340"/>
              <a:gd name="connsiteX14" fmla="*/ 810 w 688186"/>
              <a:gd name="connsiteY14" fmla="*/ 71572 h 169340"/>
              <a:gd name="connsiteX15" fmla="*/ 41291 w 688186"/>
              <a:gd name="connsiteY15" fmla="*/ 102529 h 169340"/>
              <a:gd name="connsiteX16" fmla="*/ 107966 w 688186"/>
              <a:gd name="connsiteY16" fmla="*/ 116816 h 169340"/>
              <a:gd name="connsiteX17" fmla="*/ 212741 w 688186"/>
              <a:gd name="connsiteY17" fmla="*/ 131103 h 169340"/>
              <a:gd name="connsiteX18" fmla="*/ 338948 w 688186"/>
              <a:gd name="connsiteY18" fmla="*/ 147772 h 169340"/>
              <a:gd name="connsiteX19" fmla="*/ 450866 w 688186"/>
              <a:gd name="connsiteY19" fmla="*/ 159678 h 169340"/>
              <a:gd name="connsiteX0" fmla="*/ 450866 w 688353"/>
              <a:gd name="connsiteY0" fmla="*/ 159678 h 169340"/>
              <a:gd name="connsiteX1" fmla="*/ 567548 w 688353"/>
              <a:gd name="connsiteY1" fmla="*/ 169203 h 169340"/>
              <a:gd name="connsiteX2" fmla="*/ 627079 w 688353"/>
              <a:gd name="connsiteY2" fmla="*/ 164441 h 169340"/>
              <a:gd name="connsiteX3" fmla="*/ 662797 w 688353"/>
              <a:gd name="connsiteY3" fmla="*/ 152534 h 169340"/>
              <a:gd name="connsiteX4" fmla="*/ 684230 w 688353"/>
              <a:gd name="connsiteY4" fmla="*/ 133484 h 169340"/>
              <a:gd name="connsiteX5" fmla="*/ 684229 w 688353"/>
              <a:gd name="connsiteY5" fmla="*/ 100147 h 169340"/>
              <a:gd name="connsiteX6" fmla="*/ 641367 w 688353"/>
              <a:gd name="connsiteY6" fmla="*/ 33471 h 169340"/>
              <a:gd name="connsiteX7" fmla="*/ 608029 w 688353"/>
              <a:gd name="connsiteY7" fmla="*/ 14422 h 169340"/>
              <a:gd name="connsiteX8" fmla="*/ 558023 w 688353"/>
              <a:gd name="connsiteY8" fmla="*/ 2516 h 169340"/>
              <a:gd name="connsiteX9" fmla="*/ 474679 w 688353"/>
              <a:gd name="connsiteY9" fmla="*/ 134 h 169340"/>
              <a:gd name="connsiteX10" fmla="*/ 400860 w 688353"/>
              <a:gd name="connsiteY10" fmla="*/ 4897 h 169340"/>
              <a:gd name="connsiteX11" fmla="*/ 200835 w 688353"/>
              <a:gd name="connsiteY11" fmla="*/ 21566 h 169340"/>
              <a:gd name="connsiteX12" fmla="*/ 112729 w 688353"/>
              <a:gd name="connsiteY12" fmla="*/ 31091 h 169340"/>
              <a:gd name="connsiteX13" fmla="*/ 22241 w 688353"/>
              <a:gd name="connsiteY13" fmla="*/ 50141 h 169340"/>
              <a:gd name="connsiteX14" fmla="*/ 810 w 688353"/>
              <a:gd name="connsiteY14" fmla="*/ 71572 h 169340"/>
              <a:gd name="connsiteX15" fmla="*/ 41291 w 688353"/>
              <a:gd name="connsiteY15" fmla="*/ 102529 h 169340"/>
              <a:gd name="connsiteX16" fmla="*/ 107966 w 688353"/>
              <a:gd name="connsiteY16" fmla="*/ 116816 h 169340"/>
              <a:gd name="connsiteX17" fmla="*/ 212741 w 688353"/>
              <a:gd name="connsiteY17" fmla="*/ 131103 h 169340"/>
              <a:gd name="connsiteX18" fmla="*/ 338948 w 688353"/>
              <a:gd name="connsiteY18" fmla="*/ 147772 h 169340"/>
              <a:gd name="connsiteX19" fmla="*/ 450866 w 688353"/>
              <a:gd name="connsiteY19" fmla="*/ 159678 h 169340"/>
              <a:gd name="connsiteX0" fmla="*/ 440983 w 678470"/>
              <a:gd name="connsiteY0" fmla="*/ 159678 h 169340"/>
              <a:gd name="connsiteX1" fmla="*/ 557665 w 678470"/>
              <a:gd name="connsiteY1" fmla="*/ 169203 h 169340"/>
              <a:gd name="connsiteX2" fmla="*/ 617196 w 678470"/>
              <a:gd name="connsiteY2" fmla="*/ 164441 h 169340"/>
              <a:gd name="connsiteX3" fmla="*/ 652914 w 678470"/>
              <a:gd name="connsiteY3" fmla="*/ 152534 h 169340"/>
              <a:gd name="connsiteX4" fmla="*/ 674347 w 678470"/>
              <a:gd name="connsiteY4" fmla="*/ 133484 h 169340"/>
              <a:gd name="connsiteX5" fmla="*/ 674346 w 678470"/>
              <a:gd name="connsiteY5" fmla="*/ 100147 h 169340"/>
              <a:gd name="connsiteX6" fmla="*/ 631484 w 678470"/>
              <a:gd name="connsiteY6" fmla="*/ 33471 h 169340"/>
              <a:gd name="connsiteX7" fmla="*/ 598146 w 678470"/>
              <a:gd name="connsiteY7" fmla="*/ 14422 h 169340"/>
              <a:gd name="connsiteX8" fmla="*/ 548140 w 678470"/>
              <a:gd name="connsiteY8" fmla="*/ 2516 h 169340"/>
              <a:gd name="connsiteX9" fmla="*/ 464796 w 678470"/>
              <a:gd name="connsiteY9" fmla="*/ 134 h 169340"/>
              <a:gd name="connsiteX10" fmla="*/ 390977 w 678470"/>
              <a:gd name="connsiteY10" fmla="*/ 4897 h 169340"/>
              <a:gd name="connsiteX11" fmla="*/ 190952 w 678470"/>
              <a:gd name="connsiteY11" fmla="*/ 21566 h 169340"/>
              <a:gd name="connsiteX12" fmla="*/ 102846 w 678470"/>
              <a:gd name="connsiteY12" fmla="*/ 31091 h 169340"/>
              <a:gd name="connsiteX13" fmla="*/ 12358 w 678470"/>
              <a:gd name="connsiteY13" fmla="*/ 50141 h 169340"/>
              <a:gd name="connsiteX14" fmla="*/ 2834 w 678470"/>
              <a:gd name="connsiteY14" fmla="*/ 78715 h 169340"/>
              <a:gd name="connsiteX15" fmla="*/ 31408 w 678470"/>
              <a:gd name="connsiteY15" fmla="*/ 102529 h 169340"/>
              <a:gd name="connsiteX16" fmla="*/ 98083 w 678470"/>
              <a:gd name="connsiteY16" fmla="*/ 116816 h 169340"/>
              <a:gd name="connsiteX17" fmla="*/ 202858 w 678470"/>
              <a:gd name="connsiteY17" fmla="*/ 131103 h 169340"/>
              <a:gd name="connsiteX18" fmla="*/ 329065 w 678470"/>
              <a:gd name="connsiteY18" fmla="*/ 147772 h 169340"/>
              <a:gd name="connsiteX19" fmla="*/ 440983 w 678470"/>
              <a:gd name="connsiteY19" fmla="*/ 159678 h 169340"/>
              <a:gd name="connsiteX0" fmla="*/ 440983 w 678470"/>
              <a:gd name="connsiteY0" fmla="*/ 159678 h 169340"/>
              <a:gd name="connsiteX1" fmla="*/ 557665 w 678470"/>
              <a:gd name="connsiteY1" fmla="*/ 169203 h 169340"/>
              <a:gd name="connsiteX2" fmla="*/ 617196 w 678470"/>
              <a:gd name="connsiteY2" fmla="*/ 164441 h 169340"/>
              <a:gd name="connsiteX3" fmla="*/ 652914 w 678470"/>
              <a:gd name="connsiteY3" fmla="*/ 152534 h 169340"/>
              <a:gd name="connsiteX4" fmla="*/ 674347 w 678470"/>
              <a:gd name="connsiteY4" fmla="*/ 133484 h 169340"/>
              <a:gd name="connsiteX5" fmla="*/ 674346 w 678470"/>
              <a:gd name="connsiteY5" fmla="*/ 100147 h 169340"/>
              <a:gd name="connsiteX6" fmla="*/ 631484 w 678470"/>
              <a:gd name="connsiteY6" fmla="*/ 33471 h 169340"/>
              <a:gd name="connsiteX7" fmla="*/ 598146 w 678470"/>
              <a:gd name="connsiteY7" fmla="*/ 14422 h 169340"/>
              <a:gd name="connsiteX8" fmla="*/ 548140 w 678470"/>
              <a:gd name="connsiteY8" fmla="*/ 2516 h 169340"/>
              <a:gd name="connsiteX9" fmla="*/ 464796 w 678470"/>
              <a:gd name="connsiteY9" fmla="*/ 134 h 169340"/>
              <a:gd name="connsiteX10" fmla="*/ 390977 w 678470"/>
              <a:gd name="connsiteY10" fmla="*/ 4897 h 169340"/>
              <a:gd name="connsiteX11" fmla="*/ 190952 w 678470"/>
              <a:gd name="connsiteY11" fmla="*/ 21566 h 169340"/>
              <a:gd name="connsiteX12" fmla="*/ 102846 w 678470"/>
              <a:gd name="connsiteY12" fmla="*/ 31091 h 169340"/>
              <a:gd name="connsiteX13" fmla="*/ 12358 w 678470"/>
              <a:gd name="connsiteY13" fmla="*/ 50141 h 169340"/>
              <a:gd name="connsiteX14" fmla="*/ 2834 w 678470"/>
              <a:gd name="connsiteY14" fmla="*/ 78715 h 169340"/>
              <a:gd name="connsiteX15" fmla="*/ 31408 w 678470"/>
              <a:gd name="connsiteY15" fmla="*/ 100148 h 169340"/>
              <a:gd name="connsiteX16" fmla="*/ 98083 w 678470"/>
              <a:gd name="connsiteY16" fmla="*/ 116816 h 169340"/>
              <a:gd name="connsiteX17" fmla="*/ 202858 w 678470"/>
              <a:gd name="connsiteY17" fmla="*/ 131103 h 169340"/>
              <a:gd name="connsiteX18" fmla="*/ 329065 w 678470"/>
              <a:gd name="connsiteY18" fmla="*/ 147772 h 169340"/>
              <a:gd name="connsiteX19" fmla="*/ 440983 w 678470"/>
              <a:gd name="connsiteY19" fmla="*/ 159678 h 16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8470" h="169340">
                <a:moveTo>
                  <a:pt x="440983" y="159678"/>
                </a:moveTo>
                <a:cubicBezTo>
                  <a:pt x="479083" y="163250"/>
                  <a:pt x="528296" y="168409"/>
                  <a:pt x="557665" y="169203"/>
                </a:cubicBezTo>
                <a:cubicBezTo>
                  <a:pt x="587034" y="169997"/>
                  <a:pt x="601321" y="167219"/>
                  <a:pt x="617196" y="164441"/>
                </a:cubicBezTo>
                <a:cubicBezTo>
                  <a:pt x="633071" y="161663"/>
                  <a:pt x="643389" y="157693"/>
                  <a:pt x="652914" y="152534"/>
                </a:cubicBezTo>
                <a:cubicBezTo>
                  <a:pt x="662439" y="147375"/>
                  <a:pt x="670775" y="142215"/>
                  <a:pt x="674347" y="133484"/>
                </a:cubicBezTo>
                <a:cubicBezTo>
                  <a:pt x="677919" y="124753"/>
                  <a:pt x="681490" y="116816"/>
                  <a:pt x="674346" y="100147"/>
                </a:cubicBezTo>
                <a:cubicBezTo>
                  <a:pt x="667202" y="83478"/>
                  <a:pt x="644184" y="47758"/>
                  <a:pt x="631484" y="33471"/>
                </a:cubicBezTo>
                <a:cubicBezTo>
                  <a:pt x="618784" y="19183"/>
                  <a:pt x="612037" y="19581"/>
                  <a:pt x="598146" y="14422"/>
                </a:cubicBezTo>
                <a:cubicBezTo>
                  <a:pt x="584255" y="9263"/>
                  <a:pt x="570365" y="4897"/>
                  <a:pt x="548140" y="2516"/>
                </a:cubicBezTo>
                <a:cubicBezTo>
                  <a:pt x="525915" y="135"/>
                  <a:pt x="490990" y="-263"/>
                  <a:pt x="464796" y="134"/>
                </a:cubicBezTo>
                <a:cubicBezTo>
                  <a:pt x="438602" y="531"/>
                  <a:pt x="390977" y="4897"/>
                  <a:pt x="390977" y="4897"/>
                </a:cubicBezTo>
                <a:lnTo>
                  <a:pt x="190952" y="21566"/>
                </a:lnTo>
                <a:cubicBezTo>
                  <a:pt x="142930" y="25932"/>
                  <a:pt x="132612" y="26329"/>
                  <a:pt x="102846" y="31091"/>
                </a:cubicBezTo>
                <a:cubicBezTo>
                  <a:pt x="73080" y="35853"/>
                  <a:pt x="29027" y="42204"/>
                  <a:pt x="12358" y="50141"/>
                </a:cubicBezTo>
                <a:cubicBezTo>
                  <a:pt x="-4311" y="58078"/>
                  <a:pt x="-341" y="70381"/>
                  <a:pt x="2834" y="78715"/>
                </a:cubicBezTo>
                <a:cubicBezTo>
                  <a:pt x="6009" y="87049"/>
                  <a:pt x="15533" y="93798"/>
                  <a:pt x="31408" y="100148"/>
                </a:cubicBezTo>
                <a:cubicBezTo>
                  <a:pt x="47283" y="106498"/>
                  <a:pt x="69508" y="111657"/>
                  <a:pt x="98083" y="116816"/>
                </a:cubicBezTo>
                <a:cubicBezTo>
                  <a:pt x="126658" y="121975"/>
                  <a:pt x="167933" y="126341"/>
                  <a:pt x="202858" y="131103"/>
                </a:cubicBezTo>
                <a:lnTo>
                  <a:pt x="329065" y="147772"/>
                </a:lnTo>
                <a:cubicBezTo>
                  <a:pt x="367959" y="152534"/>
                  <a:pt x="402883" y="156106"/>
                  <a:pt x="440983" y="159678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39E417-A4C4-4DBA-A990-F444A0A6117C}"/>
              </a:ext>
            </a:extLst>
          </p:cNvPr>
          <p:cNvCxnSpPr>
            <a:cxnSpLocks/>
          </p:cNvCxnSpPr>
          <p:nvPr/>
        </p:nvCxnSpPr>
        <p:spPr>
          <a:xfrm flipH="1">
            <a:off x="4928427" y="2313151"/>
            <a:ext cx="263960" cy="1098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9AFE73A-83DB-410A-A6B3-987FCF2B006F}"/>
              </a:ext>
            </a:extLst>
          </p:cNvPr>
          <p:cNvSpPr/>
          <p:nvPr/>
        </p:nvSpPr>
        <p:spPr>
          <a:xfrm>
            <a:off x="4928427" y="2653204"/>
            <a:ext cx="2075217" cy="944104"/>
          </a:xfrm>
          <a:custGeom>
            <a:avLst/>
            <a:gdLst>
              <a:gd name="connsiteX0" fmla="*/ 2114746 w 2114746"/>
              <a:gd name="connsiteY0" fmla="*/ 958392 h 958392"/>
              <a:gd name="connsiteX1" fmla="*/ 1857080 w 2114746"/>
              <a:gd name="connsiteY1" fmla="*/ 829559 h 958392"/>
              <a:gd name="connsiteX2" fmla="*/ 1649690 w 2114746"/>
              <a:gd name="connsiteY2" fmla="*/ 725864 h 958392"/>
              <a:gd name="connsiteX3" fmla="*/ 1423447 w 2114746"/>
              <a:gd name="connsiteY3" fmla="*/ 625311 h 958392"/>
              <a:gd name="connsiteX4" fmla="*/ 1256907 w 2114746"/>
              <a:gd name="connsiteY4" fmla="*/ 559324 h 958392"/>
              <a:gd name="connsiteX5" fmla="*/ 898688 w 2114746"/>
              <a:gd name="connsiteY5" fmla="*/ 424206 h 958392"/>
              <a:gd name="connsiteX6" fmla="*/ 672445 w 2114746"/>
              <a:gd name="connsiteY6" fmla="*/ 333080 h 958392"/>
              <a:gd name="connsiteX7" fmla="*/ 377072 w 2114746"/>
              <a:gd name="connsiteY7" fmla="*/ 179109 h 958392"/>
              <a:gd name="connsiteX8" fmla="*/ 182251 w 2114746"/>
              <a:gd name="connsiteY8" fmla="*/ 113122 h 958392"/>
              <a:gd name="connsiteX9" fmla="*/ 37707 w 2114746"/>
              <a:gd name="connsiteY9" fmla="*/ 56561 h 958392"/>
              <a:gd name="connsiteX10" fmla="*/ 9427 w 2114746"/>
              <a:gd name="connsiteY10" fmla="*/ 40849 h 958392"/>
              <a:gd name="connsiteX11" fmla="*/ 0 w 2114746"/>
              <a:gd name="connsiteY11" fmla="*/ 0 h 958392"/>
              <a:gd name="connsiteX12" fmla="*/ 0 w 2114746"/>
              <a:gd name="connsiteY12" fmla="*/ 0 h 958392"/>
              <a:gd name="connsiteX0" fmla="*/ 2117003 w 2117003"/>
              <a:gd name="connsiteY0" fmla="*/ 958392 h 958392"/>
              <a:gd name="connsiteX1" fmla="*/ 1859337 w 2117003"/>
              <a:gd name="connsiteY1" fmla="*/ 829559 h 958392"/>
              <a:gd name="connsiteX2" fmla="*/ 1651947 w 2117003"/>
              <a:gd name="connsiteY2" fmla="*/ 725864 h 958392"/>
              <a:gd name="connsiteX3" fmla="*/ 1425704 w 2117003"/>
              <a:gd name="connsiteY3" fmla="*/ 625311 h 958392"/>
              <a:gd name="connsiteX4" fmla="*/ 1259164 w 2117003"/>
              <a:gd name="connsiteY4" fmla="*/ 559324 h 958392"/>
              <a:gd name="connsiteX5" fmla="*/ 900945 w 2117003"/>
              <a:gd name="connsiteY5" fmla="*/ 424206 h 958392"/>
              <a:gd name="connsiteX6" fmla="*/ 674702 w 2117003"/>
              <a:gd name="connsiteY6" fmla="*/ 333080 h 958392"/>
              <a:gd name="connsiteX7" fmla="*/ 379329 w 2117003"/>
              <a:gd name="connsiteY7" fmla="*/ 179109 h 958392"/>
              <a:gd name="connsiteX8" fmla="*/ 184508 w 2117003"/>
              <a:gd name="connsiteY8" fmla="*/ 113122 h 958392"/>
              <a:gd name="connsiteX9" fmla="*/ 113783 w 2117003"/>
              <a:gd name="connsiteY9" fmla="*/ 82755 h 958392"/>
              <a:gd name="connsiteX10" fmla="*/ 11684 w 2117003"/>
              <a:gd name="connsiteY10" fmla="*/ 40849 h 958392"/>
              <a:gd name="connsiteX11" fmla="*/ 2257 w 2117003"/>
              <a:gd name="connsiteY11" fmla="*/ 0 h 958392"/>
              <a:gd name="connsiteX12" fmla="*/ 2257 w 2117003"/>
              <a:gd name="connsiteY12" fmla="*/ 0 h 958392"/>
              <a:gd name="connsiteX0" fmla="*/ 2114746 w 2114746"/>
              <a:gd name="connsiteY0" fmla="*/ 958392 h 958392"/>
              <a:gd name="connsiteX1" fmla="*/ 1857080 w 2114746"/>
              <a:gd name="connsiteY1" fmla="*/ 829559 h 958392"/>
              <a:gd name="connsiteX2" fmla="*/ 1649690 w 2114746"/>
              <a:gd name="connsiteY2" fmla="*/ 725864 h 958392"/>
              <a:gd name="connsiteX3" fmla="*/ 1423447 w 2114746"/>
              <a:gd name="connsiteY3" fmla="*/ 625311 h 958392"/>
              <a:gd name="connsiteX4" fmla="*/ 1256907 w 2114746"/>
              <a:gd name="connsiteY4" fmla="*/ 559324 h 958392"/>
              <a:gd name="connsiteX5" fmla="*/ 898688 w 2114746"/>
              <a:gd name="connsiteY5" fmla="*/ 424206 h 958392"/>
              <a:gd name="connsiteX6" fmla="*/ 672445 w 2114746"/>
              <a:gd name="connsiteY6" fmla="*/ 333080 h 958392"/>
              <a:gd name="connsiteX7" fmla="*/ 377072 w 2114746"/>
              <a:gd name="connsiteY7" fmla="*/ 179109 h 958392"/>
              <a:gd name="connsiteX8" fmla="*/ 182251 w 2114746"/>
              <a:gd name="connsiteY8" fmla="*/ 113122 h 958392"/>
              <a:gd name="connsiteX9" fmla="*/ 111526 w 2114746"/>
              <a:gd name="connsiteY9" fmla="*/ 82755 h 958392"/>
              <a:gd name="connsiteX10" fmla="*/ 97533 w 2114746"/>
              <a:gd name="connsiteY10" fmla="*/ 45612 h 958392"/>
              <a:gd name="connsiteX11" fmla="*/ 0 w 2114746"/>
              <a:gd name="connsiteY11" fmla="*/ 0 h 958392"/>
              <a:gd name="connsiteX12" fmla="*/ 0 w 2114746"/>
              <a:gd name="connsiteY12" fmla="*/ 0 h 958392"/>
              <a:gd name="connsiteX0" fmla="*/ 2114746 w 2114746"/>
              <a:gd name="connsiteY0" fmla="*/ 1001254 h 1001254"/>
              <a:gd name="connsiteX1" fmla="*/ 1857080 w 2114746"/>
              <a:gd name="connsiteY1" fmla="*/ 872421 h 1001254"/>
              <a:gd name="connsiteX2" fmla="*/ 1649690 w 2114746"/>
              <a:gd name="connsiteY2" fmla="*/ 768726 h 1001254"/>
              <a:gd name="connsiteX3" fmla="*/ 1423447 w 2114746"/>
              <a:gd name="connsiteY3" fmla="*/ 668173 h 1001254"/>
              <a:gd name="connsiteX4" fmla="*/ 1256907 w 2114746"/>
              <a:gd name="connsiteY4" fmla="*/ 602186 h 1001254"/>
              <a:gd name="connsiteX5" fmla="*/ 898688 w 2114746"/>
              <a:gd name="connsiteY5" fmla="*/ 467068 h 1001254"/>
              <a:gd name="connsiteX6" fmla="*/ 672445 w 2114746"/>
              <a:gd name="connsiteY6" fmla="*/ 375942 h 1001254"/>
              <a:gd name="connsiteX7" fmla="*/ 377072 w 2114746"/>
              <a:gd name="connsiteY7" fmla="*/ 221971 h 1001254"/>
              <a:gd name="connsiteX8" fmla="*/ 182251 w 2114746"/>
              <a:gd name="connsiteY8" fmla="*/ 155984 h 1001254"/>
              <a:gd name="connsiteX9" fmla="*/ 111526 w 2114746"/>
              <a:gd name="connsiteY9" fmla="*/ 125617 h 1001254"/>
              <a:gd name="connsiteX10" fmla="*/ 97533 w 2114746"/>
              <a:gd name="connsiteY10" fmla="*/ 88474 h 1001254"/>
              <a:gd name="connsiteX11" fmla="*/ 0 w 2114746"/>
              <a:gd name="connsiteY11" fmla="*/ 42862 h 1001254"/>
              <a:gd name="connsiteX12" fmla="*/ 54769 w 2114746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27482 w 2059977"/>
              <a:gd name="connsiteY8" fmla="*/ 155984 h 1001254"/>
              <a:gd name="connsiteX9" fmla="*/ 56757 w 2059977"/>
              <a:gd name="connsiteY9" fmla="*/ 125617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27482 w 2059977"/>
              <a:gd name="connsiteY8" fmla="*/ 155984 h 1001254"/>
              <a:gd name="connsiteX9" fmla="*/ 71044 w 2059977"/>
              <a:gd name="connsiteY9" fmla="*/ 125617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46532 w 2059977"/>
              <a:gd name="connsiteY8" fmla="*/ 151222 h 1001254"/>
              <a:gd name="connsiteX9" fmla="*/ 71044 w 2059977"/>
              <a:gd name="connsiteY9" fmla="*/ 125617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46532 w 2059977"/>
              <a:gd name="connsiteY8" fmla="*/ 151222 h 1001254"/>
              <a:gd name="connsiteX9" fmla="*/ 82950 w 2059977"/>
              <a:gd name="connsiteY9" fmla="*/ 123236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75217 w 2075217"/>
              <a:gd name="connsiteY0" fmla="*/ 944104 h 944104"/>
              <a:gd name="connsiteX1" fmla="*/ 1802311 w 2075217"/>
              <a:gd name="connsiteY1" fmla="*/ 872421 h 944104"/>
              <a:gd name="connsiteX2" fmla="*/ 1594921 w 2075217"/>
              <a:gd name="connsiteY2" fmla="*/ 768726 h 944104"/>
              <a:gd name="connsiteX3" fmla="*/ 1368678 w 2075217"/>
              <a:gd name="connsiteY3" fmla="*/ 66817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68726 h 944104"/>
              <a:gd name="connsiteX3" fmla="*/ 1368678 w 2075217"/>
              <a:gd name="connsiteY3" fmla="*/ 66817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68678 w 2075217"/>
              <a:gd name="connsiteY3" fmla="*/ 66817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72488 w 2075217"/>
              <a:gd name="connsiteY3" fmla="*/ 64531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72488 w 2075217"/>
              <a:gd name="connsiteY3" fmla="*/ 64531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72488 w 2075217"/>
              <a:gd name="connsiteY3" fmla="*/ 65293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2311 w 2075217"/>
              <a:gd name="connsiteY1" fmla="*/ 822891 h 944104"/>
              <a:gd name="connsiteX2" fmla="*/ 1594921 w 2075217"/>
              <a:gd name="connsiteY2" fmla="*/ 74205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2311 w 2075217"/>
              <a:gd name="connsiteY1" fmla="*/ 822891 h 944104"/>
              <a:gd name="connsiteX2" fmla="*/ 1591111 w 2075217"/>
              <a:gd name="connsiteY2" fmla="*/ 74586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2311 w 2075217"/>
              <a:gd name="connsiteY1" fmla="*/ 826701 h 944104"/>
              <a:gd name="connsiteX2" fmla="*/ 1591111 w 2075217"/>
              <a:gd name="connsiteY2" fmla="*/ 74586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591111 w 2075217"/>
              <a:gd name="connsiteY2" fmla="*/ 74586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606351 w 2075217"/>
              <a:gd name="connsiteY2" fmla="*/ 75729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606351 w 2075217"/>
              <a:gd name="connsiteY2" fmla="*/ 757296 h 944104"/>
              <a:gd name="connsiteX3" fmla="*/ 1368678 w 2075217"/>
              <a:gd name="connsiteY3" fmla="*/ 660553 h 944104"/>
              <a:gd name="connsiteX4" fmla="*/ 1194518 w 2075217"/>
              <a:gd name="connsiteY4" fmla="*/ 59837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606351 w 2075217"/>
              <a:gd name="connsiteY2" fmla="*/ 757296 h 944104"/>
              <a:gd name="connsiteX3" fmla="*/ 1364868 w 2075217"/>
              <a:gd name="connsiteY3" fmla="*/ 664363 h 944104"/>
              <a:gd name="connsiteX4" fmla="*/ 1194518 w 2075217"/>
              <a:gd name="connsiteY4" fmla="*/ 59837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13741 w 2075217"/>
              <a:gd name="connsiteY1" fmla="*/ 838131 h 944104"/>
              <a:gd name="connsiteX2" fmla="*/ 1606351 w 2075217"/>
              <a:gd name="connsiteY2" fmla="*/ 757296 h 944104"/>
              <a:gd name="connsiteX3" fmla="*/ 1364868 w 2075217"/>
              <a:gd name="connsiteY3" fmla="*/ 664363 h 944104"/>
              <a:gd name="connsiteX4" fmla="*/ 1194518 w 2075217"/>
              <a:gd name="connsiteY4" fmla="*/ 59837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5217" h="944104">
                <a:moveTo>
                  <a:pt x="2075217" y="944104"/>
                </a:moveTo>
                <a:cubicBezTo>
                  <a:pt x="1989328" y="901160"/>
                  <a:pt x="1899630" y="881075"/>
                  <a:pt x="1813741" y="838131"/>
                </a:cubicBezTo>
                <a:cubicBezTo>
                  <a:pt x="1736232" y="799376"/>
                  <a:pt x="1681163" y="786257"/>
                  <a:pt x="1606351" y="757296"/>
                </a:cubicBezTo>
                <a:lnTo>
                  <a:pt x="1364868" y="664363"/>
                </a:lnTo>
                <a:cubicBezTo>
                  <a:pt x="1296229" y="637876"/>
                  <a:pt x="1252571" y="619102"/>
                  <a:pt x="1194518" y="598376"/>
                </a:cubicBezTo>
                <a:lnTo>
                  <a:pt x="843919" y="467068"/>
                </a:lnTo>
                <a:cubicBezTo>
                  <a:pt x="746509" y="429361"/>
                  <a:pt x="704612" y="416791"/>
                  <a:pt x="617676" y="375942"/>
                </a:cubicBezTo>
                <a:cubicBezTo>
                  <a:pt x="530740" y="335093"/>
                  <a:pt x="400827" y="259424"/>
                  <a:pt x="322303" y="221971"/>
                </a:cubicBezTo>
                <a:cubicBezTo>
                  <a:pt x="243779" y="184518"/>
                  <a:pt x="186424" y="167678"/>
                  <a:pt x="146532" y="151222"/>
                </a:cubicBezTo>
                <a:cubicBezTo>
                  <a:pt x="106640" y="134766"/>
                  <a:pt x="100245" y="133694"/>
                  <a:pt x="82950" y="123236"/>
                </a:cubicBezTo>
                <a:cubicBezTo>
                  <a:pt x="65655" y="112778"/>
                  <a:pt x="52223" y="104251"/>
                  <a:pt x="42764" y="88474"/>
                </a:cubicBezTo>
                <a:cubicBezTo>
                  <a:pt x="33305" y="72697"/>
                  <a:pt x="26193" y="28575"/>
                  <a:pt x="26193" y="28575"/>
                </a:cubicBezTo>
                <a:lnTo>
                  <a:pt x="0" y="0"/>
                </a:ln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264762A-F6C1-4EC2-A92B-79A00819D51C}"/>
              </a:ext>
            </a:extLst>
          </p:cNvPr>
          <p:cNvSpPr/>
          <p:nvPr/>
        </p:nvSpPr>
        <p:spPr>
          <a:xfrm>
            <a:off x="2816390" y="2480639"/>
            <a:ext cx="2324793" cy="474259"/>
          </a:xfrm>
          <a:custGeom>
            <a:avLst/>
            <a:gdLst>
              <a:gd name="connsiteX0" fmla="*/ 2081283 w 2321381"/>
              <a:gd name="connsiteY0" fmla="*/ 0 h 545910"/>
              <a:gd name="connsiteX1" fmla="*/ 2207525 w 2321381"/>
              <a:gd name="connsiteY1" fmla="*/ 116006 h 545910"/>
              <a:gd name="connsiteX2" fmla="*/ 2309883 w 2321381"/>
              <a:gd name="connsiteY2" fmla="*/ 208128 h 545910"/>
              <a:gd name="connsiteX3" fmla="*/ 2289412 w 2321381"/>
              <a:gd name="connsiteY3" fmla="*/ 296838 h 545910"/>
              <a:gd name="connsiteX4" fmla="*/ 2047164 w 2321381"/>
              <a:gd name="connsiteY4" fmla="*/ 351430 h 545910"/>
              <a:gd name="connsiteX5" fmla="*/ 1607024 w 2321381"/>
              <a:gd name="connsiteY5" fmla="*/ 433316 h 545910"/>
              <a:gd name="connsiteX6" fmla="*/ 989462 w 2321381"/>
              <a:gd name="connsiteY6" fmla="*/ 484495 h 545910"/>
              <a:gd name="connsiteX7" fmla="*/ 0 w 2321381"/>
              <a:gd name="connsiteY7" fmla="*/ 545910 h 545910"/>
              <a:gd name="connsiteX8" fmla="*/ 0 w 2321381"/>
              <a:gd name="connsiteY8" fmla="*/ 545910 h 545910"/>
              <a:gd name="connsiteX0" fmla="*/ 2084695 w 2324793"/>
              <a:gd name="connsiteY0" fmla="*/ 0 h 545910"/>
              <a:gd name="connsiteX1" fmla="*/ 2210937 w 2324793"/>
              <a:gd name="connsiteY1" fmla="*/ 116006 h 545910"/>
              <a:gd name="connsiteX2" fmla="*/ 2313295 w 2324793"/>
              <a:gd name="connsiteY2" fmla="*/ 208128 h 545910"/>
              <a:gd name="connsiteX3" fmla="*/ 2292824 w 2324793"/>
              <a:gd name="connsiteY3" fmla="*/ 296838 h 545910"/>
              <a:gd name="connsiteX4" fmla="*/ 2050576 w 2324793"/>
              <a:gd name="connsiteY4" fmla="*/ 351430 h 545910"/>
              <a:gd name="connsiteX5" fmla="*/ 1610436 w 2324793"/>
              <a:gd name="connsiteY5" fmla="*/ 433316 h 545910"/>
              <a:gd name="connsiteX6" fmla="*/ 992874 w 2324793"/>
              <a:gd name="connsiteY6" fmla="*/ 484495 h 545910"/>
              <a:gd name="connsiteX7" fmla="*/ 3412 w 2324793"/>
              <a:gd name="connsiteY7" fmla="*/ 545910 h 545910"/>
              <a:gd name="connsiteX8" fmla="*/ 0 w 2324793"/>
              <a:gd name="connsiteY8" fmla="*/ 474259 h 545910"/>
              <a:gd name="connsiteX0" fmla="*/ 2084695 w 2324793"/>
              <a:gd name="connsiteY0" fmla="*/ 0 h 545910"/>
              <a:gd name="connsiteX1" fmla="*/ 2210937 w 2324793"/>
              <a:gd name="connsiteY1" fmla="*/ 116006 h 545910"/>
              <a:gd name="connsiteX2" fmla="*/ 2313295 w 2324793"/>
              <a:gd name="connsiteY2" fmla="*/ 208128 h 545910"/>
              <a:gd name="connsiteX3" fmla="*/ 2292824 w 2324793"/>
              <a:gd name="connsiteY3" fmla="*/ 296838 h 545910"/>
              <a:gd name="connsiteX4" fmla="*/ 2050576 w 2324793"/>
              <a:gd name="connsiteY4" fmla="*/ 351430 h 545910"/>
              <a:gd name="connsiteX5" fmla="*/ 1610436 w 2324793"/>
              <a:gd name="connsiteY5" fmla="*/ 433316 h 545910"/>
              <a:gd name="connsiteX6" fmla="*/ 992874 w 2324793"/>
              <a:gd name="connsiteY6" fmla="*/ 477671 h 545910"/>
              <a:gd name="connsiteX7" fmla="*/ 3412 w 2324793"/>
              <a:gd name="connsiteY7" fmla="*/ 545910 h 545910"/>
              <a:gd name="connsiteX8" fmla="*/ 0 w 2324793"/>
              <a:gd name="connsiteY8" fmla="*/ 474259 h 545910"/>
              <a:gd name="connsiteX0" fmla="*/ 2084695 w 2324793"/>
              <a:gd name="connsiteY0" fmla="*/ 0 h 477671"/>
              <a:gd name="connsiteX1" fmla="*/ 2210937 w 2324793"/>
              <a:gd name="connsiteY1" fmla="*/ 116006 h 477671"/>
              <a:gd name="connsiteX2" fmla="*/ 2313295 w 2324793"/>
              <a:gd name="connsiteY2" fmla="*/ 208128 h 477671"/>
              <a:gd name="connsiteX3" fmla="*/ 2292824 w 2324793"/>
              <a:gd name="connsiteY3" fmla="*/ 296838 h 477671"/>
              <a:gd name="connsiteX4" fmla="*/ 2050576 w 2324793"/>
              <a:gd name="connsiteY4" fmla="*/ 351430 h 477671"/>
              <a:gd name="connsiteX5" fmla="*/ 1610436 w 2324793"/>
              <a:gd name="connsiteY5" fmla="*/ 433316 h 477671"/>
              <a:gd name="connsiteX6" fmla="*/ 992874 w 2324793"/>
              <a:gd name="connsiteY6" fmla="*/ 477671 h 477671"/>
              <a:gd name="connsiteX7" fmla="*/ 174009 w 2324793"/>
              <a:gd name="connsiteY7" fmla="*/ 467435 h 477671"/>
              <a:gd name="connsiteX8" fmla="*/ 0 w 2324793"/>
              <a:gd name="connsiteY8" fmla="*/ 474259 h 477671"/>
              <a:gd name="connsiteX0" fmla="*/ 2084695 w 2324793"/>
              <a:gd name="connsiteY0" fmla="*/ 0 h 474259"/>
              <a:gd name="connsiteX1" fmla="*/ 2210937 w 2324793"/>
              <a:gd name="connsiteY1" fmla="*/ 116006 h 474259"/>
              <a:gd name="connsiteX2" fmla="*/ 2313295 w 2324793"/>
              <a:gd name="connsiteY2" fmla="*/ 208128 h 474259"/>
              <a:gd name="connsiteX3" fmla="*/ 2292824 w 2324793"/>
              <a:gd name="connsiteY3" fmla="*/ 296838 h 474259"/>
              <a:gd name="connsiteX4" fmla="*/ 2050576 w 2324793"/>
              <a:gd name="connsiteY4" fmla="*/ 351430 h 474259"/>
              <a:gd name="connsiteX5" fmla="*/ 1610436 w 2324793"/>
              <a:gd name="connsiteY5" fmla="*/ 433316 h 474259"/>
              <a:gd name="connsiteX6" fmla="*/ 1003110 w 2324793"/>
              <a:gd name="connsiteY6" fmla="*/ 457200 h 474259"/>
              <a:gd name="connsiteX7" fmla="*/ 174009 w 2324793"/>
              <a:gd name="connsiteY7" fmla="*/ 467435 h 474259"/>
              <a:gd name="connsiteX8" fmla="*/ 0 w 2324793"/>
              <a:gd name="connsiteY8" fmla="*/ 474259 h 474259"/>
              <a:gd name="connsiteX0" fmla="*/ 2084695 w 2324793"/>
              <a:gd name="connsiteY0" fmla="*/ 0 h 474259"/>
              <a:gd name="connsiteX1" fmla="*/ 2210937 w 2324793"/>
              <a:gd name="connsiteY1" fmla="*/ 116006 h 474259"/>
              <a:gd name="connsiteX2" fmla="*/ 2313295 w 2324793"/>
              <a:gd name="connsiteY2" fmla="*/ 208128 h 474259"/>
              <a:gd name="connsiteX3" fmla="*/ 2292824 w 2324793"/>
              <a:gd name="connsiteY3" fmla="*/ 296838 h 474259"/>
              <a:gd name="connsiteX4" fmla="*/ 2050576 w 2324793"/>
              <a:gd name="connsiteY4" fmla="*/ 351430 h 474259"/>
              <a:gd name="connsiteX5" fmla="*/ 1613848 w 2324793"/>
              <a:gd name="connsiteY5" fmla="*/ 423080 h 474259"/>
              <a:gd name="connsiteX6" fmla="*/ 1003110 w 2324793"/>
              <a:gd name="connsiteY6" fmla="*/ 457200 h 474259"/>
              <a:gd name="connsiteX7" fmla="*/ 174009 w 2324793"/>
              <a:gd name="connsiteY7" fmla="*/ 467435 h 474259"/>
              <a:gd name="connsiteX8" fmla="*/ 0 w 2324793"/>
              <a:gd name="connsiteY8" fmla="*/ 474259 h 4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4793" h="474259">
                <a:moveTo>
                  <a:pt x="2084695" y="0"/>
                </a:moveTo>
                <a:lnTo>
                  <a:pt x="2210937" y="116006"/>
                </a:lnTo>
                <a:cubicBezTo>
                  <a:pt x="2249037" y="150694"/>
                  <a:pt x="2299647" y="177989"/>
                  <a:pt x="2313295" y="208128"/>
                </a:cubicBezTo>
                <a:cubicBezTo>
                  <a:pt x="2326943" y="238267"/>
                  <a:pt x="2336610" y="272954"/>
                  <a:pt x="2292824" y="296838"/>
                </a:cubicBezTo>
                <a:cubicBezTo>
                  <a:pt x="2249038" y="320722"/>
                  <a:pt x="2163739" y="330390"/>
                  <a:pt x="2050576" y="351430"/>
                </a:cubicBezTo>
                <a:cubicBezTo>
                  <a:pt x="1937413" y="372470"/>
                  <a:pt x="1788426" y="405452"/>
                  <a:pt x="1613848" y="423080"/>
                </a:cubicBezTo>
                <a:cubicBezTo>
                  <a:pt x="1439270" y="440708"/>
                  <a:pt x="1003110" y="457200"/>
                  <a:pt x="1003110" y="457200"/>
                </a:cubicBezTo>
                <a:lnTo>
                  <a:pt x="174009" y="467435"/>
                </a:lnTo>
                <a:lnTo>
                  <a:pt x="0" y="474259"/>
                </a:lnTo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838148-0F2A-49A6-B688-8A816764870F}"/>
              </a:ext>
            </a:extLst>
          </p:cNvPr>
          <p:cNvSpPr txBox="1"/>
          <p:nvPr/>
        </p:nvSpPr>
        <p:spPr>
          <a:xfrm>
            <a:off x="3918536" y="1602549"/>
            <a:ext cx="1390765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Proton Source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A23F4-7C01-469A-B4B2-BE3248013ADC}"/>
              </a:ext>
            </a:extLst>
          </p:cNvPr>
          <p:cNvSpPr txBox="1"/>
          <p:nvPr/>
        </p:nvSpPr>
        <p:spPr>
          <a:xfrm>
            <a:off x="2022641" y="3463704"/>
            <a:ext cx="893963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Recycler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3193B9-37C4-420C-AEFF-E619713D0F0E}"/>
              </a:ext>
            </a:extLst>
          </p:cNvPr>
          <p:cNvSpPr txBox="1"/>
          <p:nvPr/>
        </p:nvSpPr>
        <p:spPr>
          <a:xfrm>
            <a:off x="4152135" y="3959582"/>
            <a:ext cx="1332031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Main Injector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652F7A-BB63-4972-83B4-236BEF6DBF08}"/>
              </a:ext>
            </a:extLst>
          </p:cNvPr>
          <p:cNvSpPr txBox="1"/>
          <p:nvPr/>
        </p:nvSpPr>
        <p:spPr>
          <a:xfrm>
            <a:off x="2873757" y="2163527"/>
            <a:ext cx="142218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Muon Campus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C3F604-5420-42EF-8772-6BCE3F779EFC}"/>
              </a:ext>
            </a:extLst>
          </p:cNvPr>
          <p:cNvSpPr txBox="1"/>
          <p:nvPr/>
        </p:nvSpPr>
        <p:spPr>
          <a:xfrm>
            <a:off x="6449770" y="895614"/>
            <a:ext cx="143020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Ext. Beamlines</a:t>
            </a:r>
          </a:p>
        </p:txBody>
      </p:sp>
    </p:spTree>
    <p:extLst>
      <p:ext uri="{BB962C8B-B14F-4D97-AF65-F5344CB8AC3E}">
        <p14:creationId xmlns:p14="http://schemas.microsoft.com/office/powerpoint/2010/main" val="2407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3" grpId="0" animBg="1"/>
      <p:bldP spid="9" grpId="0" animBg="1"/>
      <p:bldP spid="35" grpId="0" animBg="1"/>
      <p:bldP spid="27" grpId="0" animBg="1"/>
      <p:bldP spid="19" grpId="0" animBg="1"/>
      <p:bldP spid="23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72B59-080B-4226-AC36-8D6508C0AB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8112F-1FCA-4D32-A40A-75606AE8B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7A0B6-36E1-4426-976F-51F887E12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C6B73C-1705-4B5F-913B-BC4AB481A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8E9F5-A046-413B-A9A6-401BBA577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210"/>
            <a:ext cx="6412922" cy="525948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16D698B-65DF-46FA-999F-10ABBC86BCD2}"/>
              </a:ext>
            </a:extLst>
          </p:cNvPr>
          <p:cNvSpPr/>
          <p:nvPr/>
        </p:nvSpPr>
        <p:spPr>
          <a:xfrm>
            <a:off x="363794" y="4313121"/>
            <a:ext cx="1641987" cy="135685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A114C-A8CB-443E-B7CA-703456F05F71}"/>
              </a:ext>
            </a:extLst>
          </p:cNvPr>
          <p:cNvSpPr txBox="1"/>
          <p:nvPr/>
        </p:nvSpPr>
        <p:spPr>
          <a:xfrm>
            <a:off x="4739797" y="1079527"/>
            <a:ext cx="43060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Fermilab</a:t>
            </a:r>
            <a:r>
              <a:rPr lang="en-US" dirty="0"/>
              <a:t> Main Injector :</a:t>
            </a:r>
          </a:p>
          <a:p>
            <a:r>
              <a:rPr lang="en-US" dirty="0"/>
              <a:t>	120GeV/c</a:t>
            </a:r>
          </a:p>
          <a:p>
            <a:r>
              <a:rPr lang="en-US" dirty="0"/>
              <a:t>	53MHz RF bunch structure</a:t>
            </a:r>
          </a:p>
          <a:p>
            <a:r>
              <a:rPr lang="en-US" dirty="0"/>
              <a:t>	588 RF bucket circumference</a:t>
            </a:r>
          </a:p>
          <a:p>
            <a:r>
              <a:rPr lang="en-US" dirty="0"/>
              <a:t>	486 bunches @ 2e10 ppb</a:t>
            </a:r>
          </a:p>
          <a:p>
            <a:r>
              <a:rPr lang="en-US" dirty="0"/>
              <a:t>	4 second slow spill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AD203E-9E65-4A52-885C-CC6B5CF5320C}"/>
              </a:ext>
            </a:extLst>
          </p:cNvPr>
          <p:cNvCxnSpPr/>
          <p:nvPr/>
        </p:nvCxnSpPr>
        <p:spPr>
          <a:xfrm flipH="1">
            <a:off x="1769806" y="4041058"/>
            <a:ext cx="422788" cy="3736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36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A5302-B929-4B38-A07F-BB592425E7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254C-2535-4509-AF2F-7F436D0B2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CB79-5EF3-4F3A-992A-8A6AA9A14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6C551-FBD0-4980-92CE-C470264D0634}"/>
              </a:ext>
            </a:extLst>
          </p:cNvPr>
          <p:cNvSpPr txBox="1"/>
          <p:nvPr/>
        </p:nvSpPr>
        <p:spPr>
          <a:xfrm>
            <a:off x="1629985" y="4791723"/>
            <a:ext cx="555568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main user areas for slow spill beam:</a:t>
            </a:r>
          </a:p>
          <a:p>
            <a:r>
              <a:rPr lang="en-US" sz="1800" dirty="0"/>
              <a:t>1 – </a:t>
            </a:r>
            <a:r>
              <a:rPr lang="en-US" sz="1800" dirty="0" err="1"/>
              <a:t>Mtest</a:t>
            </a:r>
            <a:r>
              <a:rPr lang="en-US" sz="1800" dirty="0"/>
              <a:t> (Detector development)</a:t>
            </a:r>
          </a:p>
          <a:p>
            <a:r>
              <a:rPr lang="en-US" sz="1800" dirty="0"/>
              <a:t>2 – </a:t>
            </a:r>
            <a:r>
              <a:rPr lang="en-US" sz="1800" dirty="0" err="1"/>
              <a:t>Mcenter</a:t>
            </a:r>
            <a:r>
              <a:rPr lang="en-US" sz="1800" dirty="0"/>
              <a:t> (Detector development)</a:t>
            </a:r>
          </a:p>
          <a:p>
            <a:r>
              <a:rPr lang="en-US" sz="1800" dirty="0"/>
              <a:t>3 – Neutrino/Muon Hall (</a:t>
            </a:r>
            <a:r>
              <a:rPr lang="en-US" sz="1800" dirty="0" err="1"/>
              <a:t>SeaQuest</a:t>
            </a:r>
            <a:r>
              <a:rPr lang="en-US" sz="1800" dirty="0"/>
              <a:t>/</a:t>
            </a:r>
            <a:r>
              <a:rPr lang="en-US" sz="1800" dirty="0" err="1"/>
              <a:t>Drell</a:t>
            </a:r>
            <a:r>
              <a:rPr lang="en-US" sz="1800" dirty="0"/>
              <a:t>-Yan experiment)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C43474-FBC7-4334-9F1B-C348D5EE38F0}"/>
              </a:ext>
            </a:extLst>
          </p:cNvPr>
          <p:cNvGrpSpPr/>
          <p:nvPr/>
        </p:nvGrpSpPr>
        <p:grpSpPr>
          <a:xfrm>
            <a:off x="1477931" y="760264"/>
            <a:ext cx="5532469" cy="3949871"/>
            <a:chOff x="705771" y="1563172"/>
            <a:chExt cx="5946593" cy="44085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BA117D-047C-40E1-B212-D748EEAE0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771" y="1563172"/>
              <a:ext cx="5946593" cy="440853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CD73B2-062E-43B9-A42A-7D51AB2B128E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V="1">
              <a:off x="1985911" y="2517059"/>
              <a:ext cx="1327560" cy="170213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8E1E12-18AA-46B4-AA55-F5358392C3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858" y="2281083"/>
              <a:ext cx="403123" cy="8554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5D8952C-3CFC-481B-8323-5B25005012A5}"/>
                </a:ext>
              </a:extLst>
            </p:cNvPr>
            <p:cNvCxnSpPr/>
            <p:nvPr/>
          </p:nvCxnSpPr>
          <p:spPr>
            <a:xfrm flipV="1">
              <a:off x="3023419" y="2281083"/>
              <a:ext cx="73742" cy="4277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DB04DA-F491-4E3D-A1F6-0411063FB03F}"/>
                </a:ext>
              </a:extLst>
            </p:cNvPr>
            <p:cNvSpPr txBox="1"/>
            <p:nvPr/>
          </p:nvSpPr>
          <p:spPr>
            <a:xfrm>
              <a:off x="2909447" y="187457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504B-EE31-41C4-B168-867208CA7B36}"/>
                </a:ext>
              </a:extLst>
            </p:cNvPr>
            <p:cNvSpPr txBox="1"/>
            <p:nvPr/>
          </p:nvSpPr>
          <p:spPr>
            <a:xfrm>
              <a:off x="3162628" y="187457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AFA34F-212E-4F3B-98FD-7E0F13ACFBD7}"/>
                </a:ext>
              </a:extLst>
            </p:cNvPr>
            <p:cNvSpPr txBox="1"/>
            <p:nvPr/>
          </p:nvSpPr>
          <p:spPr>
            <a:xfrm>
              <a:off x="3298722" y="215026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EDD6D73B-D3FE-4E71-9B86-0C317D3C6C81}"/>
                </a:ext>
              </a:extLst>
            </p:cNvPr>
            <p:cNvSpPr/>
            <p:nvPr/>
          </p:nvSpPr>
          <p:spPr>
            <a:xfrm rot="12570296">
              <a:off x="1902922" y="3824114"/>
              <a:ext cx="1279838" cy="1420485"/>
            </a:xfrm>
            <a:prstGeom prst="arc">
              <a:avLst>
                <a:gd name="adj1" fmla="val 17439729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8" name="Title 6">
            <a:extLst>
              <a:ext uri="{FF2B5EF4-FFF2-40B4-BE49-F238E27FC236}">
                <a16:creationId xmlns:a16="http://schemas.microsoft.com/office/drawing/2014/main" id="{D91ED82A-AB18-4A34-9B0B-277EEB0D9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9" y="105549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403640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24DBD-775F-47E4-9144-3D95EEBE56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A26A8-66AE-4148-A64C-D731C8702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2CACA-027A-47F6-A83D-6C858355B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 descr="http://ftbf.fnal.gov/wp-content/uploads/2015/08/Delivery2.jpg">
            <a:extLst>
              <a:ext uri="{FF2B5EF4-FFF2-40B4-BE49-F238E27FC236}">
                <a16:creationId xmlns:a16="http://schemas.microsoft.com/office/drawing/2014/main" id="{4B4A17DE-FD90-46A1-9904-521511DCF85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1"/>
          <a:stretch/>
        </p:blipFill>
        <p:spPr bwMode="auto">
          <a:xfrm rot="16200000">
            <a:off x="5183639" y="2053589"/>
            <a:ext cx="5151436" cy="27692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28">
            <a:extLst>
              <a:ext uri="{FF2B5EF4-FFF2-40B4-BE49-F238E27FC236}">
                <a16:creationId xmlns:a16="http://schemas.microsoft.com/office/drawing/2014/main" id="{07EA62C2-A32E-462C-BF4A-58414C4B58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74396"/>
            <a:ext cx="8686800" cy="5194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dirty="0">
                <a:latin typeface="Helvetica" panose="020B0604020202020204" pitchFamily="34" charset="0"/>
                <a:ea typeface="Geneva" pitchFamily="121" charset="-128"/>
              </a:rPr>
              <a:t>Low and Medium Energy User Test Beams at </a:t>
            </a:r>
            <a:r>
              <a:rPr lang="en-US" altLang="en-US" sz="2400" dirty="0" err="1">
                <a:latin typeface="Helvetica" panose="020B0604020202020204" pitchFamily="34" charset="0"/>
                <a:ea typeface="Geneva" pitchFamily="121" charset="-128"/>
              </a:rPr>
              <a:t>Fermilab</a:t>
            </a:r>
            <a:endParaRPr lang="en-US" altLang="en-US" sz="24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10" name="Picture 9" descr="http://ftbf.fnal.gov/wp-content/uploads/2016/10/PosBeam_particlecomp.png">
            <a:extLst>
              <a:ext uri="{FF2B5EF4-FFF2-40B4-BE49-F238E27FC236}">
                <a16:creationId xmlns:a16="http://schemas.microsoft.com/office/drawing/2014/main" id="{F0129BF4-E8B2-4807-990F-AE864F9D9DE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6" r="20526"/>
          <a:stretch/>
        </p:blipFill>
        <p:spPr bwMode="auto">
          <a:xfrm>
            <a:off x="4535314" y="4620618"/>
            <a:ext cx="2055442" cy="1652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://ftbf.fnal.gov/wp-content/uploads/2016/10/PosBeam_particlecomp.png">
            <a:extLst>
              <a:ext uri="{FF2B5EF4-FFF2-40B4-BE49-F238E27FC236}">
                <a16:creationId xmlns:a16="http://schemas.microsoft.com/office/drawing/2014/main" id="{DCBBA249-6501-498A-9DD1-0EDADC5C359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3" t="40676" r="-1046" b="21709"/>
          <a:stretch/>
        </p:blipFill>
        <p:spPr bwMode="auto">
          <a:xfrm>
            <a:off x="6633989" y="5102573"/>
            <a:ext cx="582349" cy="838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C7DB6D1F-A31D-40B5-9457-18F771F9C4C2}"/>
              </a:ext>
            </a:extLst>
          </p:cNvPr>
          <p:cNvSpPr txBox="1">
            <a:spLocks/>
          </p:cNvSpPr>
          <p:nvPr/>
        </p:nvSpPr>
        <p:spPr bwMode="auto">
          <a:xfrm>
            <a:off x="76200" y="673509"/>
            <a:ext cx="6240769" cy="191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en-US" sz="2000" dirty="0">
                <a:solidFill>
                  <a:srgbClr val="404040"/>
                </a:solidFill>
                <a:latin typeface="Helvetica" panose="020B0604020202020204" pitchFamily="34" charset="0"/>
                <a:ea typeface="Geneva" pitchFamily="121" charset="-128"/>
              </a:rPr>
              <a:t>CERN 2019/2020 test beam shutdown</a:t>
            </a:r>
          </a:p>
          <a:p>
            <a:pPr lvl="1"/>
            <a:r>
              <a:rPr lang="en-US" altLang="en-US" sz="1800" dirty="0">
                <a:solidFill>
                  <a:srgbClr val="404040"/>
                </a:solidFill>
                <a:latin typeface="Helvetica" panose="020B0604020202020204" pitchFamily="34" charset="0"/>
                <a:ea typeface="Geneva" pitchFamily="121" charset="-128"/>
              </a:rPr>
              <a:t>Far-reaching impact on HEP</a:t>
            </a:r>
          </a:p>
          <a:p>
            <a:pPr marL="0" indent="0">
              <a:buFont typeface="Arial" charset="0"/>
              <a:buNone/>
            </a:pPr>
            <a:r>
              <a:rPr lang="en-US" altLang="en-US" sz="2000" i="1" dirty="0">
                <a:solidFill>
                  <a:srgbClr val="404040"/>
                </a:solidFill>
                <a:latin typeface="Helvetica" panose="020B0604020202020204" pitchFamily="34" charset="0"/>
                <a:ea typeface="Geneva" pitchFamily="121" charset="-128"/>
              </a:rPr>
              <a:t>Mixed test beams will be available only at </a:t>
            </a:r>
            <a:r>
              <a:rPr lang="en-US" altLang="en-US" sz="2000" i="1" dirty="0" err="1">
                <a:solidFill>
                  <a:srgbClr val="404040"/>
                </a:solidFill>
                <a:latin typeface="Helvetica" panose="020B0604020202020204" pitchFamily="34" charset="0"/>
                <a:ea typeface="Geneva" pitchFamily="121" charset="-128"/>
              </a:rPr>
              <a:t>Fermilab</a:t>
            </a:r>
            <a:endParaRPr lang="en-US" altLang="en-US" sz="2000" i="1" dirty="0">
              <a:solidFill>
                <a:srgbClr val="404040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457200"/>
            <a:r>
              <a:rPr lang="en-US" altLang="en-US" sz="2000" dirty="0">
                <a:solidFill>
                  <a:srgbClr val="404040"/>
                </a:solidFill>
                <a:latin typeface="Helvetica" panose="020B0604020202020204" pitchFamily="34" charset="0"/>
                <a:ea typeface="Geneva" pitchFamily="121" charset="-128"/>
              </a:rPr>
              <a:t>Low to medium energies, two production targets</a:t>
            </a:r>
            <a:r>
              <a:rPr lang="en-US" altLang="en-US" sz="2000" i="1" dirty="0">
                <a:solidFill>
                  <a:srgbClr val="404040"/>
                </a:solidFill>
                <a:latin typeface="Helvetica" panose="020B0604020202020204" pitchFamily="34" charset="0"/>
                <a:ea typeface="Geneva" pitchFamily="121" charset="-128"/>
              </a:rPr>
              <a:t> </a:t>
            </a:r>
          </a:p>
          <a:p>
            <a:pPr marL="457200"/>
            <a:r>
              <a:rPr lang="en-US" altLang="en-US" sz="2000" dirty="0">
                <a:solidFill>
                  <a:srgbClr val="404040"/>
                </a:solidFill>
                <a:latin typeface="Helvetica" panose="020B0604020202020204" pitchFamily="34" charset="0"/>
                <a:ea typeface="Geneva" pitchFamily="121" charset="-128"/>
              </a:rPr>
              <a:t>Two test beam lines; 2% </a:t>
            </a:r>
            <a:r>
              <a:rPr lang="en-US" altLang="en-US" sz="2000" dirty="0">
                <a:solidFill>
                  <a:srgbClr val="404040"/>
                </a:solidFill>
                <a:latin typeface="Helvetica" panose="020B0604020202020204" pitchFamily="34" charset="0"/>
                <a:ea typeface="Geneva" pitchFamily="121" charset="-128"/>
                <a:sym typeface="Symbol" panose="05050102010706020507" pitchFamily="18" charset="2"/>
              </a:rPr>
              <a:t></a:t>
            </a:r>
            <a:r>
              <a:rPr lang="en-US" altLang="en-US" sz="2000" dirty="0">
                <a:solidFill>
                  <a:srgbClr val="404040"/>
                </a:solidFill>
                <a:latin typeface="Helvetica" panose="020B0604020202020204" pitchFamily="34" charset="0"/>
                <a:ea typeface="Geneva" pitchFamily="121" charset="-128"/>
              </a:rPr>
              <a:t>p/p</a:t>
            </a:r>
            <a:endParaRPr lang="en-US" altLang="en-US" sz="1600" dirty="0">
              <a:solidFill>
                <a:srgbClr val="404040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914400" lvl="2" indent="0">
              <a:buFont typeface="Arial" charset="0"/>
              <a:buNone/>
            </a:pPr>
            <a:endParaRPr lang="en-US" altLang="en-US" dirty="0">
              <a:solidFill>
                <a:srgbClr val="404040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endParaRPr lang="en-US" altLang="en-US" dirty="0">
              <a:solidFill>
                <a:srgbClr val="404040"/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886B2-9318-40CB-83B2-D9A5EBB77EAE}"/>
              </a:ext>
            </a:extLst>
          </p:cNvPr>
          <p:cNvSpPr txBox="1"/>
          <p:nvPr/>
        </p:nvSpPr>
        <p:spPr>
          <a:xfrm>
            <a:off x="2063165" y="5613841"/>
            <a:ext cx="148188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/>
              <a:t>C. Johnstone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18179-A944-4403-A0D2-1900D5D0EF00}"/>
              </a:ext>
            </a:extLst>
          </p:cNvPr>
          <p:cNvSpPr txBox="1"/>
          <p:nvPr/>
        </p:nvSpPr>
        <p:spPr>
          <a:xfrm>
            <a:off x="76200" y="2504536"/>
            <a:ext cx="6029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2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404040"/>
                </a:solidFill>
              </a:rPr>
              <a:t>120 GeV</a:t>
            </a:r>
            <a:r>
              <a:rPr lang="en-US" sz="1600" dirty="0">
                <a:solidFill>
                  <a:srgbClr val="404040"/>
                </a:solidFill>
              </a:rPr>
              <a:t> primary protons from MI (high intensity, 10</a:t>
            </a:r>
            <a:r>
              <a:rPr lang="en-US" sz="1600" baseline="30000" dirty="0">
                <a:solidFill>
                  <a:srgbClr val="404040"/>
                </a:solidFill>
              </a:rPr>
              <a:t>13</a:t>
            </a:r>
            <a:r>
              <a:rPr lang="en-US" sz="1600" dirty="0">
                <a:solidFill>
                  <a:srgbClr val="404040"/>
                </a:solidFill>
              </a:rPr>
              <a:t>p/spill)</a:t>
            </a:r>
          </a:p>
          <a:p>
            <a:pPr marL="514350" lvl="2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404040"/>
                </a:solidFill>
              </a:rPr>
              <a:t>8-60 GeV</a:t>
            </a:r>
            <a:r>
              <a:rPr lang="en-US" sz="1600" dirty="0">
                <a:solidFill>
                  <a:srgbClr val="404040"/>
                </a:solidFill>
              </a:rPr>
              <a:t> </a:t>
            </a:r>
            <a:r>
              <a:rPr lang="en-US" sz="1600" dirty="0" err="1">
                <a:solidFill>
                  <a:srgbClr val="404040"/>
                </a:solidFill>
              </a:rPr>
              <a:t>pions</a:t>
            </a:r>
            <a:r>
              <a:rPr lang="en-US" sz="1600" dirty="0">
                <a:solidFill>
                  <a:srgbClr val="404040"/>
                </a:solidFill>
              </a:rPr>
              <a:t> and some protons (MT1 target)</a:t>
            </a:r>
          </a:p>
          <a:p>
            <a:pPr marL="514350" lvl="2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404040"/>
                </a:solidFill>
              </a:rPr>
              <a:t>1-32 GeV</a:t>
            </a:r>
            <a:r>
              <a:rPr lang="en-US" sz="1600" dirty="0">
                <a:solidFill>
                  <a:srgbClr val="404040"/>
                </a:solidFill>
              </a:rPr>
              <a:t> </a:t>
            </a:r>
            <a:r>
              <a:rPr lang="en-US" sz="1600" dirty="0" err="1">
                <a:solidFill>
                  <a:srgbClr val="404040"/>
                </a:solidFill>
              </a:rPr>
              <a:t>pions</a:t>
            </a:r>
            <a:r>
              <a:rPr lang="en-US" sz="1600" dirty="0">
                <a:solidFill>
                  <a:srgbClr val="404040"/>
                </a:solidFill>
              </a:rPr>
              <a:t>, electrons, kaons, or broadband muons (MT4 target)</a:t>
            </a:r>
          </a:p>
          <a:p>
            <a:pPr marL="742950" lvl="3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404040"/>
                </a:solidFill>
              </a:rPr>
              <a:t>Electrons can be eliminated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BCF21E-9503-4300-A640-7250214588F0}"/>
              </a:ext>
            </a:extLst>
          </p:cNvPr>
          <p:cNvSpPr txBox="1"/>
          <p:nvPr/>
        </p:nvSpPr>
        <p:spPr>
          <a:xfrm>
            <a:off x="76200" y="3827975"/>
            <a:ext cx="4156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2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404040"/>
                </a:solidFill>
              </a:rPr>
              <a:t>1-32 GeV</a:t>
            </a:r>
            <a:r>
              <a:rPr lang="en-US" sz="1600" dirty="0">
                <a:solidFill>
                  <a:srgbClr val="404040"/>
                </a:solidFill>
              </a:rPr>
              <a:t> </a:t>
            </a:r>
            <a:r>
              <a:rPr lang="en-US" sz="1600" dirty="0" err="1">
                <a:solidFill>
                  <a:srgbClr val="404040"/>
                </a:solidFill>
              </a:rPr>
              <a:t>pions</a:t>
            </a:r>
            <a:r>
              <a:rPr lang="en-US" sz="1600" dirty="0">
                <a:solidFill>
                  <a:srgbClr val="404040"/>
                </a:solidFill>
              </a:rPr>
              <a:t>, electrons, kaons, or broadband muons (MT4 target)</a:t>
            </a:r>
            <a:endParaRPr lang="en-US" altLang="en-US" sz="1600" dirty="0">
              <a:solidFill>
                <a:srgbClr val="404040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514350" lvl="2" indent="-285750">
              <a:buFont typeface="Wingdings" panose="05000000000000000000" pitchFamily="2" charset="2"/>
              <a:buChar char="ü"/>
            </a:pPr>
            <a:r>
              <a:rPr lang="en-US" altLang="en-US" sz="1600" dirty="0">
                <a:solidFill>
                  <a:srgbClr val="404040"/>
                </a:solidFill>
                <a:latin typeface="Helvetica" panose="020B0604020202020204" pitchFamily="34" charset="0"/>
                <a:ea typeface="Geneva" pitchFamily="121" charset="-128"/>
              </a:rPr>
              <a:t>High energy positrons (60 GeV) have been observed</a:t>
            </a:r>
          </a:p>
          <a:p>
            <a:pPr marL="514350" lvl="2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404040"/>
                </a:solidFill>
              </a:rPr>
              <a:t>0.2-1 GeV</a:t>
            </a:r>
            <a:r>
              <a:rPr lang="en-US" sz="1600" dirty="0">
                <a:solidFill>
                  <a:srgbClr val="404040"/>
                </a:solidFill>
              </a:rPr>
              <a:t> </a:t>
            </a:r>
            <a:r>
              <a:rPr lang="en-US" sz="1600" dirty="0" err="1">
                <a:solidFill>
                  <a:srgbClr val="404040"/>
                </a:solidFill>
              </a:rPr>
              <a:t>pions</a:t>
            </a:r>
            <a:r>
              <a:rPr lang="en-US" sz="1600" dirty="0">
                <a:solidFill>
                  <a:srgbClr val="404040"/>
                </a:solidFill>
              </a:rPr>
              <a:t>, protons, kaons (tertiary target, </a:t>
            </a:r>
            <a:r>
              <a:rPr lang="en-US" sz="1600" dirty="0" err="1">
                <a:solidFill>
                  <a:srgbClr val="404040"/>
                </a:solidFill>
              </a:rPr>
              <a:t>MCenter</a:t>
            </a:r>
            <a:r>
              <a:rPr lang="en-US" sz="1600" dirty="0">
                <a:solidFill>
                  <a:srgbClr val="404040"/>
                </a:solidFill>
              </a:rPr>
              <a:t> line, MC5)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7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6FC2DA-CA95-489B-B1A2-9B41F3A6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383734"/>
            <a:ext cx="9144000" cy="23000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96F7110-524F-47F6-B3D1-6BA34D96BF8F}"/>
              </a:ext>
            </a:extLst>
          </p:cNvPr>
          <p:cNvSpPr/>
          <p:nvPr/>
        </p:nvSpPr>
        <p:spPr>
          <a:xfrm>
            <a:off x="222250" y="891570"/>
            <a:ext cx="8502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Particle extraction occurs through two 3 meter electrostatic septum and three magnetic septum (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Lambertsons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0520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2A45-F2A5-44A6-AA16-6D8ECFA6A1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13D7-3051-4C8F-A97A-24C0F2EE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51ED-EE01-4E26-96B7-0CC4C1C2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2D3FFF6-E985-4E3A-BE34-0D25458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96C6B-7E3F-4188-B102-88AAAAE74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17" y="761999"/>
            <a:ext cx="7054624" cy="536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80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3A50-FE76-4A25-A8FD-DBA70E2546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8BF27-61A2-4DEA-A0A0-0B379AD29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73B7C-CF12-4ED4-AFF2-BB5D6AE85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1ECF2C8-CA93-466F-9AFC-D9CAD6DB4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9663" y="826546"/>
            <a:ext cx="8436593" cy="769002"/>
          </a:xfrm>
        </p:spPr>
        <p:txBody>
          <a:bodyPr/>
          <a:lstStyle/>
          <a:p>
            <a:pPr algn="ctr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Each septum uses 0.1mm Tungsten (75%) Rhenium (25%) wires to isolate circulating protons from the high voltage extraction field region of the septa.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4851C0-6438-403F-9B78-A37A30ADE1FC}"/>
              </a:ext>
            </a:extLst>
          </p:cNvPr>
          <p:cNvSpPr/>
          <p:nvPr/>
        </p:nvSpPr>
        <p:spPr>
          <a:xfrm>
            <a:off x="6329263" y="2433482"/>
            <a:ext cx="2649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have experimented with 0.05mm wire septa.  Extraction losses were reduced as expected but the wires experienced a high failure rate.</a:t>
            </a:r>
          </a:p>
          <a:p>
            <a:endParaRPr lang="en-US" sz="20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D11DA0DA-1318-4D63-B26B-14F2DC7A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60" y="196873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A31339-D18E-4CCD-844A-6C2EAD05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2130974"/>
            <a:ext cx="6038850" cy="33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21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467BB-27A6-43FD-A637-E1DD8B7785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 March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C467E-81DB-42E3-88A4-FA4DDBBF0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D. Morris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794A5-7762-4809-BEA7-F0B8E826A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0E3216-63AA-42FF-9138-CDC71B147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50" y="791978"/>
            <a:ext cx="8872366" cy="5439204"/>
          </a:xfrm>
        </p:spPr>
        <p:txBody>
          <a:bodyPr/>
          <a:lstStyle/>
          <a:p>
            <a:r>
              <a:rPr lang="en-US" dirty="0"/>
              <a:t>Slow Spill from Main Injector uses half integer resonant extraction driven by</a:t>
            </a:r>
          </a:p>
          <a:p>
            <a:r>
              <a:rPr lang="en-US" dirty="0"/>
              <a:t>	two 0</a:t>
            </a:r>
            <a:r>
              <a:rPr lang="en-US" baseline="30000" dirty="0"/>
              <a:t>th</a:t>
            </a:r>
            <a:r>
              <a:rPr lang="en-US" dirty="0"/>
              <a:t> harmonic air-core quadrupoles (QXR) and two orthogonal families of eight 53</a:t>
            </a:r>
            <a:r>
              <a:rPr lang="en-US" baseline="30000" dirty="0"/>
              <a:t>rd</a:t>
            </a:r>
            <a:r>
              <a:rPr lang="en-US" dirty="0"/>
              <a:t> harmonic quadrupole correctors.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28536-8BEF-4DF5-A83D-FC6CB708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967751"/>
            <a:ext cx="4795684" cy="3981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F95DA5-4849-4EFD-980B-66DC6F8A3C35}"/>
              </a:ext>
            </a:extLst>
          </p:cNvPr>
          <p:cNvSpPr txBox="1"/>
          <p:nvPr/>
        </p:nvSpPr>
        <p:spPr>
          <a:xfrm>
            <a:off x="5069093" y="2463771"/>
            <a:ext cx="4031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 intensity: 1e13 protons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Protons per bunch (circulating):  2e10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Spill duration:  4 seconds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Protons per extracted bunch: ~4e4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930536C-EA0F-460B-BE75-768A70AE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070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32677275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A332E88-FAC5-4DAA-B67C-975ADFE411D7}" vid="{5FBD605D-D508-4D67-B2B4-743EB48FC6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18229</TotalTime>
  <Words>574</Words>
  <Application>Microsoft Office PowerPoint</Application>
  <PresentationFormat>On-screen Show (4:3)</PresentationFormat>
  <Paragraphs>139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ＭＳ Ｐゴシック</vt:lpstr>
      <vt:lpstr>Arial</vt:lpstr>
      <vt:lpstr>Calibri</vt:lpstr>
      <vt:lpstr>Geneva</vt:lpstr>
      <vt:lpstr>Helvetica</vt:lpstr>
      <vt:lpstr>Symbol</vt:lpstr>
      <vt:lpstr>Wingdings</vt:lpstr>
      <vt:lpstr>Fermilab_PPT_090815</vt:lpstr>
      <vt:lpstr>PowerPoint Presentation</vt:lpstr>
      <vt:lpstr>Beam Facilities at Fermilab</vt:lpstr>
      <vt:lpstr>Main Injector Slow Extraction Program</vt:lpstr>
      <vt:lpstr>Main Injector Slow Extraction Program</vt:lpstr>
      <vt:lpstr>Low and Medium Energy User Test Beams at Fermilab</vt:lpstr>
      <vt:lpstr>Main Injector Slow Extraction Program</vt:lpstr>
      <vt:lpstr>Main Injector Slow Extraction Program</vt:lpstr>
      <vt:lpstr>Main Injector Slow Extraction Program</vt:lpstr>
      <vt:lpstr>Main Injector Slow Extraction Program</vt:lpstr>
      <vt:lpstr>Main Injector Slow Extraction Program</vt:lpstr>
      <vt:lpstr>Main Injector Slow Extraction Program</vt:lpstr>
      <vt:lpstr>Main Injector Slow Extraction Program</vt:lpstr>
      <vt:lpstr>Main Injector Slow Extraction Program</vt:lpstr>
      <vt:lpstr>Main Injector Slow Extraction Program</vt:lpstr>
      <vt:lpstr>Main Injector Slow Extraction Program</vt:lpstr>
      <vt:lpstr>Main Injector Slow Extraction Program</vt:lpstr>
      <vt:lpstr>Main Injector Slow Extraction Program</vt:lpstr>
      <vt:lpstr>Main Injector Slow Extraction Program</vt:lpstr>
      <vt:lpstr>Main Injector Slow Extraction Program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P. Nagaslaev x4670 13469N</dc:creator>
  <cp:lastModifiedBy>Vladimir P. Nagaslaev x4670 13469N</cp:lastModifiedBy>
  <cp:revision>114</cp:revision>
  <cp:lastPrinted>2017-10-26T15:08:46Z</cp:lastPrinted>
  <dcterms:created xsi:type="dcterms:W3CDTF">2017-10-09T21:17:45Z</dcterms:created>
  <dcterms:modified xsi:type="dcterms:W3CDTF">2018-03-12T19:59:31Z</dcterms:modified>
</cp:coreProperties>
</file>