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5pPr>
    <a:lvl6pPr marL="0" marR="0" indent="4572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6pPr>
    <a:lvl7pPr marL="0" marR="0" indent="9144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7pPr>
    <a:lvl8pPr marL="0" marR="0" indent="13716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8pPr>
    <a:lvl9pPr marL="0" marR="0" indent="18288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n">
        <a:fontRef idx="minor">
          <a:srgbClr val="404040"/>
        </a:fontRef>
        <a:srgbClr val="40404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EF5"/>
          </a:solidFill>
        </a:fill>
      </a:tcStyle>
    </a:wholeTbl>
    <a:band2H>
      <a:tcTxStyle/>
      <a:tcStyle>
        <a:tcBdr/>
        <a:fill>
          <a:solidFill>
            <a:srgbClr val="ECF7F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2D2E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2D2E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2D2E6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esenter’s Name…"/>
          <p:cNvSpPr txBox="1">
            <a:spLocks noGrp="1"/>
          </p:cNvSpPr>
          <p:nvPr>
            <p:ph type="body" sz="quarter" idx="13"/>
          </p:nvPr>
        </p:nvSpPr>
        <p:spPr>
          <a:xfrm>
            <a:off x="787399" y="5159375"/>
            <a:ext cx="7518401" cy="113486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pPr>
            <a:r>
              <a:t>Presenter’s Name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pPr>
            <a:r>
              <a:t>Meeting Title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pPr>
            <a:r>
              <a:t>Day Month Year</a:t>
            </a:r>
          </a:p>
        </p:txBody>
      </p:sp>
      <p:sp>
        <p:nvSpPr>
          <p:cNvPr id="14" name="Presentation Title — one line…"/>
          <p:cNvSpPr txBox="1">
            <a:spLocks noGrp="1"/>
          </p:cNvSpPr>
          <p:nvPr>
            <p:ph type="body" sz="quarter" idx="14"/>
          </p:nvPr>
        </p:nvSpPr>
        <p:spPr>
          <a:xfrm>
            <a:off x="787399" y="3673475"/>
            <a:ext cx="7543801" cy="113486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FontTx/>
              <a:buNone/>
              <a:defRPr sz="3200" b="1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pPr>
            <a:r>
              <a:t>Presentation Title — one line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3200" b="1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pPr>
            <a:r>
              <a:t>or two lines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Footer_060314.png" descr="Footer_0603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228599" y="161499"/>
            <a:ext cx="8686801" cy="57607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xfrm>
            <a:off x="228600" y="1028700"/>
            <a:ext cx="8686800" cy="502920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har char="•"/>
              <a:defRPr sz="24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  <a:lvl2pPr marL="457200" indent="-228600">
              <a:buChar char="-"/>
              <a:defRPr sz="22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2pPr>
            <a:lvl3pPr marL="662940" indent="-205740"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3pPr>
            <a:lvl4pPr marL="914400" indent="-228600">
              <a:buChar char="-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4pPr>
            <a:lvl5pPr marL="1143000">
              <a:buChar char="•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13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A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aphicFrame>
        <p:nvGraphicFramePr>
          <p:cNvPr id="122" name="Table"/>
          <p:cNvGraphicFramePr/>
          <p:nvPr/>
        </p:nvGraphicFramePr>
        <p:xfrm>
          <a:off x="777240" y="6510528"/>
          <a:ext cx="6817360" cy="312421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521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05/07/14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eaderFooter_060314.png" descr="HeaderFooter_0603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28600" y="168274"/>
            <a:ext cx="8686800" cy="57607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228600" y="1022350"/>
            <a:ext cx="8686800" cy="5029201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har char="•"/>
              <a:defRPr sz="24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  <a:lvl2pPr marL="457200" indent="-228600">
              <a:buChar char="-"/>
              <a:defRPr sz="22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2pPr>
            <a:lvl3pPr marL="662940" indent="-205740"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3pPr>
            <a:lvl4pPr marL="914400" indent="-228600">
              <a:buChar char="-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4pPr>
            <a:lvl5pPr marL="1143000">
              <a:buChar char="•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aphicFrame>
        <p:nvGraphicFramePr>
          <p:cNvPr id="25" name="Table"/>
          <p:cNvGraphicFramePr/>
          <p:nvPr/>
        </p:nvGraphicFramePr>
        <p:xfrm>
          <a:off x="777240" y="6510528"/>
          <a:ext cx="6804659" cy="29972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521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Rob Ainsworth I MI Septa Modes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12/03/17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13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A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 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HeaderFooter_060314.png" descr="HeaderFooter_0603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Double-click to edit"/>
          <p:cNvSpPr txBox="1">
            <a:spLocks noGrp="1"/>
          </p:cNvSpPr>
          <p:nvPr>
            <p:ph type="body" sz="quarter" idx="13"/>
          </p:nvPr>
        </p:nvSpPr>
        <p:spPr>
          <a:xfrm>
            <a:off x="232052" y="5054600"/>
            <a:ext cx="4206241" cy="1004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SzTx/>
              <a:buFontTx/>
              <a:buNone/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35" name="Double-click to edit"/>
          <p:cNvSpPr txBox="1">
            <a:spLocks noGrp="1"/>
          </p:cNvSpPr>
          <p:nvPr>
            <p:ph type="body" sz="quarter" idx="14"/>
          </p:nvPr>
        </p:nvSpPr>
        <p:spPr>
          <a:xfrm>
            <a:off x="4704863" y="5054600"/>
            <a:ext cx="4206242" cy="1004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SzTx/>
              <a:buFontTx/>
              <a:buNone/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5"/>
          </p:nvPr>
        </p:nvSpPr>
        <p:spPr>
          <a:xfrm>
            <a:off x="4701098" y="1022350"/>
            <a:ext cx="4213772" cy="3627319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har char="•"/>
              <a:defRPr sz="24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  <a:lvl2pPr marL="457200" indent="-228600">
              <a:buChar char="-"/>
              <a:defRPr sz="22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2pPr>
            <a:lvl3pPr marL="662940" indent="-205740"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3pPr>
            <a:lvl4pPr marL="914400" indent="-228600">
              <a:buChar char="-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4pPr>
            <a:lvl5pPr marL="1143000">
              <a:buChar char="•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28600" y="168274"/>
            <a:ext cx="8686800" cy="57607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8287" y="1022350"/>
            <a:ext cx="4213772" cy="3627319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har char="•"/>
              <a:defRPr sz="24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  <a:lvl2pPr marL="457200" indent="-228600">
              <a:buChar char="-"/>
              <a:defRPr sz="22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2pPr>
            <a:lvl3pPr marL="662940" indent="-205740"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3pPr>
            <a:lvl4pPr marL="914400" indent="-228600">
              <a:buChar char="-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4pPr>
            <a:lvl5pPr marL="1143000">
              <a:buChar char="•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13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A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aphicFrame>
        <p:nvGraphicFramePr>
          <p:cNvPr id="40" name="Table"/>
          <p:cNvGraphicFramePr/>
          <p:nvPr/>
        </p:nvGraphicFramePr>
        <p:xfrm>
          <a:off x="777240" y="6510528"/>
          <a:ext cx="6817360" cy="312421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521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05/07/14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HeaderFooter_060314.png" descr="HeaderFooter_0603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Double-click to edit"/>
          <p:cNvSpPr txBox="1">
            <a:spLocks noGrp="1"/>
          </p:cNvSpPr>
          <p:nvPr>
            <p:ph type="body" sz="half" idx="13"/>
          </p:nvPr>
        </p:nvSpPr>
        <p:spPr>
          <a:xfrm>
            <a:off x="224234" y="1023135"/>
            <a:ext cx="2905910" cy="5039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SzTx/>
              <a:buFontTx/>
              <a:buNone/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228600" y="168274"/>
            <a:ext cx="8686800" cy="57607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idx="1"/>
          </p:nvPr>
        </p:nvSpPr>
        <p:spPr>
          <a:xfrm>
            <a:off x="3378200" y="1023135"/>
            <a:ext cx="5541265" cy="503834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har char="•"/>
              <a:defRPr sz="24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  <a:lvl2pPr marL="457200" indent="-228600">
              <a:buChar char="-"/>
              <a:defRPr sz="22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2pPr>
            <a:lvl3pPr marL="662940" indent="-205740"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3pPr>
            <a:lvl4pPr marL="914400" indent="-228600">
              <a:buChar char="-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4pPr>
            <a:lvl5pPr marL="1143000">
              <a:buChar char="•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13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A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aphicFrame>
        <p:nvGraphicFramePr>
          <p:cNvPr id="52" name="Table"/>
          <p:cNvGraphicFramePr/>
          <p:nvPr/>
        </p:nvGraphicFramePr>
        <p:xfrm>
          <a:off x="777240" y="6510528"/>
          <a:ext cx="6817360" cy="312421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521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05/07/14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HeaderFooter_060314.png" descr="HeaderFooter_0603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Double-click to edit"/>
          <p:cNvSpPr txBox="1">
            <a:spLocks noGrp="1"/>
          </p:cNvSpPr>
          <p:nvPr>
            <p:ph type="body" sz="quarter" idx="13"/>
          </p:nvPr>
        </p:nvSpPr>
        <p:spPr>
          <a:xfrm>
            <a:off x="224234" y="5054600"/>
            <a:ext cx="8686801" cy="9979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SzTx/>
              <a:buFontTx/>
              <a:buNone/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228600" y="168274"/>
            <a:ext cx="8686800" cy="57607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13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A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aphicFrame>
        <p:nvGraphicFramePr>
          <p:cNvPr id="63" name="Table"/>
          <p:cNvGraphicFramePr/>
          <p:nvPr/>
        </p:nvGraphicFramePr>
        <p:xfrm>
          <a:off x="777240" y="6510528"/>
          <a:ext cx="6817360" cy="312421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521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05/07/14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4" name="13-0146-02D.jpg" descr="13-0146-02D.jpg"/>
          <p:cNvPicPr>
            <a:picLocks/>
          </p:cNvPicPr>
          <p:nvPr/>
        </p:nvPicPr>
        <p:blipFill>
          <a:blip r:embed="rId3">
            <a:extLst/>
          </a:blip>
          <a:srcRect l="2499" t="10903" r="2720" b="25426"/>
          <a:stretch>
            <a:fillRect/>
          </a:stretch>
        </p:blipFill>
        <p:spPr>
          <a:xfrm>
            <a:off x="220465" y="1003580"/>
            <a:ext cx="8686805" cy="388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Footer_060314.png" descr="Footer_0603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Body Level One…"/>
          <p:cNvSpPr txBox="1">
            <a:spLocks noGrp="1"/>
          </p:cNvSpPr>
          <p:nvPr>
            <p:ph type="body" sz="half" idx="13"/>
          </p:nvPr>
        </p:nvSpPr>
        <p:spPr>
          <a:xfrm>
            <a:off x="4671218" y="1023689"/>
            <a:ext cx="4206678" cy="503834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har char="•"/>
              <a:defRPr sz="24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  <a:lvl2pPr marL="457200" indent="-228600">
              <a:buChar char="-"/>
              <a:defRPr sz="22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2pPr>
            <a:lvl3pPr marL="662940" indent="-205740"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3pPr>
            <a:lvl4pPr marL="914400" indent="-228600">
              <a:buChar char="-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4pPr>
            <a:lvl5pPr marL="1143000">
              <a:buChar char="•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Double-click to edit"/>
          <p:cNvSpPr txBox="1">
            <a:spLocks noGrp="1"/>
          </p:cNvSpPr>
          <p:nvPr>
            <p:ph type="body" sz="quarter" idx="14"/>
          </p:nvPr>
        </p:nvSpPr>
        <p:spPr>
          <a:xfrm>
            <a:off x="4668698" y="162470"/>
            <a:ext cx="4206241" cy="57413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SzTx/>
              <a:buFontTx/>
              <a:buNone/>
              <a:defRPr sz="2400" b="1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228600" y="160528"/>
            <a:ext cx="4202986" cy="57607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4234" y="1022350"/>
            <a:ext cx="4202987" cy="504102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har char="•"/>
              <a:defRPr sz="24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  <a:lvl2pPr marL="457200" indent="-228600">
              <a:buChar char="-"/>
              <a:defRPr sz="22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2pPr>
            <a:lvl3pPr marL="662940" indent="-205740"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3pPr>
            <a:lvl4pPr marL="914400" indent="-228600">
              <a:buChar char="-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4pPr>
            <a:lvl5pPr marL="1143000">
              <a:buChar char="•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13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A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aphicFrame>
        <p:nvGraphicFramePr>
          <p:cNvPr id="77" name="Table"/>
          <p:cNvGraphicFramePr/>
          <p:nvPr/>
        </p:nvGraphicFramePr>
        <p:xfrm>
          <a:off x="777240" y="6510528"/>
          <a:ext cx="6817360" cy="312421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521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05/07/14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Footer_060314.png" descr="Footer_0603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228600" y="393700"/>
            <a:ext cx="8686800" cy="567690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har char="•"/>
              <a:defRPr sz="24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  <a:lvl2pPr marL="457200" indent="-228600">
              <a:buChar char="-"/>
              <a:defRPr sz="22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2pPr>
            <a:lvl3pPr marL="662940" indent="-205740"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3pPr>
            <a:lvl4pPr marL="914400" indent="-228600">
              <a:buChar char="-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4pPr>
            <a:lvl5pPr marL="1143000">
              <a:buChar char="•"/>
              <a:defRPr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aphicFrame>
        <p:nvGraphicFramePr>
          <p:cNvPr id="86" name="Table"/>
          <p:cNvGraphicFramePr/>
          <p:nvPr/>
        </p:nvGraphicFramePr>
        <p:xfrm>
          <a:off x="6654800" y="6508750"/>
          <a:ext cx="914400" cy="25400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13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A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aphicFrame>
        <p:nvGraphicFramePr>
          <p:cNvPr id="88" name="Table"/>
          <p:cNvGraphicFramePr/>
          <p:nvPr/>
        </p:nvGraphicFramePr>
        <p:xfrm>
          <a:off x="777240" y="6510528"/>
          <a:ext cx="6817360" cy="312421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521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05/07/14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Footer_060314.png" descr="Footer_0603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6" name="Table"/>
          <p:cNvGraphicFramePr/>
          <p:nvPr/>
        </p:nvGraphicFramePr>
        <p:xfrm>
          <a:off x="6654800" y="6508750"/>
          <a:ext cx="914400" cy="25400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13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A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aphicFrame>
        <p:nvGraphicFramePr>
          <p:cNvPr id="98" name="Table"/>
          <p:cNvGraphicFramePr/>
          <p:nvPr/>
        </p:nvGraphicFramePr>
        <p:xfrm>
          <a:off x="777240" y="6510528"/>
          <a:ext cx="6817360" cy="312421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521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05/07/14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9" name="13-0146-02D.jpg" descr="13-0146-02D.jpg"/>
          <p:cNvPicPr>
            <a:picLocks noChangeAspect="1"/>
          </p:cNvPicPr>
          <p:nvPr/>
        </p:nvPicPr>
        <p:blipFill>
          <a:blip r:embed="rId3">
            <a:extLst/>
          </a:blip>
          <a:srcRect l="122" r="4937" b="3348"/>
          <a:stretch>
            <a:fillRect/>
          </a:stretch>
        </p:blipFill>
        <p:spPr>
          <a:xfrm>
            <a:off x="232767" y="216406"/>
            <a:ext cx="8678466" cy="5897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Pictur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Footer_060314.png" descr="Footer_0603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Double-click to edit"/>
          <p:cNvSpPr txBox="1">
            <a:spLocks noGrp="1"/>
          </p:cNvSpPr>
          <p:nvPr>
            <p:ph type="body" sz="quarter" idx="13"/>
          </p:nvPr>
        </p:nvSpPr>
        <p:spPr>
          <a:xfrm>
            <a:off x="228599" y="5054600"/>
            <a:ext cx="8686801" cy="1005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SzTx/>
              <a:buFontTx/>
              <a:buNone/>
              <a:defRPr sz="2000">
                <a:solidFill>
                  <a:srgbClr val="515151"/>
                </a:solidFill>
                <a:uFill>
                  <a:solidFill>
                    <a:srgbClr val="595959"/>
                  </a:solidFill>
                </a:uFill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228600" y="4295648"/>
            <a:ext cx="8686800" cy="57607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13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A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aphicFrame>
        <p:nvGraphicFramePr>
          <p:cNvPr id="110" name="Table"/>
          <p:cNvGraphicFramePr/>
          <p:nvPr/>
        </p:nvGraphicFramePr>
        <p:xfrm>
          <a:off x="777240" y="6510528"/>
          <a:ext cx="6817360" cy="312421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521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900">
                          <a:solidFill>
                            <a:srgbClr val="0061A8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05/07/14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1" name="13-0146-02D.jpg" descr="13-0146-02D.jpg"/>
          <p:cNvPicPr>
            <a:picLocks/>
          </p:cNvPicPr>
          <p:nvPr/>
        </p:nvPicPr>
        <p:blipFill>
          <a:blip r:embed="rId3">
            <a:extLst/>
          </a:blip>
          <a:srcRect l="2499" t="10903" r="2720" b="28200"/>
          <a:stretch>
            <a:fillRect/>
          </a:stretch>
        </p:blipFill>
        <p:spPr>
          <a:xfrm>
            <a:off x="228600" y="396034"/>
            <a:ext cx="8686804" cy="3716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Slide_060514.png" descr="TitleSlide_060514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FermiLogo_modified blue_Key-01.png" descr="FermiLogo_modified blue_Key-01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32234" y="1042416"/>
            <a:ext cx="3473212" cy="74239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2pPr>
              <a:buChar char="–"/>
            </a:lvl2pPr>
            <a:lvl3pPr>
              <a:buChar char="•"/>
            </a:lvl3pPr>
            <a:lvl4pPr>
              <a:buChar char="–"/>
            </a:lvl4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1397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42900" marR="0" indent="-3429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1pPr>
      <a:lvl2pPr marL="778668" marR="0" indent="-321468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2pPr>
      <a:lvl3pPr marL="1208314" marR="0" indent="-293914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3pPr>
      <a:lvl4pPr marL="1714500" marR="0" indent="-3429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4pPr>
      <a:lvl5pPr marL="2057400" marR="0" indent="-2286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5pPr>
      <a:lvl6pPr marL="2514600" marR="0" indent="-2286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6pPr>
      <a:lvl7pPr marL="2971800" marR="0" indent="-2286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7pPr>
      <a:lvl8pPr marL="3429000" marR="0" indent="-2286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8pPr>
      <a:lvl9pPr marL="3886200" marR="0" indent="-2286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1pPr>
      <a:lvl2pPr marL="0" marR="0" indent="2286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2pPr>
      <a:lvl3pPr marL="0" marR="0" indent="4572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3pPr>
      <a:lvl4pPr marL="0" marR="0" indent="6858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4pPr>
      <a:lvl5pPr marL="0" marR="0" indent="9144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5pPr>
      <a:lvl6pPr marL="0" marR="0" indent="11430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6pPr>
      <a:lvl7pPr marL="0" marR="0" indent="13716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7pPr>
      <a:lvl8pPr marL="0" marR="0" indent="16002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8pPr>
      <a:lvl9pPr marL="0" marR="0" indent="18288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b Ainsworth…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pPr>
            <a:r>
              <a:t>Rob Ainsworth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pPr>
            <a:r>
              <a:t>12 March 2018</a:t>
            </a:r>
          </a:p>
        </p:txBody>
      </p:sp>
      <p:sp>
        <p:nvSpPr>
          <p:cNvPr id="132" name="MI Septa EM modes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200" b="1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r>
              <a:t>MI Septa EM modes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186" name="Unless mode is within ~1MHz of machine line, calculated deposited power is very smal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Unless mode is within ~1MHz of machine line, calculated deposited power is very small</a:t>
            </a:r>
          </a:p>
          <a:p>
            <a:endParaRPr/>
          </a:p>
          <a:p>
            <a:r>
              <a:t>Mode at 157 MHz is close to machine line, if real mode frequency is closer to 159 MHz, power could be 0.1-1kW.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135" name="Question - Are any EM modes in the septa potentially dangerous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- Are any EM modes in the septa potentially dangerous?</a:t>
            </a:r>
          </a:p>
          <a:p>
            <a:endParaRPr/>
          </a:p>
          <a:p>
            <a:r>
              <a:t>Create 3D model</a:t>
            </a:r>
          </a:p>
          <a:p>
            <a:r>
              <a:t>Simulations using ACE3P</a:t>
            </a:r>
          </a:p>
          <a:p>
            <a:pPr lvl="1"/>
            <a:r>
              <a:t>Time domain (T3P)</a:t>
            </a:r>
          </a:p>
          <a:p>
            <a:pPr lvl="1"/>
            <a:r>
              <a:t>Frequency domain (Omega3P)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Model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40" name="transverse.png" descr="transver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3489" y="3345177"/>
            <a:ext cx="4628524" cy="2717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Longitudinal.png" descr="Longitudin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309" y="1078632"/>
            <a:ext cx="4782260" cy="2807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me Domain Sim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 Domain Simulation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45" name="septa.mov" descr="septa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796601" y="1345366"/>
            <a:ext cx="6817361" cy="4141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6667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4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me Domain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 Domain Analysis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49" name="wakeSpectrum.pdf" descr="wakeSpectru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194" y="3918139"/>
            <a:ext cx="4257581" cy="2306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wake.pdf" descr="wak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630" y="1323534"/>
            <a:ext cx="4257582" cy="230619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Wakefield from 10 bunch…"/>
          <p:cNvSpPr txBox="1"/>
          <p:nvPr/>
        </p:nvSpPr>
        <p:spPr>
          <a:xfrm>
            <a:off x="5104343" y="1665383"/>
            <a:ext cx="3055641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Wakefield from 10 bunch </a:t>
            </a:r>
          </a:p>
          <a:p>
            <a:r>
              <a:t>excitation</a:t>
            </a:r>
          </a:p>
        </p:txBody>
      </p:sp>
      <p:sp>
        <p:nvSpPr>
          <p:cNvPr id="152" name="Power spectrum of wake and…"/>
          <p:cNvSpPr txBox="1"/>
          <p:nvPr/>
        </p:nvSpPr>
        <p:spPr>
          <a:xfrm>
            <a:off x="5241623" y="4835229"/>
            <a:ext cx="3460206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Power spectrum of wake and</a:t>
            </a:r>
          </a:p>
          <a:p>
            <a:r>
              <a:t>bunch</a:t>
            </a:r>
          </a:p>
        </p:txBody>
      </p:sp>
      <p:sp>
        <p:nvSpPr>
          <p:cNvPr id="153" name="Dashed lines - n*53MHz"/>
          <p:cNvSpPr txBox="1"/>
          <p:nvPr/>
        </p:nvSpPr>
        <p:spPr>
          <a:xfrm>
            <a:off x="5205608" y="4147718"/>
            <a:ext cx="285311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Dashed lines - n*53MHz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quency Domain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Frequency Domain Analysis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57" name="QualityFactor.pdf" descr="QualityFacto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229" y="3833593"/>
            <a:ext cx="4203789" cy="2277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RoverQ.pdf" descr="RoverQ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229" y="1163008"/>
            <a:ext cx="4203789" cy="227705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R/Q - shows how much beam will…"/>
          <p:cNvSpPr txBox="1"/>
          <p:nvPr/>
        </p:nvSpPr>
        <p:spPr>
          <a:xfrm>
            <a:off x="4682858" y="1915454"/>
            <a:ext cx="3939556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R/Q - shows how much beam will</a:t>
            </a:r>
          </a:p>
          <a:p>
            <a:r>
              <a:t>couple to a mode</a:t>
            </a:r>
          </a:p>
        </p:txBody>
      </p:sp>
      <p:sp>
        <p:nvSpPr>
          <p:cNvPr id="160" name="Dashed lines - n*53MHz"/>
          <p:cNvSpPr txBox="1"/>
          <p:nvPr/>
        </p:nvSpPr>
        <p:spPr>
          <a:xfrm>
            <a:off x="4682858" y="1300123"/>
            <a:ext cx="285311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Dashed lines - n*53MHz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Mode at 157 MH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Mode at 157 MHz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64" name="long157mhz.png" descr="long157mh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786" y="1089698"/>
            <a:ext cx="5257281" cy="3086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trans157mhz.png" descr="trans157mhz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61765" y="2767915"/>
            <a:ext cx="4642062" cy="2725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Voltage in particular mo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Voltage in particular mode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651" y="1109185"/>
            <a:ext cx="1812929" cy="467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027" y="1941418"/>
            <a:ext cx="2626338" cy="339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811" y="2556738"/>
            <a:ext cx="836392" cy="467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voltage.pdf" descr="volt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4880" y="3300316"/>
            <a:ext cx="5098836" cy="276187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Keep R/Q, Q constant and…"/>
          <p:cNvSpPr txBox="1"/>
          <p:nvPr/>
        </p:nvSpPr>
        <p:spPr>
          <a:xfrm>
            <a:off x="5536109" y="3443785"/>
            <a:ext cx="3164037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Keep R/Q, Q constant and</a:t>
            </a:r>
          </a:p>
          <a:p>
            <a:r>
              <a:t>vary frequency</a:t>
            </a:r>
          </a:p>
        </p:txBody>
      </p:sp>
      <p:sp>
        <p:nvSpPr>
          <p:cNvPr id="174" name="157 MHz mode"/>
          <p:cNvSpPr txBox="1"/>
          <p:nvPr/>
        </p:nvSpPr>
        <p:spPr>
          <a:xfrm>
            <a:off x="3261263" y="2884275"/>
            <a:ext cx="183661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157 MHz mode</a:t>
            </a:r>
          </a:p>
        </p:txBody>
      </p:sp>
      <p:sp>
        <p:nvSpPr>
          <p:cNvPr id="175" name="Line"/>
          <p:cNvSpPr/>
          <p:nvPr/>
        </p:nvSpPr>
        <p:spPr>
          <a:xfrm flipH="1">
            <a:off x="3007695" y="3239400"/>
            <a:ext cx="934116" cy="385530"/>
          </a:xfrm>
          <a:prstGeom prst="line">
            <a:avLst/>
          </a:prstGeom>
          <a:ln w="25400">
            <a:solidFill>
              <a:srgbClr val="090811"/>
            </a:solidFill>
            <a:tailEnd type="triangle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defRPr sz="24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defRPr>
            </a:pPr>
            <a:endParaRPr/>
          </a:p>
        </p:txBody>
      </p:sp>
      <p:sp>
        <p:nvSpPr>
          <p:cNvPr id="176" name="Induced voltage"/>
          <p:cNvSpPr txBox="1"/>
          <p:nvPr/>
        </p:nvSpPr>
        <p:spPr>
          <a:xfrm>
            <a:off x="2914677" y="1139682"/>
            <a:ext cx="190780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Induced voltage</a:t>
            </a:r>
          </a:p>
        </p:txBody>
      </p:sp>
      <p:sp>
        <p:nvSpPr>
          <p:cNvPr id="177" name="Voltage present at next bunch arrives if t=tb"/>
          <p:cNvSpPr txBox="1"/>
          <p:nvPr/>
        </p:nvSpPr>
        <p:spPr>
          <a:xfrm>
            <a:off x="3716527" y="1907787"/>
            <a:ext cx="5006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Voltage present at next bunch arrives if t=tb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ow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Power</a:t>
            </a: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957" y="1266364"/>
            <a:ext cx="26670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ower.pdf" descr="Power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535" y="2918682"/>
            <a:ext cx="6133202" cy="332215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Mode at 157 MHz…"/>
          <p:cNvSpPr txBox="1"/>
          <p:nvPr/>
        </p:nvSpPr>
        <p:spPr>
          <a:xfrm>
            <a:off x="6584681" y="3579648"/>
            <a:ext cx="2485877" cy="1137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Mode at 157 MHz</a:t>
            </a:r>
          </a:p>
          <a:p>
            <a:r>
              <a:t>will deposit only 2W </a:t>
            </a:r>
          </a:p>
          <a:p>
            <a:r>
              <a:t>in cavity walls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0061A8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2D2E6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>
              <a:solidFill>
                <a:srgbClr val="40404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2D2E6"/>
          </a:solidFill>
          <a:prstDash val="solid"/>
          <a:round/>
        </a:ln>
        <a:effectLst>
          <a:outerShdw blurRad="38100" dist="19999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61A8"/>
            </a:solidFill>
            <a:effectLst/>
            <a:uFill>
              <a:solidFill>
                <a:srgbClr val="074184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2D2E6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>
              <a:solidFill>
                <a:srgbClr val="40404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2D2E6"/>
          </a:solidFill>
          <a:prstDash val="solid"/>
          <a:round/>
        </a:ln>
        <a:effectLst>
          <a:outerShdw blurRad="38100" dist="19999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61A8"/>
            </a:solidFill>
            <a:effectLst/>
            <a:uFill>
              <a:solidFill>
                <a:srgbClr val="074184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On-screen Show (4:3)</PresentationFormat>
  <Paragraphs>46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Helvetica</vt:lpstr>
      <vt:lpstr>Lucida Grande</vt:lpstr>
      <vt:lpstr>White</vt:lpstr>
      <vt:lpstr>PowerPoint Presentation</vt:lpstr>
      <vt:lpstr>Outline</vt:lpstr>
      <vt:lpstr>Model</vt:lpstr>
      <vt:lpstr>Time Domain Simulation</vt:lpstr>
      <vt:lpstr>Time Domain Analysis</vt:lpstr>
      <vt:lpstr>Frequency Domain Analysis</vt:lpstr>
      <vt:lpstr>Mode at 157 MHz</vt:lpstr>
      <vt:lpstr>Voltage in particular mode</vt:lpstr>
      <vt:lpstr>Power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P. Nagaslaev x4670 13469N</dc:creator>
  <cp:lastModifiedBy>Vladimir P. Nagaslaev x4670 13469N</cp:lastModifiedBy>
  <cp:revision>1</cp:revision>
  <dcterms:modified xsi:type="dcterms:W3CDTF">2018-03-13T13:37:07Z</dcterms:modified>
</cp:coreProperties>
</file>