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9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2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83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79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22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4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6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71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1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8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85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9F05E-F68F-4AAB-8BF1-1ECDA9DF9EF2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0772-50EC-4559-B9FF-F8586E28C6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60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jje.weblio.jp/content/Period+o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jje.weblio.jp/content/installa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14583" y="1123823"/>
            <a:ext cx="10712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ESS status and progress</a:t>
            </a:r>
            <a:r>
              <a:rPr lang="ja-JP" altLang="en-US" sz="2800" dirty="0"/>
              <a:t>（</a:t>
            </a:r>
            <a:r>
              <a:rPr lang="en-US" altLang="ja-JP" sz="2800" dirty="0" err="1"/>
              <a:t>Ti</a:t>
            </a:r>
            <a:r>
              <a:rPr lang="en-US" altLang="ja-JP" sz="2800" dirty="0"/>
              <a:t> ESS, feedthrough dose measurement, others</a:t>
            </a:r>
            <a:r>
              <a:rPr lang="en-US" altLang="ja-JP" sz="2800" dirty="0" smtClean="0"/>
              <a:t>)</a:t>
            </a:r>
          </a:p>
          <a:p>
            <a:endParaRPr lang="en-US" altLang="ja-JP" sz="2800" dirty="0" smtClean="0"/>
          </a:p>
          <a:p>
            <a:r>
              <a:rPr lang="en-US" altLang="ja-JP" sz="2400" dirty="0"/>
              <a:t>  </a:t>
            </a:r>
            <a:r>
              <a:rPr lang="ja-JP" altLang="en-US" sz="2400" dirty="0" smtClean="0"/>
              <a:t>　　　　　　　　　　　　　　　　　　　　</a:t>
            </a:r>
            <a:r>
              <a:rPr lang="en-US" altLang="ja-JP" sz="2400" dirty="0" smtClean="0"/>
              <a:t>Y. Arakaki (KEK)</a:t>
            </a:r>
            <a:endParaRPr kumimoji="1" lang="ja-JP" altLang="en-US" sz="24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012819" y="2993528"/>
            <a:ext cx="9734350" cy="3154488"/>
            <a:chOff x="376664" y="1355834"/>
            <a:chExt cx="11179459" cy="362278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284" y="1652095"/>
              <a:ext cx="5004903" cy="3030264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833" y="1652095"/>
              <a:ext cx="5281448" cy="2968657"/>
            </a:xfrm>
            <a:prstGeom prst="rect">
              <a:avLst/>
            </a:prstGeom>
          </p:spPr>
        </p:pic>
        <p:sp>
          <p:nvSpPr>
            <p:cNvPr id="8" name="角丸四角形 7"/>
            <p:cNvSpPr/>
            <p:nvPr/>
          </p:nvSpPr>
          <p:spPr>
            <a:xfrm>
              <a:off x="5580992" y="1355834"/>
              <a:ext cx="5975131" cy="36227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4950372" y="1781503"/>
              <a:ext cx="630620" cy="977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4950372" y="2758966"/>
              <a:ext cx="630620" cy="1686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4303986" y="135583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HD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231931" y="3136423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Nu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09448" y="2601310"/>
              <a:ext cx="53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RCS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91479" y="1440418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MR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76664" y="3976194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Linac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123012" y="2507366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MLF</a:t>
              </a:r>
              <a:endParaRPr kumimoji="1" lang="ja-JP" altLang="en-US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721186" y="2483837"/>
            <a:ext cx="88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J-PARC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8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64" y="790575"/>
            <a:ext cx="7935748" cy="580766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77537" y="559742"/>
            <a:ext cx="5287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 c</a:t>
            </a:r>
            <a:r>
              <a:rPr kumimoji="1" lang="en-US" altLang="ja-JP" sz="2400" dirty="0" smtClean="0"/>
              <a:t>ross sectional view of the </a:t>
            </a:r>
            <a:r>
              <a:rPr kumimoji="1" lang="en-US" altLang="ja-JP" sz="2400" dirty="0" err="1" smtClean="0"/>
              <a:t>Feedthough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28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1" y="1293816"/>
            <a:ext cx="6038999" cy="33969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23210" y="546265"/>
            <a:ext cx="1387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Ti-ESS2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86296" y="5118265"/>
            <a:ext cx="485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surface is finished with San-titan after buffing</a:t>
            </a:r>
          </a:p>
        </p:txBody>
      </p:sp>
    </p:spTree>
    <p:extLst>
      <p:ext uri="{BB962C8B-B14F-4D97-AF65-F5344CB8AC3E}">
        <p14:creationId xmlns:p14="http://schemas.microsoft.com/office/powerpoint/2010/main" val="103667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8771" y="285886"/>
            <a:ext cx="355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features in Ti-ESS2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8" y="1388819"/>
            <a:ext cx="5553429" cy="31238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0031" y="5153891"/>
            <a:ext cx="185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Ion pump(600L/s)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493818" y="3538847"/>
            <a:ext cx="641268" cy="1520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3621974" y="3538848"/>
            <a:ext cx="296883" cy="15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241204" y="5070763"/>
            <a:ext cx="13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TMP(480L/s)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05" y="1163567"/>
            <a:ext cx="4629150" cy="4143375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H="1" flipV="1">
            <a:off x="4490436" y="3116502"/>
            <a:ext cx="1422398" cy="1824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413458" y="5070763"/>
            <a:ext cx="110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Ion </a:t>
            </a:r>
            <a:r>
              <a:rPr kumimoji="1" lang="en-US" altLang="ja-JP" dirty="0" err="1" smtClean="0"/>
              <a:t>guage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91598" y="1543792"/>
            <a:ext cx="218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Blue line :Ion pump</a:t>
            </a:r>
          </a:p>
          <a:p>
            <a:r>
              <a:rPr lang="en-US" altLang="ja-JP" dirty="0" smtClean="0"/>
              <a:t>Green line: Ion </a:t>
            </a:r>
            <a:r>
              <a:rPr lang="en-US" altLang="ja-JP" dirty="0" err="1" smtClean="0"/>
              <a:t>guage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10864620" y="4476997"/>
            <a:ext cx="0" cy="927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331532" y="553398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2018/03/09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7647710" y="5153891"/>
            <a:ext cx="11874" cy="28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016125" y="5440095"/>
            <a:ext cx="199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Scroll pump ON</a:t>
            </a:r>
          </a:p>
          <a:p>
            <a:r>
              <a:rPr kumimoji="1" lang="en-US" altLang="ja-JP" dirty="0" smtClean="0"/>
              <a:t>(pumping from atmosphere)</a:t>
            </a:r>
          </a:p>
          <a:p>
            <a:r>
              <a:rPr lang="en-US" altLang="ja-JP" dirty="0" smtClean="0"/>
              <a:t>2018/03/05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91767" y="3235254"/>
            <a:ext cx="880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2.8x10-6Pa</a:t>
            </a:r>
            <a:endParaRPr kumimoji="1" lang="ja-JP" altLang="en-US" sz="1200" dirty="0"/>
          </a:p>
        </p:txBody>
      </p:sp>
      <p:sp>
        <p:nvSpPr>
          <p:cNvPr id="8" name="正方形/長方形 7"/>
          <p:cNvSpPr/>
          <p:nvPr/>
        </p:nvSpPr>
        <p:spPr>
          <a:xfrm>
            <a:off x="11191767" y="3600796"/>
            <a:ext cx="880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7.9x10-7Pa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1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0811" y="110446"/>
            <a:ext cx="278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ESS configuration </a:t>
            </a:r>
            <a:endParaRPr kumimoji="1"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2229793" y="679832"/>
            <a:ext cx="1534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/>
              <a:t>Ti-ESS1</a:t>
            </a:r>
            <a:endParaRPr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2105"/>
            <a:ext cx="5829545" cy="327673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98483" y="53346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 err="1" smtClean="0"/>
              <a:t>Ti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chamber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φ593.6mmx1700mm</a:t>
            </a:r>
          </a:p>
          <a:p>
            <a:r>
              <a:rPr lang="en-US" altLang="ja-JP" sz="2400" dirty="0"/>
              <a:t>Material </a:t>
            </a:r>
            <a:r>
              <a:rPr lang="ja-JP" altLang="en-US" sz="2400" dirty="0" smtClean="0"/>
              <a:t>：</a:t>
            </a:r>
            <a:r>
              <a:rPr lang="en-US" altLang="ja-JP" sz="2400" dirty="0"/>
              <a:t> pure </a:t>
            </a:r>
            <a:r>
              <a:rPr lang="en-US" altLang="ja-JP" sz="2400" dirty="0" smtClean="0"/>
              <a:t>titanium II</a:t>
            </a:r>
          </a:p>
          <a:p>
            <a:r>
              <a:rPr lang="en-US" altLang="ja-JP" sz="2400" dirty="0"/>
              <a:t>surface treatment 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 San-titan </a:t>
            </a:r>
            <a:endParaRPr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292772" y="1103586"/>
            <a:ext cx="1245476" cy="1876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3909848" y="3217412"/>
            <a:ext cx="25855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830579" y="734254"/>
            <a:ext cx="85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Ti</a:t>
            </a:r>
            <a:r>
              <a:rPr lang="en-US" altLang="ja-JP" dirty="0" smtClean="0"/>
              <a:t>-yoke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26924" y="3032746"/>
            <a:ext cx="107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lectrode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2263" y="682430"/>
            <a:ext cx="131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Feedthough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3961176" y="1370052"/>
            <a:ext cx="930166" cy="12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3764509" y="1083318"/>
            <a:ext cx="949381" cy="120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931717" y="1146489"/>
            <a:ext cx="24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dirty="0"/>
              <a:t>Positioning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Electrode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891342" y="4965323"/>
            <a:ext cx="1888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Positioning (Yoke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cxnSp>
        <p:nvCxnSpPr>
          <p:cNvPr id="17" name="直線矢印コネクタ 16"/>
          <p:cNvCxnSpPr>
            <a:stCxn id="16" idx="1"/>
          </p:cNvCxnSpPr>
          <p:nvPr/>
        </p:nvCxnSpPr>
        <p:spPr>
          <a:xfrm flipH="1" flipV="1">
            <a:off x="3909848" y="3696683"/>
            <a:ext cx="981494" cy="145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8144" y="0"/>
            <a:ext cx="576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Absorbed Dose Measurement @</a:t>
            </a:r>
            <a:r>
              <a:rPr kumimoji="1" lang="en-US" altLang="ja-JP" sz="2400" dirty="0" err="1" smtClean="0"/>
              <a:t>Feedthough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69" y="770424"/>
            <a:ext cx="1708852" cy="24240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48498" y="4010337"/>
            <a:ext cx="498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Measurement Range</a:t>
            </a:r>
          </a:p>
          <a:p>
            <a:r>
              <a:rPr lang="en-US" altLang="ja-JP" dirty="0" smtClean="0"/>
              <a:t>Alanine dosimeter :10Gy~100kGy</a:t>
            </a:r>
          </a:p>
          <a:p>
            <a:r>
              <a:rPr kumimoji="1" lang="en-US" altLang="ja-JP" dirty="0" smtClean="0"/>
              <a:t>OSL(</a:t>
            </a:r>
            <a:r>
              <a:rPr lang="en-US" altLang="ja-JP" dirty="0"/>
              <a:t>Optically Stimulated Luminescence </a:t>
            </a:r>
            <a:r>
              <a:rPr lang="en-US" altLang="ja-JP" dirty="0" smtClean="0"/>
              <a:t>Dosimeter)</a:t>
            </a:r>
          </a:p>
          <a:p>
            <a:r>
              <a:rPr kumimoji="1" lang="en-US" altLang="ja-JP" dirty="0" smtClean="0"/>
              <a:t>:0.1mGy~10Gy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39164"/>
              </p:ext>
            </p:extLst>
          </p:nvPr>
        </p:nvGraphicFramePr>
        <p:xfrm>
          <a:off x="383148" y="443405"/>
          <a:ext cx="6493044" cy="607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235"/>
                <a:gridCol w="1527730"/>
                <a:gridCol w="1345291"/>
                <a:gridCol w="1192788"/>
              </a:tblGrid>
              <a:tr h="388358"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solidFill>
                            <a:srgbClr val="FF0000"/>
                          </a:solidFill>
                          <a:effectLst/>
                          <a:hlinkClick r:id="rId3" tooltip="Period ofの意味"/>
                        </a:rPr>
                        <a:t>Period of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ja-JP" dirty="0" smtClean="0">
                          <a:solidFill>
                            <a:srgbClr val="FF0000"/>
                          </a:solidFill>
                          <a:effectLst/>
                          <a:hlinkClick r:id="rId4" tooltip="installationの意味"/>
                        </a:rPr>
                        <a:t>installation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RUN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ESS1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err="1" smtClean="0"/>
                        <a:t>Gy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ESS2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err="1" smtClean="0"/>
                        <a:t>Gy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2012/01/19~2012/02/24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RUN40(SX)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79.9</a:t>
                      </a:r>
                      <a:endParaRPr kumimoji="1" lang="ja-JP" altLang="ja-JP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2012/02/24~2012/06/06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RUN41,42(FX</a:t>
                      </a:r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20.238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25.535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2012/06/06~2012/07/10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RUN43(SX)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1061.5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124.5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2012/12/12~2012/12/28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RUN45(SX)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     ----------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 -----------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2012/12/28~2013/01/17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RUN46(SX)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2013/01/17~2013/03/06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RUN47(FX)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2013/03/06~2013/05/08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RUN49(SX,FX)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2014/03/17~2014/08/29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RUN52~56(FX)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0.509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2014/08/29~2015/04/02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RUN57~61(FX)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2015/04/02~2015/06/03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RUN62(SX,FX)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3824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2015/06/03~2015/07/01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RUN63(SX,FX)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5015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526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2015/09/29~2016/01/19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RUN64~65(SX)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14966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1946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8800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2016/01/19~2016/05/25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RUN66~68(FX)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2016/05/25~2016/08/03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RUN68~69(SX)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8798 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1093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847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2017/01/25~2017/04/12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RUN72~74(FX)</a:t>
                      </a:r>
                      <a:endParaRPr kumimoji="1" lang="ja-JP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       762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</a:rPr>
                        <a:t>         73</a:t>
                      </a:r>
                      <a:endParaRPr kumimoji="1" lang="ja-JP" altLang="en-US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0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2017/05/31~2017/10/10</a:t>
                      </a:r>
                      <a:endParaRPr kumimoji="1" lang="ja-JP" alt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RUN75(SX)</a:t>
                      </a:r>
                      <a:endParaRPr kumimoji="1" lang="ja-JP" alt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      12272</a:t>
                      </a:r>
                      <a:endParaRPr kumimoji="1" lang="ja-JP" altLang="en-US" sz="105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 --------------</a:t>
                      </a:r>
                      <a:endParaRPr kumimoji="1" lang="ja-JP" alt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62" y="407348"/>
            <a:ext cx="9138619" cy="548140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118265" y="4536374"/>
            <a:ext cx="83127" cy="13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602681" y="4536374"/>
            <a:ext cx="59376" cy="130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6662057" y="4785757"/>
            <a:ext cx="973777" cy="116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4417621" y="4785757"/>
            <a:ext cx="605641" cy="110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18961" y="6032665"/>
            <a:ext cx="301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Alanine </a:t>
            </a:r>
            <a:r>
              <a:rPr lang="en-US" altLang="ja-JP" dirty="0" smtClean="0"/>
              <a:t>dosimeter (Upstream)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441350" y="6007510"/>
            <a:ext cx="3297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Alanine dosimeter </a:t>
            </a:r>
            <a:r>
              <a:rPr lang="en-US" altLang="ja-JP" dirty="0" smtClean="0"/>
              <a:t>(Downstream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5" name="左矢印 14"/>
          <p:cNvSpPr/>
          <p:nvPr/>
        </p:nvSpPr>
        <p:spPr>
          <a:xfrm>
            <a:off x="10307781" y="2566864"/>
            <a:ext cx="1092529" cy="4255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494010" y="201880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41350" y="2018806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yoke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95524" y="3348842"/>
            <a:ext cx="107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Electrode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37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74" y="1052636"/>
            <a:ext cx="4695825" cy="4657725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4940134" y="2149435"/>
            <a:ext cx="285008" cy="285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31028" y="1149774"/>
            <a:ext cx="3503220" cy="4512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Dose of ESS @ </a:t>
            </a:r>
            <a:r>
              <a:rPr kumimoji="1" lang="en-US" altLang="ja-JP" dirty="0" err="1" smtClean="0"/>
              <a:t>Feedthough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6892" y="1911928"/>
            <a:ext cx="1729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Only one ESS operation</a:t>
            </a:r>
          </a:p>
          <a:p>
            <a:r>
              <a:rPr lang="en-US" altLang="ja-JP" dirty="0" smtClean="0"/>
              <a:t>in May 2017</a:t>
            </a:r>
          </a:p>
          <a:p>
            <a:r>
              <a:rPr lang="en-US" altLang="ja-JP" dirty="0"/>
              <a:t>d</a:t>
            </a:r>
            <a:r>
              <a:rPr kumimoji="1" lang="en-US" altLang="ja-JP" dirty="0" smtClean="0"/>
              <a:t>ue to the serious </a:t>
            </a:r>
          </a:p>
          <a:p>
            <a:r>
              <a:rPr lang="en-US" altLang="ja-JP" dirty="0" smtClean="0"/>
              <a:t>failure.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406174" y="2280064"/>
            <a:ext cx="2427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7647709" y="3019923"/>
            <a:ext cx="293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absorbed dose of ESS1 is 8 times higher than that of ESS2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8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0584"/>
            <a:ext cx="7633485" cy="386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1560" y="3054412"/>
            <a:ext cx="221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Fluorinert</a:t>
            </a:r>
            <a:r>
              <a:rPr kumimoji="1" lang="en-US" altLang="ja-JP" b="1" dirty="0" smtClean="0"/>
              <a:t> Circulation</a:t>
            </a:r>
          </a:p>
          <a:p>
            <a:r>
              <a:rPr lang="en-US" altLang="ja-JP" b="1" dirty="0" smtClean="0"/>
              <a:t>Device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2009" y="4626556"/>
            <a:ext cx="164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Fluorinert</a:t>
            </a:r>
            <a:r>
              <a:rPr kumimoji="1" lang="en-US" altLang="ja-JP" b="1" dirty="0" smtClean="0"/>
              <a:t> FC40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4008" y="1340768"/>
            <a:ext cx="680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ESS1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63778" y="1340768"/>
            <a:ext cx="680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ESS2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1640" y="1725489"/>
            <a:ext cx="16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Expansion Tank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620688"/>
            <a:ext cx="6778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Fluorinert</a:t>
            </a:r>
            <a:r>
              <a:rPr kumimoji="1" lang="en-US" altLang="ja-JP" sz="2400" b="1" dirty="0" smtClean="0"/>
              <a:t> circulation system in ESS  (Closed system)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1640" y="5517232"/>
            <a:ext cx="724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Since the resistant pressure of </a:t>
            </a:r>
            <a:r>
              <a:rPr kumimoji="1" lang="en-US" altLang="ja-JP" dirty="0" err="1" smtClean="0"/>
              <a:t>feedthough</a:t>
            </a:r>
            <a:r>
              <a:rPr kumimoji="1" lang="en-US" altLang="ja-JP" dirty="0" smtClean="0"/>
              <a:t> is  0.157MPa, The pressure limit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s set to be 0.1MPa in case of clogging.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5189517" y="2061140"/>
            <a:ext cx="675954" cy="527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819373" y="1658127"/>
            <a:ext cx="131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Feedthough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132361" y="1960097"/>
            <a:ext cx="277842" cy="62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9429008" y="1740878"/>
            <a:ext cx="212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Pipe</a:t>
            </a:r>
          </a:p>
          <a:p>
            <a:r>
              <a:rPr kumimoji="1" lang="en-US" altLang="ja-JP" dirty="0" smtClean="0"/>
              <a:t>Line size: 3/8 </a:t>
            </a:r>
          </a:p>
          <a:p>
            <a:r>
              <a:rPr lang="en-US" altLang="ja-JP" dirty="0" smtClean="0"/>
              <a:t>Material:</a:t>
            </a:r>
            <a:r>
              <a:rPr kumimoji="1" lang="en-US" altLang="ja-JP" dirty="0" smtClean="0"/>
              <a:t>SUS316L</a:t>
            </a:r>
          </a:p>
          <a:p>
            <a:r>
              <a:rPr lang="en-US" altLang="ja-JP" dirty="0" smtClean="0"/>
              <a:t>Total length:~50m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40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65" y="1208628"/>
            <a:ext cx="7452816" cy="46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25455" y="284292"/>
            <a:ext cx="396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Old type </a:t>
            </a:r>
            <a:r>
              <a:rPr lang="en-US" altLang="ja-JP" sz="2400" dirty="0" err="1" smtClean="0"/>
              <a:t>feedthough</a:t>
            </a:r>
            <a:r>
              <a:rPr lang="en-US" altLang="ja-JP" sz="2400" dirty="0" smtClean="0"/>
              <a:t> (SUS304)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3114893" y="1262959"/>
            <a:ext cx="138364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189961" y="881854"/>
            <a:ext cx="20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Stress cone(Hollow)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19061" y="5412886"/>
            <a:ext cx="1862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Fluorinert</a:t>
            </a:r>
            <a:r>
              <a:rPr kumimoji="1" lang="en-US" altLang="ja-JP" dirty="0" smtClean="0"/>
              <a:t>(FC</a:t>
            </a:r>
            <a:r>
              <a:rPr kumimoji="1" lang="ja-JP" altLang="en-US" dirty="0" smtClean="0"/>
              <a:t>４０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0.2L+1.15L+0.16L</a:t>
            </a:r>
          </a:p>
          <a:p>
            <a:r>
              <a:rPr lang="en-US" altLang="ja-JP" dirty="0" smtClean="0"/>
              <a:t>=1.51L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454349" y="4448988"/>
            <a:ext cx="0" cy="916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左矢印 9"/>
          <p:cNvSpPr/>
          <p:nvPr/>
        </p:nvSpPr>
        <p:spPr>
          <a:xfrm>
            <a:off x="8813207" y="4940819"/>
            <a:ext cx="432048" cy="4580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8751217" y="191103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73890" y="270429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200cc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63837" y="60622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160cc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3" idx="2"/>
          </p:cNvCxnSpPr>
          <p:nvPr/>
        </p:nvCxnSpPr>
        <p:spPr>
          <a:xfrm>
            <a:off x="7429482" y="975552"/>
            <a:ext cx="172774" cy="1295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9464633" y="5029554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92708" y="191103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Out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6460177" y="4967639"/>
            <a:ext cx="546266" cy="881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06442" y="5961413"/>
            <a:ext cx="17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Ceramic (KP-999)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8288977" y="2802577"/>
            <a:ext cx="1003731" cy="95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7778338" y="2921330"/>
            <a:ext cx="1466917" cy="3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9464633" y="2897579"/>
            <a:ext cx="2302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Flange and stress cone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s separated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 flipH="1" flipV="1">
            <a:off x="8395855" y="3788229"/>
            <a:ext cx="1187532" cy="46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9583387" y="4158164"/>
            <a:ext cx="140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polyethylene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7942311" y="1068966"/>
            <a:ext cx="1522322" cy="51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9662905" y="815632"/>
            <a:ext cx="98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ICF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76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79584" y="463138"/>
            <a:ext cx="342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New type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Feedthough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Ti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924803"/>
            <a:ext cx="8782151" cy="5698981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H="1">
            <a:off x="2933205" y="1911778"/>
            <a:ext cx="1564819" cy="96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448089" y="1546288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Stress cone(Solid)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8657112" y="1211283"/>
            <a:ext cx="1139452" cy="135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9927482" y="841951"/>
            <a:ext cx="161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Mounting </a:t>
            </a:r>
            <a:r>
              <a:rPr lang="en-US" altLang="ja-JP" dirty="0" err="1" smtClean="0"/>
              <a:t>flage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Unibody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9001496" y="4381995"/>
            <a:ext cx="1056904" cy="427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153402" y="4809507"/>
            <a:ext cx="172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EPDM rubber</a:t>
            </a:r>
          </a:p>
          <a:p>
            <a:r>
              <a:rPr lang="en-US" altLang="ja-JP" dirty="0" smtClean="0"/>
              <a:t>(radiation resistant)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831482" y="57004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err="1" smtClean="0"/>
              <a:t>Fluorinert</a:t>
            </a:r>
            <a:r>
              <a:rPr lang="en-US" altLang="ja-JP" dirty="0"/>
              <a:t>(FC</a:t>
            </a:r>
            <a:r>
              <a:rPr lang="ja-JP" altLang="en-US" dirty="0"/>
              <a:t>４０</a:t>
            </a:r>
            <a:r>
              <a:rPr lang="en-US" altLang="ja-JP" dirty="0"/>
              <a:t>)</a:t>
            </a:r>
          </a:p>
          <a:p>
            <a:r>
              <a:rPr lang="en-US" altLang="ja-JP" dirty="0" smtClean="0"/>
              <a:t>1.15L</a:t>
            </a:r>
            <a:endParaRPr lang="en-US" altLang="ja-JP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4275117" y="4904509"/>
            <a:ext cx="130628" cy="79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8395855" y="3788229"/>
            <a:ext cx="1187532" cy="46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642804" y="4028427"/>
            <a:ext cx="139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Polyethylene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8514608" y="605642"/>
            <a:ext cx="486888" cy="1067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775066" y="244192"/>
            <a:ext cx="312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Metal O-ring with silver coating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125195" y="1033153"/>
            <a:ext cx="748145" cy="1181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261851" y="386822"/>
            <a:ext cx="116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Metallized</a:t>
            </a:r>
          </a:p>
          <a:p>
            <a:r>
              <a:rPr lang="en-US" altLang="ja-JP" dirty="0" smtClean="0"/>
              <a:t>&amp;brazing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7299609" y="332647"/>
            <a:ext cx="934352" cy="187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386091" y="-36685"/>
            <a:ext cx="103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elding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2458192" y="736270"/>
            <a:ext cx="3455720" cy="1478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2303813" y="244192"/>
            <a:ext cx="3958038" cy="1643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6291735" y="5317855"/>
            <a:ext cx="558140" cy="76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838000" y="6311628"/>
            <a:ext cx="179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Ceramic (A-601L)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50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863498" y="1047092"/>
            <a:ext cx="256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Mounting Flange 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5" y="1661951"/>
            <a:ext cx="5016137" cy="28215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89" y="564670"/>
            <a:ext cx="2821577" cy="5016137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H="1">
            <a:off x="8609610" y="3158836"/>
            <a:ext cx="1246909" cy="49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041774" y="2531055"/>
            <a:ext cx="1730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M8-30 bolt</a:t>
            </a:r>
          </a:p>
          <a:p>
            <a:r>
              <a:rPr lang="en-US" altLang="ja-JP" dirty="0" smtClean="0"/>
              <a:t>Ti64aroy</a:t>
            </a:r>
          </a:p>
          <a:p>
            <a:r>
              <a:rPr lang="en-US" altLang="ja-JP" dirty="0"/>
              <a:t>w</a:t>
            </a:r>
            <a:r>
              <a:rPr lang="en-US" altLang="ja-JP" dirty="0" smtClean="0"/>
              <a:t>ith TIN-coating</a:t>
            </a:r>
          </a:p>
          <a:p>
            <a:r>
              <a:rPr lang="en-US" altLang="ja-JP" dirty="0" smtClean="0"/>
              <a:t>to avoid galling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0730" y="4483527"/>
            <a:ext cx="1885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Kapton</a:t>
            </a:r>
            <a:r>
              <a:rPr kumimoji="1" lang="en-US" altLang="ja-JP" dirty="0" smtClean="0"/>
              <a:t> film</a:t>
            </a:r>
          </a:p>
          <a:p>
            <a:r>
              <a:rPr lang="en-US" altLang="ja-JP" dirty="0"/>
              <a:t>f</a:t>
            </a:r>
            <a:r>
              <a:rPr lang="en-US" altLang="ja-JP" dirty="0" smtClean="0"/>
              <a:t>or protection of ceramic</a:t>
            </a:r>
          </a:p>
          <a:p>
            <a:r>
              <a:rPr lang="en-US" altLang="ja-JP" dirty="0"/>
              <a:t>w</a:t>
            </a:r>
            <a:r>
              <a:rPr kumimoji="1" lang="en-US" altLang="ja-JP" dirty="0" smtClean="0"/>
              <a:t>hile </a:t>
            </a:r>
            <a:r>
              <a:rPr lang="en-US" altLang="ja-JP" dirty="0" smtClean="0"/>
              <a:t>assembling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8031677" y="3408218"/>
            <a:ext cx="1943596" cy="123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630" y="141166"/>
            <a:ext cx="2703618" cy="152078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0189027" y="1661951"/>
            <a:ext cx="191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Finger contact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71303" y="4643252"/>
            <a:ext cx="19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material:</a:t>
            </a:r>
            <a:r>
              <a:rPr lang="en-US" altLang="ja-JP" dirty="0" err="1" smtClean="0"/>
              <a:t>Titanium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63458" y="5829594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Ceramic b</a:t>
            </a:r>
            <a:r>
              <a:rPr kumimoji="1" lang="en-US" altLang="ja-JP" dirty="0" smtClean="0"/>
              <a:t>ushing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6075" y="368135"/>
            <a:ext cx="382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Assembling the </a:t>
            </a:r>
            <a:r>
              <a:rPr kumimoji="1" lang="en-US" altLang="ja-JP" dirty="0" err="1" smtClean="0"/>
              <a:t>feedthogh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29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383</Words>
  <Application>Microsoft Office PowerPoint</Application>
  <PresentationFormat>ワイド画面</PresentationFormat>
  <Paragraphs>173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admin</cp:lastModifiedBy>
  <cp:revision>64</cp:revision>
  <dcterms:created xsi:type="dcterms:W3CDTF">2018-03-08T05:59:19Z</dcterms:created>
  <dcterms:modified xsi:type="dcterms:W3CDTF">2018-03-11T00:45:37Z</dcterms:modified>
</cp:coreProperties>
</file>