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337" r:id="rId3"/>
    <p:sldId id="334" r:id="rId4"/>
    <p:sldId id="335" r:id="rId5"/>
    <p:sldId id="336" r:id="rId6"/>
    <p:sldId id="339" r:id="rId7"/>
    <p:sldId id="307" r:id="rId8"/>
    <p:sldId id="308" r:id="rId9"/>
    <p:sldId id="300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05050"/>
    <a:srgbClr val="5050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138" y="36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Daniel Johnson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19 March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March     12, 2018 (0000 hours)</a:t>
            </a:r>
          </a:p>
          <a:p>
            <a:pPr marL="0" indent="0" algn="just">
              <a:buNone/>
            </a:pPr>
            <a:r>
              <a:rPr lang="en-US" sz="1100" dirty="0"/>
              <a:t>To:      March     19, 2018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11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1.91 E19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154.8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1.21 E19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 158.3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Muon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4.84 E17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Muon	</a:t>
            </a:r>
            <a:r>
              <a:rPr lang="en-US" sz="1100" b="1" dirty="0">
                <a:solidFill>
                  <a:schemeClr val="tx2"/>
                </a:solidFill>
              </a:rPr>
              <a:t>                                   114.8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2.38 E14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109.6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7.20 E12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12.9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6B3666-37B6-4D65-9A4B-BFDCDC4E6CD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119870" y="792518"/>
            <a:ext cx="4365079" cy="3117914"/>
          </a:xfrm>
        </p:spPr>
      </p:pic>
    </p:spTree>
    <p:extLst>
      <p:ext uri="{BB962C8B-B14F-4D97-AF65-F5344CB8AC3E}">
        <p14:creationId xmlns:p14="http://schemas.microsoft.com/office/powerpoint/2010/main" val="18682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F8E00C-63B7-4FF5-A87F-0E54D4D5E53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89E0BE2-F5FF-4912-916F-E7F1FD5A5DB8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60535" y="1636437"/>
            <a:ext cx="4088605" cy="2725737"/>
          </a:xfr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8C41640-872F-477C-AD6E-0336976E7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257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39E06-2B18-431F-A9CB-88ABB395698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78E1423-F2A9-46BD-B5B8-6B06B297D5C9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696072"/>
            <a:ext cx="4088605" cy="2725737"/>
          </a:xfr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F1ED7B4-A4FE-4E2E-80BA-FC6F79F26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450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Operation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1C31D-DF46-4325-8884-BEDA98B2AFE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B6FD74D-5062-4E2B-9306-EA37C6BF5018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702698"/>
            <a:ext cx="4088605" cy="2725737"/>
          </a:xfr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4BD4CD-6BAE-45F8-83AB-491952BA6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29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LINAC</a:t>
            </a:r>
          </a:p>
          <a:p>
            <a:pPr lvl="1"/>
            <a:r>
              <a:rPr lang="en-US" sz="1500" dirty="0"/>
              <a:t>Laser </a:t>
            </a:r>
            <a:r>
              <a:rPr lang="en-US" sz="1500" dirty="0" err="1"/>
              <a:t>Notcher</a:t>
            </a:r>
            <a:r>
              <a:rPr lang="en-US" sz="1500" dirty="0"/>
              <a:t> operational</a:t>
            </a:r>
          </a:p>
          <a:p>
            <a:pPr lvl="1"/>
            <a:r>
              <a:rPr lang="en-US" sz="1500" dirty="0"/>
              <a:t>LRF2 &amp; LRF5 modulators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</a:t>
            </a:r>
            <a:endParaRPr lang="en-US" sz="1500" dirty="0"/>
          </a:p>
          <a:p>
            <a:pPr lvl="1"/>
            <a:r>
              <a:rPr lang="en-US" sz="1500" dirty="0"/>
              <a:t>Tuning continues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MI/RR</a:t>
            </a:r>
          </a:p>
          <a:p>
            <a:pPr lvl="1"/>
            <a:r>
              <a:rPr lang="en-US" sz="1500" dirty="0"/>
              <a:t>Tuning continues</a:t>
            </a:r>
            <a:endParaRPr lang="en-US" sz="1400" dirty="0"/>
          </a:p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500" dirty="0"/>
              <a:t>~650kW with SY</a:t>
            </a:r>
          </a:p>
          <a:p>
            <a:pPr lvl="1"/>
            <a:r>
              <a:rPr lang="en-US" sz="1500" dirty="0"/>
              <a:t>&gt;710kW without SY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 Neutrino Beamline (BNB)</a:t>
            </a:r>
          </a:p>
          <a:p>
            <a:pPr lvl="1"/>
            <a:r>
              <a:rPr lang="en-US" sz="1500" dirty="0"/>
              <a:t>Stable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Switchyard</a:t>
            </a:r>
          </a:p>
          <a:p>
            <a:pPr lvl="1"/>
            <a:r>
              <a:rPr lang="en-US" sz="1500" dirty="0"/>
              <a:t>Meson Test taking beam</a:t>
            </a:r>
          </a:p>
          <a:p>
            <a:pPr lvl="1"/>
            <a:r>
              <a:rPr lang="en-US" sz="1500" dirty="0"/>
              <a:t>EDIT Program</a:t>
            </a:r>
            <a:endParaRPr lang="en-US" sz="1400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Muon Campus</a:t>
            </a:r>
          </a:p>
          <a:p>
            <a:pPr lvl="1"/>
            <a:r>
              <a:rPr lang="en-US" sz="1500" dirty="0"/>
              <a:t>Tuning &amp; studies</a:t>
            </a:r>
          </a:p>
          <a:p>
            <a:pPr lvl="1"/>
            <a:r>
              <a:rPr lang="en-US" sz="1500" dirty="0"/>
              <a:t>g-2 operation</a:t>
            </a:r>
            <a:endParaRPr lang="en-US" sz="1400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sz="1400" dirty="0"/>
              <a:t>	</a:t>
            </a:r>
          </a:p>
          <a:p>
            <a:pPr lvl="1"/>
            <a:r>
              <a:rPr lang="en-US" sz="1500" dirty="0"/>
              <a:t>Tuesday, </a:t>
            </a:r>
            <a:r>
              <a:rPr lang="en-US" sz="1500"/>
              <a:t>March 20</a:t>
            </a:r>
            <a:r>
              <a:rPr lang="en-US" sz="1500" baseline="30000"/>
              <a:t>th</a:t>
            </a:r>
            <a:r>
              <a:rPr lang="en-US" sz="1500"/>
              <a:t> &amp; March 21</a:t>
            </a:r>
            <a:r>
              <a:rPr lang="en-US" sz="1500" baseline="30000"/>
              <a:t>st</a:t>
            </a:r>
            <a:r>
              <a:rPr lang="en-US" sz="1500"/>
              <a:t> </a:t>
            </a:r>
            <a:r>
              <a:rPr lang="en-US" sz="1500" baseline="30000"/>
              <a:t> </a:t>
            </a:r>
            <a:endParaRPr lang="en-US" sz="1500" baseline="30000" dirty="0"/>
          </a:p>
          <a:p>
            <a:pPr lvl="2"/>
            <a:r>
              <a:rPr lang="en-US" sz="1400" dirty="0"/>
              <a:t>Beam off 0600</a:t>
            </a:r>
          </a:p>
          <a:p>
            <a:pPr lvl="2"/>
            <a:r>
              <a:rPr lang="en-US" sz="1400" dirty="0"/>
              <a:t>MI/RR down 2 days</a:t>
            </a:r>
          </a:p>
          <a:p>
            <a:pPr lvl="3"/>
            <a:r>
              <a:rPr lang="en-US" sz="1300" dirty="0"/>
              <a:t>Back Wednesday afternoon</a:t>
            </a:r>
          </a:p>
          <a:p>
            <a:pPr lvl="2"/>
            <a:r>
              <a:rPr lang="en-US" sz="1400" dirty="0" err="1"/>
              <a:t>Linac</a:t>
            </a:r>
            <a:r>
              <a:rPr lang="en-US" sz="1400" dirty="0"/>
              <a:t>/Booster down 1 day</a:t>
            </a:r>
          </a:p>
          <a:p>
            <a:pPr lvl="3"/>
            <a:r>
              <a:rPr lang="en-US" sz="1300" dirty="0"/>
              <a:t>Studies Wednesday</a:t>
            </a:r>
          </a:p>
          <a:p>
            <a:pPr lvl="2"/>
            <a:r>
              <a:rPr lang="en-US" sz="1400" dirty="0"/>
              <a:t>Muon Campus/</a:t>
            </a:r>
            <a:r>
              <a:rPr lang="en-US" sz="1400" dirty="0" err="1"/>
              <a:t>NuMI</a:t>
            </a:r>
            <a:r>
              <a:rPr lang="en-US" sz="1400" dirty="0"/>
              <a:t>/Switchyard</a:t>
            </a:r>
          </a:p>
          <a:p>
            <a:pPr lvl="3"/>
            <a:r>
              <a:rPr lang="en-US" sz="1300" dirty="0"/>
              <a:t> Back later Wednesday afternoon</a:t>
            </a:r>
          </a:p>
          <a:p>
            <a:pPr lvl="3"/>
            <a:r>
              <a:rPr lang="en-US" sz="1300" dirty="0"/>
              <a:t>Switchyard vacuum/septa dependent</a:t>
            </a:r>
          </a:p>
          <a:p>
            <a:pPr lvl="2"/>
            <a:r>
              <a:rPr lang="en-US" sz="1400" dirty="0"/>
              <a:t>BNB </a:t>
            </a:r>
          </a:p>
          <a:p>
            <a:pPr lvl="3"/>
            <a:r>
              <a:rPr lang="en-US" sz="1300" dirty="0"/>
              <a:t>Back Wednesday evening?</a:t>
            </a:r>
          </a:p>
          <a:p>
            <a:pPr lvl="3"/>
            <a:r>
              <a:rPr lang="en-US" sz="1300" dirty="0"/>
              <a:t>Off Thursday/Friday Day shift</a:t>
            </a:r>
          </a:p>
          <a:p>
            <a:pPr marL="577850" lvl="2" indent="0">
              <a:buNone/>
            </a:pP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289BBC4-941A-4814-9969-903636470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99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288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PIP-II Injector Test</a:t>
            </a:r>
          </a:p>
          <a:p>
            <a:pPr lvl="1"/>
            <a:r>
              <a:rPr lang="en-US" dirty="0"/>
              <a:t>Starting Up</a:t>
            </a:r>
          </a:p>
          <a:p>
            <a:pPr lvl="2"/>
            <a:r>
              <a:rPr lang="en-US" dirty="0"/>
              <a:t>Try operating RFQ in CW mode</a:t>
            </a:r>
          </a:p>
          <a:p>
            <a:pPr lvl="2"/>
            <a:r>
              <a:rPr lang="en-US" dirty="0"/>
              <a:t>Beam established to the dump</a:t>
            </a:r>
          </a:p>
          <a:p>
            <a:pPr lvl="2"/>
            <a:r>
              <a:rPr lang="en-US" dirty="0"/>
              <a:t>Working towards high duty cycle operation</a:t>
            </a:r>
          </a:p>
          <a:p>
            <a:pPr lvl="2"/>
            <a:r>
              <a:rPr lang="en-US" dirty="0"/>
              <a:t>Testing MPS operation</a:t>
            </a:r>
          </a:p>
          <a:p>
            <a:pPr lvl="2"/>
            <a:r>
              <a:rPr lang="en-US" dirty="0"/>
              <a:t>April/May </a:t>
            </a:r>
            <a:r>
              <a:rPr lang="en-US" dirty="0" err="1"/>
              <a:t>Cryo</a:t>
            </a:r>
            <a:r>
              <a:rPr lang="en-US" dirty="0"/>
              <a:t> work shutdown</a:t>
            </a:r>
          </a:p>
          <a:p>
            <a:pPr marL="573087" lvl="2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3440" y="606587"/>
            <a:ext cx="429768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FAST/IOTA</a:t>
            </a:r>
          </a:p>
          <a:p>
            <a:pPr lvl="1"/>
            <a:r>
              <a:rPr lang="en-US" dirty="0"/>
              <a:t>The IOTA nonlinear magnet being prepared for field mapping prior to installation.</a:t>
            </a:r>
            <a:endParaRPr lang="en-US" sz="1400" dirty="0"/>
          </a:p>
          <a:p>
            <a:pPr lvl="1"/>
            <a:r>
              <a:rPr lang="en-US" dirty="0"/>
              <a:t>The 2 amp supplies for the skew quads, trims, and octupoles installed in ESB.</a:t>
            </a:r>
          </a:p>
          <a:p>
            <a:pPr lvl="2"/>
            <a:r>
              <a:rPr lang="en-US" sz="1600" dirty="0"/>
              <a:t>Powered 4 of 20 skew quad magnets in ring</a:t>
            </a:r>
          </a:p>
          <a:p>
            <a:pPr lvl="1"/>
            <a:r>
              <a:rPr lang="en-US" dirty="0"/>
              <a:t>90% of the hardware fasteners for the vacuum installation have been cleaned.</a:t>
            </a:r>
          </a:p>
          <a:p>
            <a:pPr lvl="1"/>
            <a:r>
              <a:rPr lang="en-US" dirty="0"/>
              <a:t>Vacuum components flanges and tubes in weld shop</a:t>
            </a:r>
          </a:p>
          <a:p>
            <a:pPr lvl="1"/>
            <a:r>
              <a:rPr lang="en-US" dirty="0"/>
              <a:t>Girder spool piece vacuum checks</a:t>
            </a:r>
          </a:p>
          <a:p>
            <a:pPr lvl="1"/>
            <a:r>
              <a:rPr lang="en-US" dirty="0"/>
              <a:t>Magnet and vacuum cable pulls are complete</a:t>
            </a:r>
          </a:p>
          <a:p>
            <a:pPr lvl="1"/>
            <a:r>
              <a:rPr lang="en-US" dirty="0"/>
              <a:t>Instrumentation cable pulls nearly complete</a:t>
            </a:r>
          </a:p>
          <a:p>
            <a:pPr lvl="1"/>
            <a:r>
              <a:rPr lang="en-US" dirty="0"/>
              <a:t>Sync-light cable pulls to begin</a:t>
            </a:r>
          </a:p>
          <a:p>
            <a:pPr lvl="1"/>
            <a:r>
              <a:rPr lang="en-US" dirty="0"/>
              <a:t>HRM power supply controllers being prepared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FAST/IOTA Status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AEFC8B1-EE43-492A-B30A-89BDB63A7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LCLSII Cryomodule F1.3-09</a:t>
            </a:r>
          </a:p>
          <a:p>
            <a:pPr lvl="1"/>
            <a:r>
              <a:rPr lang="en-US" dirty="0"/>
              <a:t>Testing continues</a:t>
            </a:r>
          </a:p>
          <a:p>
            <a:pPr lvl="1"/>
            <a:r>
              <a:rPr lang="en-US" dirty="0"/>
              <a:t>Looking good</a:t>
            </a:r>
          </a:p>
          <a:p>
            <a:pPr lvl="1"/>
            <a:r>
              <a:rPr lang="en-US" dirty="0"/>
              <a:t>Successfully ran Cryomodule continuously for 24hrs (including magnets)</a:t>
            </a:r>
          </a:p>
          <a:p>
            <a:pPr lvl="0"/>
            <a:r>
              <a:rPr lang="en-US" dirty="0">
                <a:solidFill>
                  <a:srgbClr val="003087">
                    <a:lumMod val="60000"/>
                    <a:lumOff val="40000"/>
                  </a:srgbClr>
                </a:solidFill>
              </a:rPr>
              <a:t>LCLSII Cryomodule F1.3-07</a:t>
            </a:r>
            <a:endParaRPr lang="en-US" dirty="0"/>
          </a:p>
          <a:p>
            <a:pPr lvl="1"/>
            <a:r>
              <a:rPr lang="en-US" dirty="0"/>
              <a:t>Best module</a:t>
            </a:r>
          </a:p>
          <a:p>
            <a:pPr lvl="1"/>
            <a:r>
              <a:rPr lang="en-US" dirty="0"/>
              <a:t>Being instrumented for move to SLAC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5045361-7562-4FE4-94C4-AC795FCAE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3/19/2018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E3752EA-1F29-4074-8020-8B605D6CA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30745</TotalTime>
  <Words>399</Words>
  <Application>Microsoft Office PowerPoint</Application>
  <PresentationFormat>On-screen Show (16:9)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Accelerator Operations Summary</vt:lpstr>
      <vt:lpstr>NuMI Operation</vt:lpstr>
      <vt:lpstr>BNB Operation</vt:lpstr>
      <vt:lpstr>Muon Operation</vt:lpstr>
      <vt:lpstr>Complex Status</vt:lpstr>
      <vt:lpstr>PIP-II Injector Test &amp; FAST/IOTA Status</vt:lpstr>
      <vt:lpstr>CMTS1 Status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Daniel A. Johnson x2074 05157N</cp:lastModifiedBy>
  <cp:revision>598</cp:revision>
  <cp:lastPrinted>2014-01-20T19:40:21Z</cp:lastPrinted>
  <dcterms:created xsi:type="dcterms:W3CDTF">2016-08-16T13:41:08Z</dcterms:created>
  <dcterms:modified xsi:type="dcterms:W3CDTF">2018-03-19T19:29:35Z</dcterms:modified>
</cp:coreProperties>
</file>