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2" r:id="rId5"/>
  </p:sldMasterIdLst>
  <p:notesMasterIdLst>
    <p:notesMasterId r:id="rId10"/>
  </p:notesMasterIdLst>
  <p:handoutMasterIdLst>
    <p:handoutMasterId r:id="rId11"/>
  </p:handoutMasterIdLst>
  <p:sldIdLst>
    <p:sldId id="294" r:id="rId6"/>
    <p:sldId id="307" r:id="rId7"/>
    <p:sldId id="313" r:id="rId8"/>
    <p:sldId id="312" r:id="rId9"/>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p:defaultTextStyle>
  <p:extLst>
    <p:ext uri="{EFAFB233-063F-42B5-8137-9DF3F51BA10A}">
      <p15:sldGuideLst xmlns:p15="http://schemas.microsoft.com/office/powerpoint/2012/main">
        <p15:guide id="1" orient="horz" pos="4142">
          <p15:clr>
            <a:srgbClr val="A4A3A4"/>
          </p15:clr>
        </p15:guide>
        <p15:guide id="2" orient="horz" pos="4027">
          <p15:clr>
            <a:srgbClr val="A4A3A4"/>
          </p15:clr>
        </p15:guide>
        <p15:guide id="3" orient="horz" pos="1698">
          <p15:clr>
            <a:srgbClr val="A4A3A4"/>
          </p15:clr>
        </p15:guide>
        <p15:guide id="4" orient="horz" pos="152">
          <p15:clr>
            <a:srgbClr val="A4A3A4"/>
          </p15:clr>
        </p15:guide>
        <p15:guide id="5" orient="horz" pos="2790">
          <p15:clr>
            <a:srgbClr val="A4A3A4"/>
          </p15:clr>
        </p15:guide>
        <p15:guide id="6" orient="horz" pos="604">
          <p15:clr>
            <a:srgbClr val="A4A3A4"/>
          </p15:clr>
        </p15:guide>
        <p15:guide id="7" pos="5616">
          <p15:clr>
            <a:srgbClr val="A4A3A4"/>
          </p15:clr>
        </p15:guide>
        <p15:guide id="8" pos="136">
          <p15:clr>
            <a:srgbClr val="A4A3A4"/>
          </p15:clr>
        </p15:guide>
        <p15:guide id="9" pos="589">
          <p15:clr>
            <a:srgbClr val="A4A3A4"/>
          </p15:clr>
        </p15:guide>
        <p15:guide id="10" pos="4453">
          <p15:clr>
            <a:srgbClr val="A4A3A4"/>
          </p15:clr>
        </p15:guide>
        <p15:guide id="11" pos="5163">
          <p15:clr>
            <a:srgbClr val="A4A3A4"/>
          </p15:clr>
        </p15:guide>
        <p15:guide id="12" pos="4632">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C97"/>
    <a:srgbClr val="50504E"/>
    <a:srgbClr val="4E4E4E"/>
    <a:srgbClr val="404040"/>
    <a:srgbClr val="63666A"/>
    <a:srgbClr val="99D6EA"/>
    <a:srgbClr val="505050"/>
    <a:srgbClr val="A7A8AA"/>
    <a:srgbClr val="003087"/>
    <a:srgbClr val="0F2D6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85" autoAdjust="0"/>
    <p:restoredTop sz="94660"/>
  </p:normalViewPr>
  <p:slideViewPr>
    <p:cSldViewPr snapToGrid="0" snapToObjects="1" showGuides="1">
      <p:cViewPr varScale="1">
        <p:scale>
          <a:sx n="70" d="100"/>
          <a:sy n="70" d="100"/>
        </p:scale>
        <p:origin x="893" y="43"/>
      </p:cViewPr>
      <p:guideLst>
        <p:guide orient="horz" pos="4142"/>
        <p:guide orient="horz" pos="4027"/>
        <p:guide orient="horz" pos="1698"/>
        <p:guide orient="horz" pos="152"/>
        <p:guide orient="horz" pos="2790"/>
        <p:guide orient="horz" pos="604"/>
        <p:guide pos="5616"/>
        <p:guide pos="136"/>
        <p:guide pos="589"/>
        <p:guide pos="4453"/>
        <p:guide pos="5163"/>
        <p:guide pos="4632"/>
      </p:guideLst>
    </p:cSldViewPr>
  </p:slideViewPr>
  <p:notesTextViewPr>
    <p:cViewPr>
      <p:scale>
        <a:sx n="100" d="100"/>
        <a:sy n="100" d="100"/>
      </p:scale>
      <p:origin x="0" y="0"/>
    </p:cViewPr>
  </p:notesTextViewPr>
  <p:notesViewPr>
    <p:cSldViewPr snapToGrid="0" snapToObjects="1"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presProps" Target="presProp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handoutMaster" Target="handoutMasters/handoutMaster1.xml"/><Relationship Id="rId5" Type="http://schemas.openxmlformats.org/officeDocument/2006/relationships/slideMaster" Target="slideMasters/slideMaster1.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DBB872F3-6144-3148-BC13-C063BA20AE80}" type="datetimeFigureOut">
              <a:rPr lang="en-US"/>
              <a:pPr>
                <a:defRPr/>
              </a:pPr>
              <a:t>3/19/2018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0ACDB0ED-0BEE-9846-B9EA-5C7BFF06289F}" type="slidenum">
              <a:rPr lang="en-US"/>
              <a:pPr>
                <a:defRPr/>
              </a:pPr>
              <a:t>‹#›</a:t>
            </a:fld>
            <a:endParaRPr lang="en-US"/>
          </a:p>
        </p:txBody>
      </p:sp>
    </p:spTree>
    <p:extLst>
      <p:ext uri="{BB962C8B-B14F-4D97-AF65-F5344CB8AC3E}">
        <p14:creationId xmlns:p14="http://schemas.microsoft.com/office/powerpoint/2010/main" val="14231645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531CFD29-8380-B24A-89EC-384D8B8A981B}" type="datetimeFigureOut">
              <a:rPr lang="en-US"/>
              <a:pPr>
                <a:defRPr/>
              </a:pPr>
              <a:t>3/19/2018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CAD08E57-B576-F641-BEA6-C3D752DF7F66}" type="slidenum">
              <a:rPr lang="en-US"/>
              <a:pPr>
                <a:defRPr/>
              </a:pPr>
              <a:t>‹#›</a:t>
            </a:fld>
            <a:endParaRPr lang="en-US"/>
          </a:p>
        </p:txBody>
      </p:sp>
    </p:spTree>
    <p:extLst>
      <p:ext uri="{BB962C8B-B14F-4D97-AF65-F5344CB8AC3E}">
        <p14:creationId xmlns:p14="http://schemas.microsoft.com/office/powerpoint/2010/main" val="1600640023"/>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Helvetica"/>
        <a:ea typeface="Geneva"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2pPr>
    <a:lvl3pPr marL="9144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3pPr>
    <a:lvl4pPr marL="13716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4pPr>
    <a:lvl5pPr marL="18288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Footer Placeholder 4"/>
          <p:cNvSpPr>
            <a:spLocks noGrp="1"/>
          </p:cNvSpPr>
          <p:nvPr>
            <p:ph type="ftr" sz="quarter" idx="11"/>
          </p:nvPr>
        </p:nvSpPr>
        <p:spPr/>
        <p:txBody>
          <a:bodyPr/>
          <a:lstStyle/>
          <a:p>
            <a:pPr>
              <a:defRPr/>
            </a:pPr>
            <a:endParaRPr lang="en-US" dirty="0"/>
          </a:p>
        </p:txBody>
      </p:sp>
    </p:spTree>
    <p:extLst>
      <p:ext uri="{BB962C8B-B14F-4D97-AF65-F5344CB8AC3E}">
        <p14:creationId xmlns:p14="http://schemas.microsoft.com/office/powerpoint/2010/main" val="30562174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Edit Master text styles</a:t>
            </a:r>
          </a:p>
        </p:txBody>
      </p:sp>
      <p:pic>
        <p:nvPicPr>
          <p:cNvPr id="13" name="Picture 12" descr="14-0218-16D.lr.jpg"/>
          <p:cNvPicPr>
            <a:picLocks noChangeAspect="1"/>
          </p:cNvPicPr>
          <p:nvPr userDrawn="1"/>
        </p:nvPicPr>
        <p:blipFill rotWithShape="1">
          <a:blip r:embed="rId2">
            <a:extLst>
              <a:ext uri="{28A0092B-C50C-407E-A947-70E740481C1C}">
                <a14:useLocalDpi xmlns:a14="http://schemas.microsoft.com/office/drawing/2010/main" val="0"/>
              </a:ext>
            </a:extLst>
          </a:blip>
          <a:srcRect t="25816" b="25769"/>
          <a:stretch/>
        </p:blipFill>
        <p:spPr>
          <a:xfrm>
            <a:off x="-17762" y="817011"/>
            <a:ext cx="918972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61" y="249843"/>
            <a:ext cx="9010786" cy="301891"/>
          </a:xfrm>
          <a:prstGeom prst="rect">
            <a:avLst/>
          </a:prstGeom>
        </p:spPr>
      </p:pic>
    </p:spTree>
    <p:extLst>
      <p:ext uri="{BB962C8B-B14F-4D97-AF65-F5344CB8AC3E}">
        <p14:creationId xmlns:p14="http://schemas.microsoft.com/office/powerpoint/2010/main" val="42934414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228600" y="971550"/>
            <a:ext cx="8672513" cy="5059363"/>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8"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8/28/2017</a:t>
            </a:r>
            <a:endParaRPr lang="en-US" dirty="0"/>
          </a:p>
        </p:txBody>
      </p:sp>
      <p:sp>
        <p:nvSpPr>
          <p:cNvPr id="9" name="Footer Placeholder 4"/>
          <p:cNvSpPr>
            <a:spLocks noGrp="1"/>
          </p:cNvSpPr>
          <p:nvPr>
            <p:ph type="ftr" sz="quarter" idx="3"/>
          </p:nvPr>
        </p:nvSpPr>
        <p:spPr>
          <a:xfrm>
            <a:off x="1530603"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David Harding | Lab Status Meeting</a:t>
            </a:r>
            <a:endParaRPr lang="en-US" b="1" dirty="0"/>
          </a:p>
        </p:txBody>
      </p:sp>
      <p:sp>
        <p:nvSpPr>
          <p:cNvPr id="10"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Tree>
    <p:extLst>
      <p:ext uri="{BB962C8B-B14F-4D97-AF65-F5344CB8AC3E}">
        <p14:creationId xmlns:p14="http://schemas.microsoft.com/office/powerpoint/2010/main" val="3439226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ogo Bottom: Comparison">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228601" y="971550"/>
            <a:ext cx="4206240" cy="3633788"/>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5"/>
          </p:nvPr>
        </p:nvSpPr>
        <p:spPr>
          <a:xfrm>
            <a:off x="4692452" y="971550"/>
            <a:ext cx="4215383" cy="3633788"/>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3"/>
          <p:cNvSpPr>
            <a:spLocks noGrp="1"/>
          </p:cNvSpPr>
          <p:nvPr>
            <p:ph type="body" sz="half" idx="16"/>
          </p:nvPr>
        </p:nvSpPr>
        <p:spPr>
          <a:xfrm>
            <a:off x="229365" y="4765101"/>
            <a:ext cx="4205476"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19"/>
          </p:nvPr>
        </p:nvSpPr>
        <p:spPr>
          <a:xfrm>
            <a:off x="4692450" y="4765101"/>
            <a:ext cx="4206239"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8/28/2017</a:t>
            </a:r>
            <a:endParaRPr lang="en-US" dirty="0"/>
          </a:p>
        </p:txBody>
      </p:sp>
      <p:sp>
        <p:nvSpPr>
          <p:cNvPr id="12" name="Footer Placeholder 4"/>
          <p:cNvSpPr>
            <a:spLocks noGrp="1"/>
          </p:cNvSpPr>
          <p:nvPr>
            <p:ph type="ftr" sz="quarter" idx="3"/>
          </p:nvPr>
        </p:nvSpPr>
        <p:spPr>
          <a:xfrm>
            <a:off x="1530602"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David Harding | Lab Status Meeting</a:t>
            </a:r>
            <a:endParaRPr lang="en-US" b="1" dirty="0"/>
          </a:p>
        </p:txBody>
      </p:sp>
      <p:sp>
        <p:nvSpPr>
          <p:cNvPr id="13"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4"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4139580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ogo Bottom: 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958849"/>
            <a:ext cx="3027894" cy="5022676"/>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Content Placeholder 2"/>
          <p:cNvSpPr>
            <a:spLocks noGrp="1"/>
          </p:cNvSpPr>
          <p:nvPr>
            <p:ph sz="half" idx="15"/>
          </p:nvPr>
        </p:nvSpPr>
        <p:spPr>
          <a:xfrm>
            <a:off x="3542712" y="958850"/>
            <a:ext cx="5347605" cy="5022675"/>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6"/>
          </p:nvPr>
        </p:nvSpPr>
        <p:spPr>
          <a:xfrm>
            <a:off x="736827" y="6504213"/>
            <a:ext cx="675368" cy="241300"/>
          </a:xfrm>
        </p:spPr>
        <p:txBody>
          <a:bodyPr/>
          <a:lstStyle>
            <a:lvl1pPr>
              <a:defRPr sz="1200" smtClean="0"/>
            </a:lvl1pPr>
          </a:lstStyle>
          <a:p>
            <a:pPr>
              <a:defRPr/>
            </a:pPr>
            <a:r>
              <a:rPr lang="en-US"/>
              <a:t>8/28/2017</a:t>
            </a:r>
            <a:endParaRPr lang="en-US" dirty="0"/>
          </a:p>
        </p:txBody>
      </p:sp>
      <p:sp>
        <p:nvSpPr>
          <p:cNvPr id="6" name="Footer Placeholder 4"/>
          <p:cNvSpPr>
            <a:spLocks noGrp="1"/>
          </p:cNvSpPr>
          <p:nvPr>
            <p:ph type="ftr" sz="quarter" idx="17"/>
          </p:nvPr>
        </p:nvSpPr>
        <p:spPr>
          <a:xfrm>
            <a:off x="1530601" y="6504213"/>
            <a:ext cx="6262119" cy="250031"/>
          </a:xfrm>
        </p:spPr>
        <p:txBody>
          <a:bodyPr/>
          <a:lstStyle>
            <a:lvl1pPr>
              <a:defRPr sz="1200" dirty="0" smtClean="0"/>
            </a:lvl1pPr>
          </a:lstStyle>
          <a:p>
            <a:pPr>
              <a:defRPr/>
            </a:pPr>
            <a:r>
              <a:rPr lang="en-US"/>
              <a:t>David Harding | Lab Status Meeting</a:t>
            </a:r>
            <a:endParaRPr lang="en-US" b="1" dirty="0"/>
          </a:p>
        </p:txBody>
      </p:sp>
      <p:sp>
        <p:nvSpPr>
          <p:cNvPr id="7" name="Slide Number Placeholder 5"/>
          <p:cNvSpPr>
            <a:spLocks noGrp="1"/>
          </p:cNvSpPr>
          <p:nvPr>
            <p:ph type="sldNum" sz="quarter" idx="18"/>
          </p:nvPr>
        </p:nvSpPr>
        <p:spPr/>
        <p:txBody>
          <a:bodyPr/>
          <a:lstStyle>
            <a:lvl1pPr>
              <a:defRPr sz="1200" smtClean="0"/>
            </a:lvl1pPr>
          </a:lstStyle>
          <a:p>
            <a:pPr>
              <a:defRPr/>
            </a:pPr>
            <a:fld id="{979A04A2-726F-2143-A443-7788AF27176E}" type="slidenum">
              <a:rPr lang="en-US"/>
              <a:pPr>
                <a:defRPr/>
              </a:pPr>
              <a:t>‹#›</a:t>
            </a:fld>
            <a:endParaRPr lang="en-US" dirty="0"/>
          </a:p>
        </p:txBody>
      </p:sp>
      <p:sp>
        <p:nvSpPr>
          <p:cNvPr id="12" name="Title 1"/>
          <p:cNvSpPr>
            <a:spLocks noGrp="1"/>
          </p:cNvSpPr>
          <p:nvPr>
            <p:ph type="title"/>
          </p:nvPr>
        </p:nvSpPr>
        <p:spPr>
          <a:xfrm>
            <a:off x="228600" y="254026"/>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2011836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ogo Bottom: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971550"/>
            <a:ext cx="8686800" cy="3726717"/>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10" name="Text Placeholder 3"/>
          <p:cNvSpPr>
            <a:spLocks noGrp="1"/>
          </p:cNvSpPr>
          <p:nvPr>
            <p:ph type="body" sz="half" idx="2"/>
          </p:nvPr>
        </p:nvSpPr>
        <p:spPr>
          <a:xfrm>
            <a:off x="224073" y="4943005"/>
            <a:ext cx="8686800" cy="1091259"/>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3"/>
          <p:cNvSpPr>
            <a:spLocks noGrp="1"/>
          </p:cNvSpPr>
          <p:nvPr>
            <p:ph type="dt" sz="half" idx="14"/>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8/28/2017</a:t>
            </a:r>
            <a:endParaRPr lang="en-US" dirty="0"/>
          </a:p>
        </p:txBody>
      </p:sp>
      <p:sp>
        <p:nvSpPr>
          <p:cNvPr id="9" name="Footer Placeholder 4"/>
          <p:cNvSpPr>
            <a:spLocks noGrp="1"/>
          </p:cNvSpPr>
          <p:nvPr>
            <p:ph type="ftr" sz="quarter" idx="3"/>
          </p:nvPr>
        </p:nvSpPr>
        <p:spPr>
          <a:xfrm>
            <a:off x="1530603" y="6504213"/>
            <a:ext cx="625195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David Harding | Lab Status Meeting</a:t>
            </a:r>
            <a:endParaRPr lang="en-US" b="1" dirty="0"/>
          </a:p>
        </p:txBody>
      </p:sp>
      <p:sp>
        <p:nvSpPr>
          <p:cNvPr id="11"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2"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2811915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36827" y="6504213"/>
            <a:ext cx="675368" cy="241300"/>
          </a:xfrm>
        </p:spPr>
        <p:txBody>
          <a:bodyPr/>
          <a:lstStyle/>
          <a:p>
            <a:pPr>
              <a:defRPr/>
            </a:pPr>
            <a:r>
              <a:rPr lang="en-US"/>
              <a:t>8/28/2017</a:t>
            </a:r>
            <a:endParaRPr lang="en-US" dirty="0"/>
          </a:p>
        </p:txBody>
      </p:sp>
      <p:sp>
        <p:nvSpPr>
          <p:cNvPr id="4" name="Footer Placeholder 3"/>
          <p:cNvSpPr>
            <a:spLocks noGrp="1"/>
          </p:cNvSpPr>
          <p:nvPr>
            <p:ph type="ftr" sz="quarter" idx="11"/>
          </p:nvPr>
        </p:nvSpPr>
        <p:spPr>
          <a:xfrm>
            <a:off x="1530602" y="6504213"/>
            <a:ext cx="6260399" cy="242873"/>
          </a:xfrm>
        </p:spPr>
        <p:txBody>
          <a:bodyPr/>
          <a:lstStyle/>
          <a:p>
            <a:pPr>
              <a:defRPr/>
            </a:pPr>
            <a:r>
              <a:rPr lang="en-US"/>
              <a:t>David Harding | Lab Status Meeting</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7" name="Picture Placeholder 6"/>
          <p:cNvSpPr>
            <a:spLocks noGrp="1"/>
          </p:cNvSpPr>
          <p:nvPr>
            <p:ph type="pic" sz="quarter" idx="13"/>
          </p:nvPr>
        </p:nvSpPr>
        <p:spPr>
          <a:xfrm>
            <a:off x="222250" y="254000"/>
            <a:ext cx="8675688" cy="5802923"/>
          </a:xfrm>
          <a:prstGeom prst="rect">
            <a:avLst/>
          </a:prstGeom>
        </p:spPr>
        <p:txBody>
          <a:bodyPr vert="horz"/>
          <a:lstStyle>
            <a:lvl1pPr>
              <a:defRPr>
                <a:solidFill>
                  <a:srgbClr val="505050"/>
                </a:solidFill>
              </a:defRPr>
            </a:lvl1pPr>
          </a:lstStyle>
          <a:p>
            <a:r>
              <a:rPr lang="en-US"/>
              <a:t>Click icon to add picture</a:t>
            </a:r>
          </a:p>
        </p:txBody>
      </p:sp>
    </p:spTree>
    <p:extLst>
      <p:ext uri="{BB962C8B-B14F-4D97-AF65-F5344CB8AC3E}">
        <p14:creationId xmlns:p14="http://schemas.microsoft.com/office/powerpoint/2010/main" val="2882221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ogo Bottom: Extra Logo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r>
              <a:rPr lang="en-US"/>
              <a:t>8/28/2017</a:t>
            </a:r>
            <a:endParaRPr lang="en-US" dirty="0"/>
          </a:p>
        </p:txBody>
      </p:sp>
      <p:sp>
        <p:nvSpPr>
          <p:cNvPr id="4" name="Footer Placeholder 3"/>
          <p:cNvSpPr>
            <a:spLocks noGrp="1"/>
          </p:cNvSpPr>
          <p:nvPr>
            <p:ph type="ftr" sz="quarter" idx="11"/>
          </p:nvPr>
        </p:nvSpPr>
        <p:spPr>
          <a:xfrm>
            <a:off x="1530603" y="6504213"/>
            <a:ext cx="6272278" cy="242873"/>
          </a:xfrm>
        </p:spPr>
        <p:txBody>
          <a:bodyPr/>
          <a:lstStyle/>
          <a:p>
            <a:pPr>
              <a:defRPr/>
            </a:pPr>
            <a:r>
              <a:rPr lang="en-US"/>
              <a:t>David Harding | Lab Status Meeting</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11"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24" name="Picture Placeholder 14"/>
          <p:cNvSpPr>
            <a:spLocks noGrp="1"/>
          </p:cNvSpPr>
          <p:nvPr>
            <p:ph type="pic" sz="quarter" idx="19"/>
          </p:nvPr>
        </p:nvSpPr>
        <p:spPr>
          <a:xfrm>
            <a:off x="205694"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5" name="Picture Placeholder 14"/>
          <p:cNvSpPr>
            <a:spLocks noGrp="1"/>
          </p:cNvSpPr>
          <p:nvPr>
            <p:ph type="pic" sz="quarter" idx="20"/>
          </p:nvPr>
        </p:nvSpPr>
        <p:spPr>
          <a:xfrm>
            <a:off x="1979425"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6" name="Picture Placeholder 14"/>
          <p:cNvSpPr>
            <a:spLocks noGrp="1"/>
          </p:cNvSpPr>
          <p:nvPr>
            <p:ph type="pic" sz="quarter" idx="21"/>
          </p:nvPr>
        </p:nvSpPr>
        <p:spPr>
          <a:xfrm>
            <a:off x="3753205"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7" name="Picture Placeholder 14"/>
          <p:cNvSpPr>
            <a:spLocks noGrp="1"/>
          </p:cNvSpPr>
          <p:nvPr>
            <p:ph type="pic" sz="quarter" idx="22"/>
          </p:nvPr>
        </p:nvSpPr>
        <p:spPr>
          <a:xfrm>
            <a:off x="5534456"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8" name="Picture Placeholder 14"/>
          <p:cNvSpPr>
            <a:spLocks noGrp="1"/>
          </p:cNvSpPr>
          <p:nvPr>
            <p:ph type="pic" sz="quarter" idx="23"/>
          </p:nvPr>
        </p:nvSpPr>
        <p:spPr>
          <a:xfrm>
            <a:off x="7300765"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9" name="Picture Placeholder 14"/>
          <p:cNvSpPr>
            <a:spLocks noGrp="1"/>
          </p:cNvSpPr>
          <p:nvPr>
            <p:ph type="pic" sz="quarter" idx="14"/>
          </p:nvPr>
        </p:nvSpPr>
        <p:spPr>
          <a:xfrm>
            <a:off x="205694"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0" name="Picture Placeholder 14"/>
          <p:cNvSpPr>
            <a:spLocks noGrp="1"/>
          </p:cNvSpPr>
          <p:nvPr>
            <p:ph type="pic" sz="quarter" idx="15"/>
          </p:nvPr>
        </p:nvSpPr>
        <p:spPr>
          <a:xfrm>
            <a:off x="1979425"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1" name="Picture Placeholder 14"/>
          <p:cNvSpPr>
            <a:spLocks noGrp="1"/>
          </p:cNvSpPr>
          <p:nvPr>
            <p:ph type="pic" sz="quarter" idx="16"/>
          </p:nvPr>
        </p:nvSpPr>
        <p:spPr>
          <a:xfrm>
            <a:off x="3753205"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2" name="Picture Placeholder 14"/>
          <p:cNvSpPr>
            <a:spLocks noGrp="1"/>
          </p:cNvSpPr>
          <p:nvPr>
            <p:ph type="pic" sz="quarter" idx="17"/>
          </p:nvPr>
        </p:nvSpPr>
        <p:spPr>
          <a:xfrm>
            <a:off x="5534456"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3" name="Picture Placeholder 14"/>
          <p:cNvSpPr>
            <a:spLocks noGrp="1"/>
          </p:cNvSpPr>
          <p:nvPr>
            <p:ph type="pic" sz="quarter" idx="18"/>
          </p:nvPr>
        </p:nvSpPr>
        <p:spPr>
          <a:xfrm>
            <a:off x="7300765"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4" name="Picture Placeholder 14"/>
          <p:cNvSpPr>
            <a:spLocks noGrp="1"/>
          </p:cNvSpPr>
          <p:nvPr>
            <p:ph type="pic" sz="quarter" idx="24"/>
          </p:nvPr>
        </p:nvSpPr>
        <p:spPr>
          <a:xfrm>
            <a:off x="205694"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5" name="Picture Placeholder 14"/>
          <p:cNvSpPr>
            <a:spLocks noGrp="1"/>
          </p:cNvSpPr>
          <p:nvPr>
            <p:ph type="pic" sz="quarter" idx="25"/>
          </p:nvPr>
        </p:nvSpPr>
        <p:spPr>
          <a:xfrm>
            <a:off x="1979425"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6" name="Picture Placeholder 14"/>
          <p:cNvSpPr>
            <a:spLocks noGrp="1"/>
          </p:cNvSpPr>
          <p:nvPr>
            <p:ph type="pic" sz="quarter" idx="26"/>
          </p:nvPr>
        </p:nvSpPr>
        <p:spPr>
          <a:xfrm>
            <a:off x="3753205"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7" name="Picture Placeholder 14"/>
          <p:cNvSpPr>
            <a:spLocks noGrp="1"/>
          </p:cNvSpPr>
          <p:nvPr>
            <p:ph type="pic" sz="quarter" idx="27"/>
          </p:nvPr>
        </p:nvSpPr>
        <p:spPr>
          <a:xfrm>
            <a:off x="5534456"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8" name="Picture Placeholder 14"/>
          <p:cNvSpPr>
            <a:spLocks noGrp="1"/>
          </p:cNvSpPr>
          <p:nvPr>
            <p:ph type="pic" sz="quarter" idx="28"/>
          </p:nvPr>
        </p:nvSpPr>
        <p:spPr>
          <a:xfrm>
            <a:off x="7300765"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Tree>
    <p:extLst>
      <p:ext uri="{BB962C8B-B14F-4D97-AF65-F5344CB8AC3E}">
        <p14:creationId xmlns:p14="http://schemas.microsoft.com/office/powerpoint/2010/main" val="8301617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mp;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004C97"/>
                </a:solidFill>
              </a:defRPr>
            </a:lvl1pPr>
          </a:lstStyle>
          <a:p>
            <a:r>
              <a:rPr lang="en-US"/>
              <a:t>Click to edit Master title style</a:t>
            </a:r>
            <a:endParaRPr lang="en-US" dirty="0"/>
          </a:p>
        </p:txBody>
      </p:sp>
      <p:sp>
        <p:nvSpPr>
          <p:cNvPr id="3" name="Content Placeholder 2"/>
          <p:cNvSpPr>
            <a:spLocks noGrp="1"/>
          </p:cNvSpPr>
          <p:nvPr>
            <p:ph idx="1"/>
          </p:nvPr>
        </p:nvSpPr>
        <p:spPr>
          <a:xfrm>
            <a:off x="228600" y="1043046"/>
            <a:ext cx="8672513" cy="4987867"/>
          </a:xfrm>
          <a:prstGeom prst="rect">
            <a:avLst/>
          </a:prstGeom>
        </p:spPr>
        <p:txBody>
          <a:bodyPr lIns="0" tIns="0" rIns="0" bIns="0"/>
          <a:lstStyle>
            <a:lvl1pPr>
              <a:defRPr sz="2400">
                <a:solidFill>
                  <a:srgbClr val="404040"/>
                </a:solidFill>
              </a:defRPr>
            </a:lvl1pPr>
            <a:lvl2pPr>
              <a:defRPr sz="2200">
                <a:solidFill>
                  <a:srgbClr val="404040"/>
                </a:solidFill>
              </a:defRPr>
            </a:lvl2pPr>
            <a:lvl3pPr>
              <a:defRPr sz="2000">
                <a:solidFill>
                  <a:srgbClr val="404040"/>
                </a:solidFill>
              </a:defRPr>
            </a:lvl3pPr>
            <a:lvl4pPr>
              <a:defRPr sz="1800">
                <a:solidFill>
                  <a:srgbClr val="404040"/>
                </a:solidFill>
              </a:defRPr>
            </a:lvl4pPr>
            <a:lvl5pPr marL="2057400" indent="-228600">
              <a:buFont typeface="Arial"/>
              <a:buChar char="•"/>
              <a:defRPr sz="1800">
                <a:solidFill>
                  <a:srgbClr val="40404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450013" y="6515100"/>
            <a:ext cx="1076325" cy="241300"/>
          </a:xfrm>
        </p:spPr>
        <p:txBody>
          <a:bodyPr/>
          <a:lstStyle>
            <a:lvl1pPr>
              <a:defRPr/>
            </a:lvl1pPr>
          </a:lstStyle>
          <a:p>
            <a:r>
              <a:rPr lang="en-US" altLang="en-US"/>
              <a:t>8/28/2017</a:t>
            </a:r>
          </a:p>
        </p:txBody>
      </p:sp>
      <p:sp>
        <p:nvSpPr>
          <p:cNvPr id="5" name="Footer Placeholder 4"/>
          <p:cNvSpPr>
            <a:spLocks noGrp="1"/>
          </p:cNvSpPr>
          <p:nvPr>
            <p:ph type="ftr" sz="quarter" idx="11"/>
          </p:nvPr>
        </p:nvSpPr>
        <p:spPr/>
        <p:txBody>
          <a:bodyPr/>
          <a:lstStyle>
            <a:lvl1pPr>
              <a:defRPr sz="900">
                <a:solidFill>
                  <a:srgbClr val="004C97"/>
                </a:solidFill>
              </a:defRPr>
            </a:lvl1pPr>
          </a:lstStyle>
          <a:p>
            <a:pPr>
              <a:defRPr/>
            </a:pPr>
            <a:r>
              <a:rPr lang="en-US"/>
              <a:t>David Harding | Lab Status Meeting</a:t>
            </a:r>
            <a:endParaRPr lang="en-US" b="1" dirty="0"/>
          </a:p>
        </p:txBody>
      </p:sp>
      <p:sp>
        <p:nvSpPr>
          <p:cNvPr id="6" name="Slide Number Placeholder 5"/>
          <p:cNvSpPr>
            <a:spLocks noGrp="1"/>
          </p:cNvSpPr>
          <p:nvPr>
            <p:ph type="sldNum" sz="quarter" idx="12"/>
          </p:nvPr>
        </p:nvSpPr>
        <p:spPr/>
        <p:txBody>
          <a:bodyPr/>
          <a:lstStyle>
            <a:lvl1pPr>
              <a:defRPr/>
            </a:lvl1pPr>
          </a:lstStyle>
          <a:p>
            <a:fld id="{032205FA-A580-4FB2-8E99-244EC8430E3C}" type="slidenum">
              <a:rPr lang="en-US" altLang="en-US"/>
              <a:pPr/>
              <a:t>‹#›</a:t>
            </a:fld>
            <a:endParaRPr lang="en-US" altLang="en-US"/>
          </a:p>
        </p:txBody>
      </p:sp>
    </p:spTree>
    <p:extLst>
      <p:ext uri="{BB962C8B-B14F-4D97-AF65-F5344CB8AC3E}">
        <p14:creationId xmlns:p14="http://schemas.microsoft.com/office/powerpoint/2010/main" val="17346829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8/28/2017</a:t>
            </a:r>
            <a:endParaRPr lang="en-US" dirty="0"/>
          </a:p>
        </p:txBody>
      </p:sp>
      <p:sp>
        <p:nvSpPr>
          <p:cNvPr id="15" name="Footer Placeholder 4"/>
          <p:cNvSpPr>
            <a:spLocks noGrp="1"/>
          </p:cNvSpPr>
          <p:nvPr>
            <p:ph type="ftr" sz="quarter" idx="3"/>
          </p:nvPr>
        </p:nvSpPr>
        <p:spPr>
          <a:xfrm>
            <a:off x="1530602" y="6504213"/>
            <a:ext cx="6260399"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David Harding | Lab Status Meeting</a:t>
            </a:r>
            <a:endParaRPr lang="en-US" b="1" dirty="0"/>
          </a:p>
        </p:txBody>
      </p:sp>
      <p:sp>
        <p:nvSpPr>
          <p:cNvPr id="16"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20" name="Date Placeholder 3"/>
          <p:cNvSpPr txBox="1">
            <a:spLocks/>
          </p:cNvSpPr>
          <p:nvPr/>
        </p:nvSpPr>
        <p:spPr>
          <a:xfrm>
            <a:off x="6450013" y="4477484"/>
            <a:ext cx="1076325" cy="241300"/>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endParaRPr lang="en-US" dirty="0"/>
          </a:p>
        </p:txBody>
      </p:sp>
      <p:grpSp>
        <p:nvGrpSpPr>
          <p:cNvPr id="9" name="Group 8"/>
          <p:cNvGrpSpPr>
            <a:grpSpLocks noChangeAspect="1"/>
          </p:cNvGrpSpPr>
          <p:nvPr/>
        </p:nvGrpSpPr>
        <p:grpSpPr>
          <a:xfrm>
            <a:off x="215900" y="6258863"/>
            <a:ext cx="8699500" cy="197990"/>
            <a:chOff x="600217" y="6258863"/>
            <a:chExt cx="8297721" cy="188846"/>
          </a:xfrm>
        </p:grpSpPr>
        <p:cxnSp>
          <p:nvCxnSpPr>
            <p:cNvPr id="10" name="Straight Connector 9"/>
            <p:cNvCxnSpPr/>
            <p:nvPr userDrawn="1"/>
          </p:nvCxnSpPr>
          <p:spPr>
            <a:xfrm>
              <a:off x="600217" y="6357936"/>
              <a:ext cx="7190785" cy="0"/>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13" name="Picture 6" descr="FermiLogo_RGB_NALBlue.png"/>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7853781" y="6258863"/>
              <a:ext cx="1044157" cy="1888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119" r:id="rId1"/>
    <p:sldLayoutId id="2147484104" r:id="rId2"/>
    <p:sldLayoutId id="2147484105" r:id="rId3"/>
    <p:sldLayoutId id="2147484120" r:id="rId4"/>
    <p:sldLayoutId id="2147484103" r:id="rId5"/>
    <p:sldLayoutId id="2147484122" r:id="rId6"/>
    <p:sldLayoutId id="2147484116" r:id="rId7"/>
    <p:sldLayoutId id="2147484123" r:id="rId8"/>
  </p:sldLayoutIdLst>
  <p:hf hdr="0"/>
  <p:txStyles>
    <p:titleStyle>
      <a:lvl1pPr algn="l" defTabSz="457200" rtl="0" eaLnBrk="1" fontAlgn="base" hangingPunct="1">
        <a:spcBef>
          <a:spcPct val="0"/>
        </a:spcBef>
        <a:spcAft>
          <a:spcPct val="0"/>
        </a:spcAft>
        <a:defRPr sz="1700" b="1" kern="1200">
          <a:solidFill>
            <a:srgbClr val="2E5286"/>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7F7F7F"/>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7F7F7F"/>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41924" y="5045612"/>
            <a:ext cx="8499231" cy="1390219"/>
          </a:xfrm>
        </p:spPr>
        <p:txBody>
          <a:bodyPr/>
          <a:lstStyle/>
          <a:p>
            <a:r>
              <a:rPr lang="en-US" dirty="0"/>
              <a:t>Jay Theilacker</a:t>
            </a:r>
          </a:p>
          <a:p>
            <a:r>
              <a:rPr lang="en-US" dirty="0"/>
              <a:t>All Experimenters and Laboratory Status Meeting</a:t>
            </a:r>
          </a:p>
          <a:p>
            <a:r>
              <a:rPr lang="en-US" dirty="0"/>
              <a:t>March 19, 2018</a:t>
            </a:r>
          </a:p>
          <a:p>
            <a:endParaRPr lang="en-US" dirty="0"/>
          </a:p>
        </p:txBody>
      </p:sp>
      <p:sp>
        <p:nvSpPr>
          <p:cNvPr id="3" name="Text Placeholder 2"/>
          <p:cNvSpPr>
            <a:spLocks noGrp="1"/>
          </p:cNvSpPr>
          <p:nvPr>
            <p:ph type="body" sz="quarter" idx="11"/>
          </p:nvPr>
        </p:nvSpPr>
        <p:spPr/>
        <p:txBody>
          <a:bodyPr>
            <a:noAutofit/>
          </a:bodyPr>
          <a:lstStyle/>
          <a:p>
            <a:r>
              <a:rPr lang="en-US" dirty="0"/>
              <a:t>TD Operations Status</a:t>
            </a:r>
          </a:p>
        </p:txBody>
      </p:sp>
    </p:spTree>
    <p:extLst>
      <p:ext uri="{BB962C8B-B14F-4D97-AF65-F5344CB8AC3E}">
        <p14:creationId xmlns:p14="http://schemas.microsoft.com/office/powerpoint/2010/main" val="19895975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28"/>
          <p:cNvSpPr>
            <a:spLocks noGrp="1"/>
          </p:cNvSpPr>
          <p:nvPr>
            <p:ph type="title"/>
          </p:nvPr>
        </p:nvSpPr>
        <p:spPr bwMode="auto">
          <a:xfrm>
            <a:off x="234217" y="-13443"/>
            <a:ext cx="8686800" cy="642937"/>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US" altLang="en-US" dirty="0">
                <a:latin typeface="Helvetica" panose="020B0604020202020204" pitchFamily="34" charset="0"/>
                <a:ea typeface="Geneva" pitchFamily="121" charset="-128"/>
              </a:rPr>
              <a:t>SRF Sector</a:t>
            </a:r>
          </a:p>
        </p:txBody>
      </p:sp>
      <p:sp>
        <p:nvSpPr>
          <p:cNvPr id="24578" name="Content Placeholder 29"/>
          <p:cNvSpPr>
            <a:spLocks noGrp="1"/>
          </p:cNvSpPr>
          <p:nvPr>
            <p:ph idx="1"/>
          </p:nvPr>
        </p:nvSpPr>
        <p:spPr bwMode="auto">
          <a:xfrm>
            <a:off x="0" y="822960"/>
            <a:ext cx="8869680" cy="548640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344488" indent="0" eaLnBrk="1" hangingPunct="1">
              <a:buNone/>
            </a:pPr>
            <a:r>
              <a:rPr lang="en-US" altLang="en-US" sz="1200" b="1" dirty="0">
                <a:solidFill>
                  <a:schemeClr val="tx1"/>
                </a:solidFill>
                <a:latin typeface="Helvetica" panose="020B0604020202020204" pitchFamily="34" charset="0"/>
                <a:ea typeface="Geneva" pitchFamily="121" charset="-128"/>
              </a:rPr>
              <a:t>R&amp;D  </a:t>
            </a:r>
          </a:p>
          <a:p>
            <a:pPr marL="914400" lvl="1" indent="-344488">
              <a:buFont typeface="Arial" panose="020B0604020202020204" pitchFamily="34" charset="0"/>
              <a:buChar char="•"/>
            </a:pPr>
            <a:r>
              <a:rPr lang="en-US" altLang="en-US" sz="1200" dirty="0">
                <a:solidFill>
                  <a:schemeClr val="tx1"/>
                </a:solidFill>
                <a:latin typeface="Helvetica" panose="020B0604020202020204" pitchFamily="34" charset="0"/>
                <a:ea typeface="Geneva" pitchFamily="121" charset="-128"/>
              </a:rPr>
              <a:t>Quantum computing measurement continues.</a:t>
            </a:r>
          </a:p>
          <a:p>
            <a:pPr marL="914400" lvl="1" indent="-344488">
              <a:buFont typeface="Arial" panose="020B0604020202020204" pitchFamily="34" charset="0"/>
              <a:buChar char="•"/>
            </a:pPr>
            <a:r>
              <a:rPr lang="en-US" altLang="en-US" sz="1200" dirty="0">
                <a:solidFill>
                  <a:schemeClr val="tx1"/>
                </a:solidFill>
                <a:latin typeface="Helvetica" panose="020B0604020202020204" pitchFamily="34" charset="0"/>
                <a:ea typeface="Geneva" pitchFamily="121" charset="-128"/>
              </a:rPr>
              <a:t>High Q</a:t>
            </a:r>
            <a:r>
              <a:rPr lang="en-US" altLang="en-US" sz="1200" baseline="-25000" dirty="0">
                <a:solidFill>
                  <a:schemeClr val="tx1"/>
                </a:solidFill>
                <a:latin typeface="Helvetica" panose="020B0604020202020204" pitchFamily="34" charset="0"/>
                <a:ea typeface="Geneva" pitchFamily="121" charset="-128"/>
              </a:rPr>
              <a:t>0</a:t>
            </a:r>
            <a:r>
              <a:rPr lang="en-US" altLang="en-US" sz="1200" dirty="0">
                <a:solidFill>
                  <a:schemeClr val="tx1"/>
                </a:solidFill>
                <a:latin typeface="Helvetica" panose="020B0604020202020204" pitchFamily="34" charset="0"/>
                <a:ea typeface="Geneva" pitchFamily="121" charset="-128"/>
              </a:rPr>
              <a:t> high gradient: Nitrogen infusion program continues. Furnace troubleshooting/improvement is in progress</a:t>
            </a:r>
          </a:p>
          <a:p>
            <a:pPr marL="914400" lvl="1" indent="-344488">
              <a:buFont typeface="Arial" panose="020B0604020202020204" pitchFamily="34" charset="0"/>
              <a:buChar char="•"/>
            </a:pPr>
            <a:r>
              <a:rPr lang="en-US" altLang="en-US" sz="1200" dirty="0">
                <a:solidFill>
                  <a:schemeClr val="tx1"/>
                </a:solidFill>
                <a:latin typeface="Helvetica" panose="020B0604020202020204" pitchFamily="34" charset="0"/>
                <a:ea typeface="Geneva" pitchFamily="121" charset="-128"/>
              </a:rPr>
              <a:t>Nb3Sn continues cavity preparation and coating. One cavity had a very nice coating appearance.</a:t>
            </a:r>
            <a:r>
              <a:rPr lang="en-US" altLang="en-US" sz="1200" dirty="0">
                <a:solidFill>
                  <a:srgbClr val="C00000"/>
                </a:solidFill>
                <a:latin typeface="Helvetica" panose="020B0604020202020204" pitchFamily="34" charset="0"/>
                <a:ea typeface="Geneva" pitchFamily="121" charset="-128"/>
              </a:rPr>
              <a:t> Initial test showed improved Q-slope, however it was not as good as Cornell’s best cavity which had little Q-slope.</a:t>
            </a:r>
          </a:p>
          <a:p>
            <a:pPr marL="914400" lvl="1" indent="-344488">
              <a:buFont typeface="Arial" panose="020B0604020202020204" pitchFamily="34" charset="0"/>
              <a:buChar char="•"/>
            </a:pPr>
            <a:r>
              <a:rPr lang="en-US" altLang="en-US" sz="1200" dirty="0">
                <a:solidFill>
                  <a:schemeClr val="tx1"/>
                </a:solidFill>
                <a:latin typeface="Helvetica" panose="020B0604020202020204" pitchFamily="34" charset="0"/>
                <a:ea typeface="Geneva" pitchFamily="121" charset="-128"/>
              </a:rPr>
              <a:t>High field Q slope: HF rinsing study is in progress</a:t>
            </a:r>
          </a:p>
          <a:p>
            <a:pPr marL="914400" lvl="1" indent="-344488">
              <a:buFont typeface="Arial" panose="020B0604020202020204" pitchFamily="34" charset="0"/>
              <a:buChar char="•"/>
            </a:pPr>
            <a:r>
              <a:rPr lang="en-US" altLang="en-US" sz="1200" dirty="0">
                <a:solidFill>
                  <a:schemeClr val="tx1"/>
                </a:solidFill>
                <a:latin typeface="Helvetica" panose="020B0604020202020204" pitchFamily="34" charset="0"/>
                <a:ea typeface="Geneva" pitchFamily="121" charset="-128"/>
              </a:rPr>
              <a:t>Plasma processing continues. </a:t>
            </a:r>
          </a:p>
          <a:p>
            <a:pPr marL="914400" lvl="1" indent="-344488">
              <a:buFont typeface="Arial" panose="020B0604020202020204" pitchFamily="34" charset="0"/>
              <a:buChar char="•"/>
            </a:pPr>
            <a:r>
              <a:rPr lang="en-US" altLang="en-US" sz="1200" dirty="0">
                <a:solidFill>
                  <a:schemeClr val="tx1"/>
                </a:solidFill>
                <a:latin typeface="Helvetica" panose="020B0604020202020204" pitchFamily="34" charset="0"/>
                <a:ea typeface="Geneva" pitchFamily="121" charset="-128"/>
              </a:rPr>
              <a:t>Nb/Cu vacuum chamber installation is in progress.</a:t>
            </a:r>
          </a:p>
          <a:p>
            <a:pPr marL="344488" indent="0" eaLnBrk="1" hangingPunct="1">
              <a:buNone/>
            </a:pPr>
            <a:r>
              <a:rPr lang="en-US" altLang="en-US" sz="1200" b="1" dirty="0">
                <a:solidFill>
                  <a:schemeClr val="tx1"/>
                </a:solidFill>
                <a:latin typeface="Helvetica" panose="020B0604020202020204" pitchFamily="34" charset="0"/>
                <a:ea typeface="Geneva" pitchFamily="121" charset="-128"/>
              </a:rPr>
              <a:t>LCLS-II</a:t>
            </a:r>
            <a:endParaRPr lang="en-US" altLang="en-US" sz="1200" dirty="0">
              <a:solidFill>
                <a:schemeClr val="tx1"/>
              </a:solidFill>
              <a:latin typeface="Helvetica" panose="020B0604020202020204" pitchFamily="34" charset="0"/>
              <a:ea typeface="Geneva" pitchFamily="121" charset="-128"/>
            </a:endParaRPr>
          </a:p>
          <a:p>
            <a:pPr marL="914400" lvl="1" indent="-344488">
              <a:buFont typeface="Arial" panose="020B0604020202020204" pitchFamily="34" charset="0"/>
              <a:buChar char="•"/>
            </a:pPr>
            <a:r>
              <a:rPr lang="en-US" altLang="en-US" sz="1200" dirty="0">
                <a:solidFill>
                  <a:srgbClr val="C00000"/>
                </a:solidFill>
                <a:latin typeface="Helvetica" panose="020B0604020202020204" pitchFamily="34" charset="0"/>
                <a:ea typeface="Geneva" pitchFamily="121" charset="-128"/>
              </a:rPr>
              <a:t>A new BPM assembly procedure and hardware continues to be successful following thermal cycle testing. A Quality Assurance Audit this week. Additional BPM studies planned.</a:t>
            </a:r>
          </a:p>
          <a:p>
            <a:pPr marL="914400" lvl="1" indent="-344488">
              <a:buFont typeface="Arial" panose="020B0604020202020204" pitchFamily="34" charset="0"/>
              <a:buChar char="•"/>
            </a:pPr>
            <a:r>
              <a:rPr lang="en-US" altLang="en-US" sz="1200" dirty="0">
                <a:solidFill>
                  <a:schemeClr val="tx1"/>
                </a:solidFill>
                <a:latin typeface="Helvetica" panose="020B0604020202020204" pitchFamily="34" charset="0"/>
                <a:ea typeface="Geneva" pitchFamily="121" charset="-128"/>
              </a:rPr>
              <a:t>CM03 dis-assembly was completed. Rebuild started as a filler job between cryomodules.</a:t>
            </a:r>
          </a:p>
          <a:p>
            <a:pPr marL="914400" lvl="1" indent="-344488">
              <a:buFont typeface="Arial" panose="020B0604020202020204" pitchFamily="34" charset="0"/>
              <a:buChar char="•"/>
            </a:pPr>
            <a:r>
              <a:rPr lang="en-US" altLang="en-US" sz="1200" dirty="0">
                <a:solidFill>
                  <a:schemeClr val="tx1"/>
                </a:solidFill>
                <a:latin typeface="Helvetica" panose="020B0604020202020204" pitchFamily="34" charset="0"/>
                <a:ea typeface="Geneva" pitchFamily="121" charset="-128"/>
              </a:rPr>
              <a:t>CM02, CM04 and CM05 beam line were back filled and warm end coupler were dis-assembled. They are ready for extraction and repair BPM. Actual repair is pending for approval.</a:t>
            </a:r>
          </a:p>
          <a:p>
            <a:pPr marL="914400" lvl="1" indent="-344488">
              <a:buFont typeface="Arial" panose="020B0604020202020204" pitchFamily="34" charset="0"/>
              <a:buChar char="•"/>
            </a:pPr>
            <a:r>
              <a:rPr lang="en-US" altLang="en-US" sz="1200" dirty="0">
                <a:solidFill>
                  <a:schemeClr val="tx1"/>
                </a:solidFill>
                <a:latin typeface="Helvetica" panose="020B0604020202020204" pitchFamily="34" charset="0"/>
                <a:ea typeface="Geneva" pitchFamily="121" charset="-128"/>
              </a:rPr>
              <a:t>CM06 is still at SLAC due to BPM leak. A dummy cryomodule will be shipped to get vibration data first</a:t>
            </a:r>
          </a:p>
          <a:p>
            <a:pPr marL="914400" lvl="1" indent="-344488">
              <a:buFont typeface="Arial" panose="020B0604020202020204" pitchFamily="34" charset="0"/>
              <a:buChar char="•"/>
            </a:pPr>
            <a:r>
              <a:rPr lang="en-US" altLang="en-US" sz="1200" dirty="0">
                <a:solidFill>
                  <a:schemeClr val="tx1"/>
                </a:solidFill>
                <a:latin typeface="Helvetica" panose="020B0604020202020204" pitchFamily="34" charset="0"/>
                <a:ea typeface="Geneva" pitchFamily="121" charset="-128"/>
              </a:rPr>
              <a:t>CM07 is at CMTF and needs to be moved to ICB to fix BPM. Pending shipping instrument (Demagnetized geophone)</a:t>
            </a:r>
          </a:p>
          <a:p>
            <a:pPr marL="914400" lvl="1" indent="-344488">
              <a:buFont typeface="Arial" panose="020B0604020202020204" pitchFamily="34" charset="0"/>
              <a:buChar char="•"/>
            </a:pPr>
            <a:r>
              <a:rPr lang="en-US" altLang="en-US" sz="1200" dirty="0">
                <a:solidFill>
                  <a:schemeClr val="tx1"/>
                </a:solidFill>
                <a:latin typeface="Helvetica" panose="020B0604020202020204" pitchFamily="34" charset="0"/>
                <a:ea typeface="Geneva" pitchFamily="121" charset="-128"/>
              </a:rPr>
              <a:t>CM08 Helium circuit leak check was completed. BPM fix is planned pending SLAC approval.</a:t>
            </a:r>
          </a:p>
          <a:p>
            <a:pPr marL="914400" lvl="1" indent="-344488">
              <a:buFont typeface="Arial" panose="020B0604020202020204" pitchFamily="34" charset="0"/>
              <a:buChar char="•"/>
            </a:pPr>
            <a:r>
              <a:rPr lang="en-US" altLang="en-US" sz="1200" dirty="0">
                <a:solidFill>
                  <a:srgbClr val="C00000"/>
                </a:solidFill>
                <a:latin typeface="Helvetica" panose="020B0604020202020204" pitchFamily="34" charset="0"/>
                <a:ea typeface="Geneva" pitchFamily="121" charset="-128"/>
              </a:rPr>
              <a:t>CM09 is at CMTF test cave. Q0 measurements exceed specification. 24 hour unit test completed.</a:t>
            </a:r>
          </a:p>
          <a:p>
            <a:pPr marL="914400" lvl="1" indent="-344488">
              <a:buFont typeface="Arial" panose="020B0604020202020204" pitchFamily="34" charset="0"/>
              <a:buChar char="•"/>
            </a:pPr>
            <a:r>
              <a:rPr lang="en-US" altLang="en-US" sz="1200" dirty="0">
                <a:solidFill>
                  <a:schemeClr val="tx1"/>
                </a:solidFill>
                <a:latin typeface="Helvetica" panose="020B0604020202020204" pitchFamily="34" charset="0"/>
                <a:ea typeface="Geneva" pitchFamily="121" charset="-128"/>
              </a:rPr>
              <a:t>CM10 is in WS3. BPM fix is on hold before thermal shield weldment.</a:t>
            </a:r>
          </a:p>
          <a:p>
            <a:pPr marL="914400" lvl="1" indent="-344488">
              <a:buFont typeface="Arial" panose="020B0604020202020204" pitchFamily="34" charset="0"/>
              <a:buChar char="•"/>
            </a:pPr>
            <a:r>
              <a:rPr lang="en-US" altLang="en-US" sz="1200" dirty="0">
                <a:solidFill>
                  <a:schemeClr val="tx1"/>
                </a:solidFill>
                <a:latin typeface="Helvetica" panose="020B0604020202020204" pitchFamily="34" charset="0"/>
                <a:ea typeface="Geneva" pitchFamily="121" charset="-128"/>
              </a:rPr>
              <a:t>CM11 WS1 resumed as BPM solution is finalized.</a:t>
            </a:r>
            <a:endParaRPr lang="en-US" altLang="en-US" sz="1200" dirty="0">
              <a:solidFill>
                <a:srgbClr val="C00000"/>
              </a:solidFill>
              <a:latin typeface="Helvetica" panose="020B0604020202020204" pitchFamily="34" charset="0"/>
              <a:ea typeface="Geneva" pitchFamily="121" charset="-128"/>
            </a:endParaRPr>
          </a:p>
          <a:p>
            <a:pPr marL="914400" lvl="1" indent="-344488">
              <a:buFont typeface="Arial" panose="020B0604020202020204" pitchFamily="34" charset="0"/>
              <a:buChar char="•"/>
            </a:pPr>
            <a:r>
              <a:rPr lang="en-US" altLang="en-US" sz="1200" dirty="0">
                <a:solidFill>
                  <a:schemeClr val="tx1"/>
                </a:solidFill>
                <a:latin typeface="Helvetica" panose="020B0604020202020204" pitchFamily="34" charset="0"/>
                <a:ea typeface="Geneva" pitchFamily="121" charset="-128"/>
              </a:rPr>
              <a:t>CM12 WS0 completed. </a:t>
            </a:r>
          </a:p>
          <a:p>
            <a:pPr marL="914400" lvl="1" indent="-344488">
              <a:buFont typeface="Arial" panose="020B0604020202020204" pitchFamily="34" charset="0"/>
              <a:buChar char="•"/>
            </a:pPr>
            <a:r>
              <a:rPr lang="en-US" altLang="en-US" sz="1200" dirty="0">
                <a:solidFill>
                  <a:schemeClr val="tx1"/>
                </a:solidFill>
                <a:latin typeface="Helvetica" panose="020B0604020202020204" pitchFamily="34" charset="0"/>
                <a:ea typeface="Geneva" pitchFamily="121" charset="-128"/>
              </a:rPr>
              <a:t>CM13 cavities were identified</a:t>
            </a:r>
          </a:p>
          <a:p>
            <a:pPr marL="344488" indent="0">
              <a:buNone/>
            </a:pPr>
            <a:r>
              <a:rPr lang="en-US" altLang="en-US" sz="1200" b="1" dirty="0">
                <a:solidFill>
                  <a:schemeClr val="tx1"/>
                </a:solidFill>
                <a:latin typeface="Helvetica" panose="020B0604020202020204" pitchFamily="34" charset="0"/>
                <a:ea typeface="Geneva" pitchFamily="121" charset="-128"/>
              </a:rPr>
              <a:t>PIP-II</a:t>
            </a:r>
            <a:r>
              <a:rPr lang="en-US" sz="1200" b="1" dirty="0">
                <a:solidFill>
                  <a:schemeClr val="tx1"/>
                </a:solidFill>
              </a:rPr>
              <a:t>  </a:t>
            </a:r>
          </a:p>
          <a:p>
            <a:pPr marL="914400" lvl="1" indent="-344488">
              <a:buFont typeface="Arial" panose="020B0604020202020204" pitchFamily="34" charset="0"/>
              <a:buChar char="•"/>
            </a:pPr>
            <a:r>
              <a:rPr lang="en-US" sz="1200" dirty="0">
                <a:solidFill>
                  <a:schemeClr val="tx1"/>
                </a:solidFill>
                <a:latin typeface="Helvetica" panose="020B0604020202020204" pitchFamily="34" charset="0"/>
                <a:ea typeface="Geneva" pitchFamily="121" charset="-128"/>
              </a:rPr>
              <a:t>Spoke Cavity S111 </a:t>
            </a:r>
            <a:r>
              <a:rPr lang="en-US" sz="1200" dirty="0">
                <a:solidFill>
                  <a:srgbClr val="C00000"/>
                </a:solidFill>
              </a:rPr>
              <a:t>Coupler installation experience a leak that was fixed with a new coupler. Cold test ~Mar 26</a:t>
            </a:r>
          </a:p>
          <a:p>
            <a:pPr marL="914400" lvl="1" indent="-344488">
              <a:buFont typeface="Arial" panose="020B0604020202020204" pitchFamily="34" charset="0"/>
              <a:buChar char="•"/>
            </a:pPr>
            <a:r>
              <a:rPr lang="en-US" sz="1200" dirty="0">
                <a:solidFill>
                  <a:schemeClr val="tx1"/>
                </a:solidFill>
                <a:latin typeface="Helvetica" panose="020B0604020202020204" pitchFamily="34" charset="0"/>
                <a:ea typeface="Geneva" pitchFamily="121" charset="-128"/>
              </a:rPr>
              <a:t>Spoke Cavity S112 </a:t>
            </a:r>
            <a:r>
              <a:rPr lang="en-US" sz="1200" dirty="0">
                <a:solidFill>
                  <a:srgbClr val="C00000"/>
                </a:solidFill>
              </a:rPr>
              <a:t>was qualified in STC with no field emission. Coupler installation next</a:t>
            </a:r>
          </a:p>
          <a:p>
            <a:pPr lvl="2"/>
            <a:endParaRPr lang="en-US" sz="1100" dirty="0"/>
          </a:p>
        </p:txBody>
      </p:sp>
      <p:sp>
        <p:nvSpPr>
          <p:cNvPr id="24579" name="Date Placeholder 3"/>
          <p:cNvSpPr>
            <a:spLocks noGrp="1"/>
          </p:cNvSpPr>
          <p:nvPr>
            <p:ph type="dt" sz="quarter" idx="10"/>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r>
              <a:rPr lang="en-US" altLang="en-US" sz="1200" dirty="0">
                <a:solidFill>
                  <a:srgbClr val="004C97"/>
                </a:solidFill>
                <a:latin typeface="Helvetica" panose="020B0604020202020204" pitchFamily="34" charset="0"/>
              </a:rPr>
              <a:t>3/19/2018</a:t>
            </a:r>
          </a:p>
        </p:txBody>
      </p:sp>
      <p:sp>
        <p:nvSpPr>
          <p:cNvPr id="24581" name="Slide Number Placeholder 5"/>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fld id="{626492DB-2F06-44C7-8B18-72CF568DED1B}" type="slidenum">
              <a:rPr lang="en-US" altLang="en-US" sz="1200">
                <a:solidFill>
                  <a:srgbClr val="004C97"/>
                </a:solidFill>
                <a:latin typeface="Helvetica" panose="020B0604020202020204" pitchFamily="34" charset="0"/>
              </a:rPr>
              <a:pPr eaLnBrk="1" hangingPunct="1"/>
              <a:t>2</a:t>
            </a:fld>
            <a:endParaRPr lang="en-US" altLang="en-US" sz="1200">
              <a:solidFill>
                <a:srgbClr val="004C97"/>
              </a:solidFill>
              <a:latin typeface="Helvetica" panose="020B0604020202020204" pitchFamily="34" charset="0"/>
            </a:endParaRPr>
          </a:p>
        </p:txBody>
      </p:sp>
      <p:sp>
        <p:nvSpPr>
          <p:cNvPr id="6" name="Footer Placeholder 2">
            <a:extLst>
              <a:ext uri="{FF2B5EF4-FFF2-40B4-BE49-F238E27FC236}">
                <a16:creationId xmlns:a16="http://schemas.microsoft.com/office/drawing/2014/main" id="{05564AA0-FE1E-4A5A-A3AD-1EE8E9FD23D5}"/>
              </a:ext>
            </a:extLst>
          </p:cNvPr>
          <p:cNvSpPr>
            <a:spLocks noGrp="1"/>
          </p:cNvSpPr>
          <p:nvPr>
            <p:ph type="ftr" sz="quarter" idx="11"/>
          </p:nvPr>
        </p:nvSpPr>
        <p:spPr>
          <a:xfrm>
            <a:off x="987746" y="6515100"/>
            <a:ext cx="5192392" cy="241300"/>
          </a:xfrm>
        </p:spPr>
        <p:txBody>
          <a:bodyPr/>
          <a:lstStyle/>
          <a:p>
            <a:pPr>
              <a:defRPr/>
            </a:pPr>
            <a:r>
              <a:rPr lang="en-US" sz="1200" b="1" dirty="0"/>
              <a:t>TD Summary</a:t>
            </a:r>
          </a:p>
        </p:txBody>
      </p:sp>
    </p:spTree>
    <p:extLst>
      <p:ext uri="{BB962C8B-B14F-4D97-AF65-F5344CB8AC3E}">
        <p14:creationId xmlns:p14="http://schemas.microsoft.com/office/powerpoint/2010/main" val="32492040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711"/>
            <a:ext cx="8686800" cy="641739"/>
          </a:xfrm>
        </p:spPr>
        <p:txBody>
          <a:bodyPr/>
          <a:lstStyle/>
          <a:p>
            <a:r>
              <a:rPr lang="en-US" dirty="0">
                <a:solidFill>
                  <a:schemeClr val="tx2">
                    <a:lumMod val="75000"/>
                  </a:schemeClr>
                </a:solidFill>
              </a:rPr>
              <a:t> </a:t>
            </a:r>
            <a:r>
              <a:rPr lang="en-US" dirty="0">
                <a:solidFill>
                  <a:schemeClr val="tx1"/>
                </a:solidFill>
              </a:rPr>
              <a:t>Magnet Sector </a:t>
            </a:r>
            <a:endParaRPr lang="en-US" sz="1400" b="0" dirty="0">
              <a:solidFill>
                <a:schemeClr val="tx1"/>
              </a:solidFill>
            </a:endParaRPr>
          </a:p>
        </p:txBody>
      </p:sp>
      <p:sp>
        <p:nvSpPr>
          <p:cNvPr id="7" name="TextBox 6"/>
          <p:cNvSpPr txBox="1"/>
          <p:nvPr/>
        </p:nvSpPr>
        <p:spPr>
          <a:xfrm>
            <a:off x="1526544" y="1465319"/>
            <a:ext cx="184666" cy="461665"/>
          </a:xfrm>
          <a:prstGeom prst="rect">
            <a:avLst/>
          </a:prstGeom>
          <a:noFill/>
        </p:spPr>
        <p:txBody>
          <a:bodyPr wrap="none" rtlCol="0">
            <a:spAutoFit/>
          </a:bodyPr>
          <a:lstStyle/>
          <a:p>
            <a:endParaRPr lang="en-US" dirty="0"/>
          </a:p>
        </p:txBody>
      </p:sp>
      <p:sp>
        <p:nvSpPr>
          <p:cNvPr id="12" name="Content Placeholder 2"/>
          <p:cNvSpPr txBox="1">
            <a:spLocks/>
          </p:cNvSpPr>
          <p:nvPr/>
        </p:nvSpPr>
        <p:spPr>
          <a:xfrm>
            <a:off x="228600" y="901758"/>
            <a:ext cx="8672513" cy="5848927"/>
          </a:xfrm>
          <a:prstGeom prst="rect">
            <a:avLst/>
          </a:prstGeom>
        </p:spPr>
        <p:txBody>
          <a:bodyPr lIns="0" tIns="0" rIns="0" bIns="0"/>
          <a:lstStyle>
            <a:lvl1pPr marL="342900" indent="-342900" algn="l" defTabSz="457200" rtl="0" eaLnBrk="1" fontAlgn="base" hangingPunct="1">
              <a:spcBef>
                <a:spcPct val="20000"/>
              </a:spcBef>
              <a:spcAft>
                <a:spcPct val="0"/>
              </a:spcAft>
              <a:buFont typeface="Arial" panose="020B0604020202020204" pitchFamily="34" charset="0"/>
              <a:buChar char="•"/>
              <a:defRPr sz="2400" kern="1200">
                <a:solidFill>
                  <a:srgbClr val="404040"/>
                </a:solidFill>
                <a:latin typeface="Helvetica"/>
                <a:ea typeface="MS PGothic" panose="020B0600070205080204" pitchFamily="34" charset="-128"/>
                <a:cs typeface="ＭＳ Ｐゴシック" charset="0"/>
              </a:defRPr>
            </a:lvl1pPr>
            <a:lvl2pPr marL="742950" indent="-285750" algn="l" defTabSz="457200" rtl="0" eaLnBrk="1" fontAlgn="base" hangingPunct="1">
              <a:spcBef>
                <a:spcPct val="20000"/>
              </a:spcBef>
              <a:spcAft>
                <a:spcPct val="0"/>
              </a:spcAft>
              <a:buFont typeface="Arial" panose="020B0604020202020204" pitchFamily="34" charset="0"/>
              <a:buChar char="–"/>
              <a:defRPr sz="2200" kern="1200">
                <a:solidFill>
                  <a:srgbClr val="404040"/>
                </a:solidFill>
                <a:latin typeface="Helvetica"/>
                <a:ea typeface="MS PGothic" panose="020B0600070205080204" pitchFamily="34" charset="-128"/>
                <a:cs typeface="ＭＳ Ｐゴシック" charset="0"/>
              </a:defRPr>
            </a:lvl2pPr>
            <a:lvl3pPr marL="1143000" indent="-228600" algn="l" defTabSz="457200" rtl="0" eaLnBrk="1" fontAlgn="base" hangingPunct="1">
              <a:spcBef>
                <a:spcPct val="20000"/>
              </a:spcBef>
              <a:spcAft>
                <a:spcPct val="0"/>
              </a:spcAft>
              <a:buFont typeface="Arial" panose="020B0604020202020204" pitchFamily="34" charset="0"/>
              <a:buChar char="•"/>
              <a:defRPr sz="2000" kern="1200">
                <a:solidFill>
                  <a:srgbClr val="404040"/>
                </a:solidFill>
                <a:latin typeface="Helvetica"/>
                <a:ea typeface="MS PGothic" panose="020B0600070205080204" pitchFamily="34" charset="-128"/>
                <a:cs typeface="ＭＳ Ｐゴシック" charset="0"/>
              </a:defRPr>
            </a:lvl3pPr>
            <a:lvl4pPr marL="1600200" indent="-228600" algn="l" defTabSz="457200" rtl="0" eaLnBrk="1" fontAlgn="base" hangingPunct="1">
              <a:spcBef>
                <a:spcPct val="20000"/>
              </a:spcBef>
              <a:spcAft>
                <a:spcPct val="0"/>
              </a:spcAft>
              <a:buFont typeface="Arial" panose="020B0604020202020204" pitchFamily="34" charset="0"/>
              <a:buChar char="–"/>
              <a:defRPr sz="1800" kern="1200">
                <a:solidFill>
                  <a:srgbClr val="404040"/>
                </a:solidFill>
                <a:latin typeface="Helvetica"/>
                <a:ea typeface="MS PGothic" panose="020B0600070205080204" pitchFamily="34" charset="-128"/>
                <a:cs typeface="ＭＳ Ｐゴシック" charset="0"/>
              </a:defRPr>
            </a:lvl4pPr>
            <a:lvl5pPr marL="2057400" indent="-228600" algn="l" defTabSz="457200" rtl="0" eaLnBrk="1" fontAlgn="base" hangingPunct="1">
              <a:spcBef>
                <a:spcPct val="20000"/>
              </a:spcBef>
              <a:spcAft>
                <a:spcPct val="0"/>
              </a:spcAft>
              <a:buFont typeface="Arial"/>
              <a:buChar char="•"/>
              <a:defRPr sz="1800" kern="1200">
                <a:solidFill>
                  <a:srgbClr val="404040"/>
                </a:solidFill>
                <a:latin typeface="Helvetica"/>
                <a:ea typeface="MS PGothic" panose="020B0600070205080204" pitchFamily="34" charset="-128"/>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en-US" sz="1400" dirty="0"/>
          </a:p>
        </p:txBody>
      </p:sp>
      <p:sp>
        <p:nvSpPr>
          <p:cNvPr id="11" name="Content Placeholder 2"/>
          <p:cNvSpPr txBox="1">
            <a:spLocks/>
          </p:cNvSpPr>
          <p:nvPr/>
        </p:nvSpPr>
        <p:spPr>
          <a:xfrm>
            <a:off x="0" y="822960"/>
            <a:ext cx="8869680" cy="5486400"/>
          </a:xfrm>
          <a:prstGeom prst="rect">
            <a:avLst/>
          </a:prstGeom>
        </p:spPr>
        <p:txBody>
          <a:bodyPr lIns="0" tIns="0" rIns="0" bIns="0"/>
          <a:lstStyle>
            <a:lvl1pPr marL="342900" indent="-342900" algn="l" defTabSz="457200" rtl="0" eaLnBrk="1" fontAlgn="base" hangingPunct="1">
              <a:spcBef>
                <a:spcPct val="20000"/>
              </a:spcBef>
              <a:spcAft>
                <a:spcPct val="0"/>
              </a:spcAft>
              <a:buFont typeface="Arial" panose="020B0604020202020204" pitchFamily="34" charset="0"/>
              <a:buChar char="•"/>
              <a:defRPr sz="2400" kern="1200">
                <a:solidFill>
                  <a:srgbClr val="404040"/>
                </a:solidFill>
                <a:latin typeface="Helvetica"/>
                <a:ea typeface="MS PGothic" panose="020B0600070205080204" pitchFamily="34" charset="-128"/>
                <a:cs typeface="ＭＳ Ｐゴシック" charset="0"/>
              </a:defRPr>
            </a:lvl1pPr>
            <a:lvl2pPr marL="742950" indent="-285750" algn="l" defTabSz="457200" rtl="0" eaLnBrk="1" fontAlgn="base" hangingPunct="1">
              <a:spcBef>
                <a:spcPct val="20000"/>
              </a:spcBef>
              <a:spcAft>
                <a:spcPct val="0"/>
              </a:spcAft>
              <a:buFont typeface="Arial" panose="020B0604020202020204" pitchFamily="34" charset="0"/>
              <a:buChar char="–"/>
              <a:defRPr sz="2200" kern="1200">
                <a:solidFill>
                  <a:srgbClr val="404040"/>
                </a:solidFill>
                <a:latin typeface="Helvetica"/>
                <a:ea typeface="MS PGothic" panose="020B0600070205080204" pitchFamily="34" charset="-128"/>
                <a:cs typeface="ＭＳ Ｐゴシック" charset="0"/>
              </a:defRPr>
            </a:lvl2pPr>
            <a:lvl3pPr marL="1143000" indent="-228600" algn="l" defTabSz="457200" rtl="0" eaLnBrk="1" fontAlgn="base" hangingPunct="1">
              <a:spcBef>
                <a:spcPct val="20000"/>
              </a:spcBef>
              <a:spcAft>
                <a:spcPct val="0"/>
              </a:spcAft>
              <a:buFont typeface="Arial" panose="020B0604020202020204" pitchFamily="34" charset="0"/>
              <a:buChar char="•"/>
              <a:defRPr sz="2000" kern="1200">
                <a:solidFill>
                  <a:srgbClr val="404040"/>
                </a:solidFill>
                <a:latin typeface="Helvetica"/>
                <a:ea typeface="MS PGothic" panose="020B0600070205080204" pitchFamily="34" charset="-128"/>
                <a:cs typeface="ＭＳ Ｐゴシック" charset="0"/>
              </a:defRPr>
            </a:lvl3pPr>
            <a:lvl4pPr marL="1600200" indent="-228600" algn="l" defTabSz="457200" rtl="0" eaLnBrk="1" fontAlgn="base" hangingPunct="1">
              <a:spcBef>
                <a:spcPct val="20000"/>
              </a:spcBef>
              <a:spcAft>
                <a:spcPct val="0"/>
              </a:spcAft>
              <a:buFont typeface="Arial" panose="020B0604020202020204" pitchFamily="34" charset="0"/>
              <a:buChar char="–"/>
              <a:defRPr sz="1800" kern="1200">
                <a:solidFill>
                  <a:srgbClr val="404040"/>
                </a:solidFill>
                <a:latin typeface="Helvetica"/>
                <a:ea typeface="MS PGothic" panose="020B0600070205080204" pitchFamily="34" charset="-128"/>
                <a:cs typeface="ＭＳ Ｐゴシック" charset="0"/>
              </a:defRPr>
            </a:lvl4pPr>
            <a:lvl5pPr marL="2057400" indent="-228600" algn="l" defTabSz="457200" rtl="0" eaLnBrk="1" fontAlgn="base" hangingPunct="1">
              <a:spcBef>
                <a:spcPct val="20000"/>
              </a:spcBef>
              <a:spcAft>
                <a:spcPct val="0"/>
              </a:spcAft>
              <a:buFont typeface="Arial"/>
              <a:buChar char="•"/>
              <a:defRPr sz="1800" kern="1200">
                <a:solidFill>
                  <a:srgbClr val="404040"/>
                </a:solidFill>
                <a:latin typeface="Helvetica"/>
                <a:ea typeface="MS PGothic" panose="020B0600070205080204" pitchFamily="34" charset="-128"/>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4488" lvl="0" indent="-1588">
              <a:buNone/>
            </a:pPr>
            <a:r>
              <a:rPr lang="en-US" sz="1200" b="1" dirty="0">
                <a:solidFill>
                  <a:schemeClr val="tx1"/>
                </a:solidFill>
                <a:latin typeface="Helvetica" panose="020B0604020202020204" pitchFamily="34" charset="0"/>
                <a:cs typeface="Helvetica" panose="020B0604020202020204" pitchFamily="34" charset="0"/>
              </a:rPr>
              <a:t>HL- LHC, AUP</a:t>
            </a:r>
            <a:endParaRPr lang="en-US" sz="1200" dirty="0">
              <a:solidFill>
                <a:schemeClr val="tx1"/>
              </a:solidFill>
              <a:latin typeface="Helvetica" panose="020B0604020202020204" pitchFamily="34" charset="0"/>
              <a:cs typeface="Helvetica" panose="020B0604020202020204" pitchFamily="34" charset="0"/>
            </a:endParaRPr>
          </a:p>
          <a:p>
            <a:pPr marL="914400" lvl="0" indent="-344488">
              <a:buFont typeface="Arial" charset="0"/>
              <a:buChar char="•"/>
            </a:pPr>
            <a:r>
              <a:rPr lang="en-US" sz="1200" dirty="0">
                <a:solidFill>
                  <a:schemeClr val="tx1"/>
                </a:solidFill>
                <a:latin typeface="Helvetica" panose="020B0604020202020204" pitchFamily="34" charset="0"/>
                <a:ea typeface="ＭＳ Ｐゴシック" charset="0"/>
                <a:cs typeface="Helvetica" panose="020B0604020202020204" pitchFamily="34" charset="0"/>
              </a:rPr>
              <a:t>Coil fabrication for LHC inner triplet quadrupoles continues. Electrical checkout of coil QXFA107 in progress. Mechanical measurements of coil QXFA108 after reaction is complete. The power lead preparation is complete and splicing is in progress. </a:t>
            </a:r>
          </a:p>
          <a:p>
            <a:pPr marL="914400" lvl="0" indent="-344488">
              <a:buFont typeface="Arial" charset="0"/>
              <a:buChar char="•"/>
            </a:pPr>
            <a:r>
              <a:rPr lang="en-US" sz="1200" dirty="0">
                <a:solidFill>
                  <a:srgbClr val="C00000"/>
                </a:solidFill>
                <a:latin typeface="Helvetica" panose="020B0604020202020204" pitchFamily="34" charset="0"/>
                <a:ea typeface="ＭＳ Ｐゴシック" charset="0"/>
                <a:cs typeface="Helvetica" panose="020B0604020202020204" pitchFamily="34" charset="0"/>
              </a:rPr>
              <a:t>The SC cable for coil QXFA110 is in-house. Winding expected to begin in about 4 weeks once the winding mandrel is freed (now used for QXFA109 coil).</a:t>
            </a:r>
          </a:p>
          <a:p>
            <a:pPr marL="914400" lvl="0" indent="-344488">
              <a:buFont typeface="Arial" charset="0"/>
              <a:buChar char="•"/>
            </a:pPr>
            <a:r>
              <a:rPr lang="en-US" sz="1200" dirty="0">
                <a:solidFill>
                  <a:srgbClr val="C00000"/>
                </a:solidFill>
                <a:latin typeface="Helvetica" panose="020B0604020202020204" pitchFamily="34" charset="0"/>
                <a:ea typeface="ＭＳ Ｐゴシック" charset="0"/>
                <a:cs typeface="Helvetica" panose="020B0604020202020204" pitchFamily="34" charset="0"/>
              </a:rPr>
              <a:t>Electrical checkout of MQXFS1d short model started in preparation to a cold test.</a:t>
            </a:r>
          </a:p>
          <a:p>
            <a:pPr marL="344488" lvl="1" indent="-1588">
              <a:buNone/>
            </a:pPr>
            <a:r>
              <a:rPr lang="en-US" sz="1200" b="1" dirty="0">
                <a:solidFill>
                  <a:schemeClr val="tx1"/>
                </a:solidFill>
                <a:latin typeface="Helvetica" panose="020B0604020202020204" pitchFamily="34" charset="0"/>
                <a:cs typeface="Helvetica" panose="020B0604020202020204" pitchFamily="34" charset="0"/>
              </a:rPr>
              <a:t>LCLS II</a:t>
            </a:r>
            <a:endParaRPr lang="en-US" sz="1200" dirty="0">
              <a:solidFill>
                <a:schemeClr val="tx1"/>
              </a:solidFill>
              <a:latin typeface="Helvetica" panose="020B0604020202020204" pitchFamily="34" charset="0"/>
              <a:cs typeface="Helvetica" panose="020B0604020202020204" pitchFamily="34" charset="0"/>
            </a:endParaRPr>
          </a:p>
          <a:p>
            <a:pPr marL="914400" lvl="1" indent="-344488">
              <a:buFont typeface="Arial" charset="0"/>
              <a:buChar char="•"/>
            </a:pPr>
            <a:r>
              <a:rPr lang="en-US" sz="1200" dirty="0">
                <a:solidFill>
                  <a:schemeClr val="tx1"/>
                </a:solidFill>
                <a:latin typeface="Helvetica" panose="020B0604020202020204" pitchFamily="34" charset="0"/>
                <a:cs typeface="Helvetica" panose="020B0604020202020204" pitchFamily="34" charset="0"/>
              </a:rPr>
              <a:t>Test &amp; qualification of the  quadrupoles continues: </a:t>
            </a:r>
            <a:r>
              <a:rPr lang="en-US" sz="1200" dirty="0">
                <a:solidFill>
                  <a:srgbClr val="C00000"/>
                </a:solidFill>
                <a:latin typeface="Helvetica" panose="020B0604020202020204" pitchFamily="34" charset="0"/>
                <a:ea typeface="Times New Roman" panose="02020603050405020304" pitchFamily="18" charset="0"/>
                <a:cs typeface="Helvetica" panose="020B0604020202020204" pitchFamily="34" charset="0"/>
              </a:rPr>
              <a:t>SPQA128 and SPQA129 are received and in preparation for testing</a:t>
            </a:r>
          </a:p>
          <a:p>
            <a:pPr marL="914400" lvl="1" indent="-344488">
              <a:buFont typeface="Arial" charset="0"/>
              <a:buChar char="•"/>
            </a:pPr>
            <a:r>
              <a:rPr lang="en-US" sz="1200" dirty="0">
                <a:solidFill>
                  <a:srgbClr val="C00000"/>
                </a:solidFill>
                <a:latin typeface="Helvetica" panose="020B0604020202020204" pitchFamily="34" charset="0"/>
                <a:ea typeface="Times New Roman" panose="02020603050405020304" pitchFamily="18" charset="0"/>
                <a:cs typeface="Helvetica" panose="020B0604020202020204" pitchFamily="34" charset="0"/>
              </a:rPr>
              <a:t>SPQA126 warm measurements and survey are complete. It will be shipped to JLAB together with SPQA128.</a:t>
            </a:r>
          </a:p>
          <a:p>
            <a:pPr marL="344488" lvl="1" indent="-1588">
              <a:buNone/>
            </a:pPr>
            <a:r>
              <a:rPr lang="en-US" sz="1200" b="1" dirty="0">
                <a:solidFill>
                  <a:schemeClr val="tx1"/>
                </a:solidFill>
                <a:latin typeface="Helvetica" panose="020B0604020202020204" pitchFamily="34" charset="0"/>
                <a:cs typeface="Helvetica" panose="020B0604020202020204" pitchFamily="34" charset="0"/>
              </a:rPr>
              <a:t>Mu2e</a:t>
            </a:r>
            <a:endParaRPr lang="en-US" sz="1200" dirty="0">
              <a:solidFill>
                <a:schemeClr val="tx1"/>
              </a:solidFill>
              <a:latin typeface="Helvetica" panose="020B0604020202020204" pitchFamily="34" charset="0"/>
              <a:cs typeface="Helvetica" panose="020B0604020202020204" pitchFamily="34" charset="0"/>
            </a:endParaRPr>
          </a:p>
          <a:p>
            <a:pPr marL="914400" lvl="1" indent="-344488">
              <a:buFont typeface="Arial" charset="0"/>
              <a:buChar char="•"/>
            </a:pPr>
            <a:r>
              <a:rPr lang="en-US" sz="1200" dirty="0">
                <a:solidFill>
                  <a:srgbClr val="C00000"/>
                </a:solidFill>
                <a:latin typeface="Helvetica" panose="020B0604020202020204" pitchFamily="34" charset="0"/>
                <a:cs typeface="Helvetica" panose="020B0604020202020204" pitchFamily="34" charset="0"/>
              </a:rPr>
              <a:t>First Transport Solenoid production module is in-house, in preparation for incoming inspection.</a:t>
            </a:r>
          </a:p>
          <a:p>
            <a:pPr marL="914400" lvl="1" indent="-344488">
              <a:buFont typeface="Arial" charset="0"/>
              <a:buChar char="•"/>
            </a:pPr>
            <a:r>
              <a:rPr lang="en-US" sz="1200" dirty="0">
                <a:solidFill>
                  <a:srgbClr val="C00000"/>
                </a:solidFill>
                <a:latin typeface="Helvetica" panose="020B0604020202020204" pitchFamily="34" charset="0"/>
                <a:cs typeface="Helvetica" panose="020B0604020202020204" pitchFamily="34" charset="0"/>
              </a:rPr>
              <a:t>Dish head B passed all warm tests in HAB, completed wrapping MLI over He pipes, zero-magnet (shorted bus) cold commissioning test to start this week.</a:t>
            </a:r>
          </a:p>
          <a:p>
            <a:pPr marL="914400" lvl="1" indent="-344488">
              <a:buFont typeface="Arial" charset="0"/>
              <a:buChar char="•"/>
            </a:pPr>
            <a:r>
              <a:rPr lang="en-US" sz="1200" dirty="0">
                <a:solidFill>
                  <a:schemeClr val="tx1"/>
                </a:solidFill>
                <a:latin typeface="Helvetica" panose="020B0604020202020204" pitchFamily="34" charset="0"/>
                <a:cs typeface="Helvetica" panose="020B0604020202020204" pitchFamily="34" charset="0"/>
              </a:rPr>
              <a:t>Dished Head A – getting ready for the first production unit test in April.</a:t>
            </a:r>
          </a:p>
          <a:p>
            <a:pPr marL="344488" indent="-1588">
              <a:buNone/>
            </a:pPr>
            <a:r>
              <a:rPr lang="en-US" sz="1200" b="1" dirty="0">
                <a:solidFill>
                  <a:schemeClr val="tx1"/>
                </a:solidFill>
                <a:latin typeface="Helvetica" panose="020B0604020202020204" pitchFamily="34" charset="0"/>
                <a:cs typeface="Helvetica" panose="020B0604020202020204" pitchFamily="34" charset="0"/>
              </a:rPr>
              <a:t>G-2</a:t>
            </a:r>
          </a:p>
          <a:p>
            <a:pPr marL="914400" indent="-344488"/>
            <a:r>
              <a:rPr lang="en-US" sz="1200" dirty="0">
                <a:solidFill>
                  <a:srgbClr val="C00000"/>
                </a:solidFill>
                <a:latin typeface="Helvetica" panose="020B0604020202020204" pitchFamily="34" charset="0"/>
                <a:ea typeface="Times New Roman" panose="02020603050405020304" pitchFamily="18" charset="0"/>
                <a:cs typeface="Helvetica" panose="020B0604020202020204" pitchFamily="34" charset="0"/>
              </a:rPr>
              <a:t>Baking the spare MSE core is planned for this week.</a:t>
            </a:r>
          </a:p>
          <a:p>
            <a:pPr marL="914400" indent="-344488"/>
            <a:r>
              <a:rPr lang="en-US" sz="1200" dirty="0">
                <a:solidFill>
                  <a:schemeClr val="tx1"/>
                </a:solidFill>
                <a:latin typeface="Helvetica" panose="020B0604020202020204" pitchFamily="34" charset="0"/>
                <a:ea typeface="Times New Roman" panose="02020603050405020304" pitchFamily="18" charset="0"/>
                <a:cs typeface="Helvetica" panose="020B0604020202020204" pitchFamily="34" charset="0"/>
              </a:rPr>
              <a:t>Outer coil winding for the new inflector has been begun.</a:t>
            </a:r>
            <a:endParaRPr lang="en-US" sz="1200" dirty="0">
              <a:solidFill>
                <a:schemeClr val="tx1"/>
              </a:solidFill>
              <a:latin typeface="Helvetica" panose="020B0604020202020204" pitchFamily="34" charset="0"/>
              <a:ea typeface="ＭＳ Ｐゴシック" charset="0"/>
              <a:cs typeface="Helvetica" panose="020B0604020202020204" pitchFamily="34" charset="0"/>
            </a:endParaRPr>
          </a:p>
          <a:p>
            <a:pPr marL="344488" indent="-1588">
              <a:buNone/>
            </a:pPr>
            <a:r>
              <a:rPr lang="en-US" sz="1200" b="1" dirty="0">
                <a:solidFill>
                  <a:schemeClr val="tx1"/>
                </a:solidFill>
                <a:latin typeface="Helvetica" panose="020B0604020202020204" pitchFamily="34" charset="0"/>
                <a:cs typeface="Helvetica" panose="020B0604020202020204" pitchFamily="34" charset="0"/>
              </a:rPr>
              <a:t>MDP 15-17 T  dipole  R&amp;D  </a:t>
            </a:r>
          </a:p>
          <a:p>
            <a:pPr marL="914400" lvl="1" indent="-344488" eaLnBrk="0" hangingPunct="0">
              <a:buFont typeface="Arial" panose="020B0604020202020204" pitchFamily="34" charset="0"/>
              <a:buChar char="•"/>
            </a:pPr>
            <a:r>
              <a:rPr lang="en-US" sz="1200" dirty="0">
                <a:solidFill>
                  <a:schemeClr val="tx1"/>
                </a:solidFill>
                <a:latin typeface="Helvetica" panose="020B0604020202020204" pitchFamily="34" charset="0"/>
                <a:cs typeface="Helvetica" panose="020B0604020202020204" pitchFamily="34" charset="0"/>
              </a:rPr>
              <a:t>Coil fabrication for 15 T dipole continues. Winding of the inner coil continues, </a:t>
            </a:r>
            <a:r>
              <a:rPr lang="en-US" sz="1200" dirty="0">
                <a:solidFill>
                  <a:schemeClr val="tx1"/>
                </a:solidFill>
                <a:latin typeface="Helvetica" panose="020B0604020202020204" pitchFamily="34" charset="0"/>
                <a:ea typeface="ＭＳ Ｐゴシック" charset="0"/>
                <a:cs typeface="Helvetica" panose="020B0604020202020204" pitchFamily="34" charset="0"/>
              </a:rPr>
              <a:t>two coils are in preparation for impregnation or reaction.</a:t>
            </a:r>
          </a:p>
          <a:p>
            <a:pPr marL="914400" lvl="1" indent="-344488" eaLnBrk="0" hangingPunct="0">
              <a:buFont typeface="Arial" panose="020B0604020202020204" pitchFamily="34" charset="0"/>
              <a:buChar char="•"/>
            </a:pPr>
            <a:r>
              <a:rPr lang="en-US" sz="1200" dirty="0">
                <a:solidFill>
                  <a:srgbClr val="C00000"/>
                </a:solidFill>
                <a:latin typeface="Helvetica" panose="020B0604020202020204" pitchFamily="34" charset="0"/>
                <a:ea typeface="ＭＳ Ｐゴシック" charset="0"/>
                <a:cs typeface="Helvetica" panose="020B0604020202020204" pitchFamily="34" charset="0"/>
              </a:rPr>
              <a:t>Work on the mechanical model resumed.</a:t>
            </a:r>
          </a:p>
          <a:p>
            <a:pPr marL="344488" indent="-1588">
              <a:buNone/>
            </a:pPr>
            <a:r>
              <a:rPr lang="en-US" sz="1200" b="1" dirty="0">
                <a:solidFill>
                  <a:schemeClr val="tx1"/>
                </a:solidFill>
                <a:latin typeface="Helvetica" panose="020B0604020202020204" pitchFamily="34" charset="0"/>
                <a:cs typeface="Helvetica" panose="020B0604020202020204" pitchFamily="34" charset="0"/>
              </a:rPr>
              <a:t>Accelerator Support</a:t>
            </a:r>
          </a:p>
          <a:p>
            <a:pPr marL="914400" lvl="1" indent="-344488" eaLnBrk="0" hangingPunct="0">
              <a:buFont typeface="Arial" panose="020B0604020202020204" pitchFamily="34" charset="0"/>
              <a:buChar char="•"/>
            </a:pPr>
            <a:r>
              <a:rPr lang="en-US" sz="1200" dirty="0">
                <a:solidFill>
                  <a:srgbClr val="C00000"/>
                </a:solidFill>
                <a:latin typeface="Helvetica" panose="020B0604020202020204" pitchFamily="34" charset="0"/>
                <a:cs typeface="Helvetica" panose="020B0604020202020204" pitchFamily="34" charset="0"/>
              </a:rPr>
              <a:t>Nova M1 dipole thermal tests performed, started integral field measurements</a:t>
            </a:r>
          </a:p>
          <a:p>
            <a:pPr marL="914400" lvl="1" indent="-344488" eaLnBrk="0" hangingPunct="0">
              <a:buFont typeface="Arial" panose="020B0604020202020204" pitchFamily="34" charset="0"/>
              <a:buChar char="•"/>
            </a:pPr>
            <a:r>
              <a:rPr lang="en-US" sz="1200" dirty="0">
                <a:solidFill>
                  <a:srgbClr val="C00000"/>
                </a:solidFill>
                <a:latin typeface="Helvetica" panose="020B0604020202020204" pitchFamily="34" charset="0"/>
                <a:cs typeface="Helvetica" panose="020B0604020202020204" pitchFamily="34" charset="0"/>
              </a:rPr>
              <a:t>Measured FMI quadrupole 7346</a:t>
            </a:r>
          </a:p>
          <a:p>
            <a:pPr marL="0" indent="0">
              <a:buNone/>
            </a:pPr>
            <a:endParaRPr lang="en-US" sz="1200" b="1" dirty="0">
              <a:solidFill>
                <a:schemeClr val="accent6"/>
              </a:solidFill>
              <a:latin typeface="Helvetica" panose="020B0604020202020204" pitchFamily="34" charset="0"/>
              <a:cs typeface="Helvetica" panose="020B0604020202020204" pitchFamily="34" charset="0"/>
            </a:endParaRPr>
          </a:p>
        </p:txBody>
      </p:sp>
      <p:sp>
        <p:nvSpPr>
          <p:cNvPr id="3" name="Footer Placeholder 2"/>
          <p:cNvSpPr>
            <a:spLocks noGrp="1"/>
          </p:cNvSpPr>
          <p:nvPr>
            <p:ph type="ftr" sz="quarter" idx="11"/>
          </p:nvPr>
        </p:nvSpPr>
        <p:spPr>
          <a:xfrm>
            <a:off x="987746" y="6515100"/>
            <a:ext cx="5192392" cy="241300"/>
          </a:xfrm>
        </p:spPr>
        <p:txBody>
          <a:bodyPr/>
          <a:lstStyle/>
          <a:p>
            <a:pPr>
              <a:defRPr/>
            </a:pPr>
            <a:r>
              <a:rPr lang="en-US" sz="1200" b="1" dirty="0"/>
              <a:t>TD Summary</a:t>
            </a:r>
          </a:p>
        </p:txBody>
      </p:sp>
      <p:sp>
        <p:nvSpPr>
          <p:cNvPr id="4" name="Date Placeholder 3"/>
          <p:cNvSpPr>
            <a:spLocks noGrp="1"/>
          </p:cNvSpPr>
          <p:nvPr>
            <p:ph type="dt" sz="half" idx="10"/>
          </p:nvPr>
        </p:nvSpPr>
        <p:spPr/>
        <p:txBody>
          <a:bodyPr/>
          <a:lstStyle/>
          <a:p>
            <a:r>
              <a:rPr lang="en-US" altLang="en-US" dirty="0"/>
              <a:t>3/19/2018</a:t>
            </a:r>
          </a:p>
        </p:txBody>
      </p:sp>
      <p:sp>
        <p:nvSpPr>
          <p:cNvPr id="5" name="Slide Number Placeholder 4"/>
          <p:cNvSpPr>
            <a:spLocks noGrp="1"/>
          </p:cNvSpPr>
          <p:nvPr>
            <p:ph type="sldNum" sz="quarter" idx="12"/>
          </p:nvPr>
        </p:nvSpPr>
        <p:spPr/>
        <p:txBody>
          <a:bodyPr/>
          <a:lstStyle/>
          <a:p>
            <a:fld id="{032205FA-A580-4FB2-8E99-244EC8430E3C}" type="slidenum">
              <a:rPr lang="en-US" altLang="en-US" smtClean="0"/>
              <a:pPr/>
              <a:t>3</a:t>
            </a:fld>
            <a:endParaRPr lang="en-US" altLang="en-US"/>
          </a:p>
        </p:txBody>
      </p:sp>
    </p:spTree>
    <p:extLst>
      <p:ext uri="{BB962C8B-B14F-4D97-AF65-F5344CB8AC3E}">
        <p14:creationId xmlns:p14="http://schemas.microsoft.com/office/powerpoint/2010/main" val="29534950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686800" cy="641739"/>
          </a:xfrm>
        </p:spPr>
        <p:txBody>
          <a:bodyPr/>
          <a:lstStyle/>
          <a:p>
            <a:r>
              <a:rPr lang="en-US" sz="2400" dirty="0"/>
              <a:t>Cryogenic Sector</a:t>
            </a:r>
          </a:p>
        </p:txBody>
      </p:sp>
      <p:sp>
        <p:nvSpPr>
          <p:cNvPr id="13" name="Title 1"/>
          <p:cNvSpPr txBox="1">
            <a:spLocks/>
          </p:cNvSpPr>
          <p:nvPr/>
        </p:nvSpPr>
        <p:spPr>
          <a:xfrm>
            <a:off x="0" y="690105"/>
            <a:ext cx="8869680" cy="5486400"/>
          </a:xfrm>
          <a:prstGeom prst="rect">
            <a:avLst/>
          </a:prstGeom>
        </p:spPr>
        <p:txBody>
          <a:bodyPr lIns="0" tIns="0" rIns="0" bIns="0" anchor="t" anchorCtr="0"/>
          <a:lstStyle>
            <a:lvl1pPr algn="l" defTabSz="342900" rtl="0" eaLnBrk="1" fontAlgn="base" hangingPunct="1">
              <a:spcBef>
                <a:spcPct val="0"/>
              </a:spcBef>
              <a:spcAft>
                <a:spcPct val="0"/>
              </a:spcAft>
              <a:defRPr sz="1800" b="1" kern="1200">
                <a:solidFill>
                  <a:srgbClr val="004C97"/>
                </a:solidFill>
                <a:latin typeface="Helvetica"/>
                <a:ea typeface="MS PGothic" panose="020B0600070205080204" pitchFamily="34" charset="-128"/>
                <a:cs typeface="ＭＳ Ｐゴシック" charset="0"/>
              </a:defRPr>
            </a:lvl1pPr>
            <a:lvl2pPr algn="l" defTabSz="342900" rtl="0" eaLnBrk="1" fontAlgn="base" hangingPunct="1">
              <a:spcBef>
                <a:spcPct val="0"/>
              </a:spcBef>
              <a:spcAft>
                <a:spcPct val="0"/>
              </a:spcAft>
              <a:defRPr sz="1275" b="1">
                <a:solidFill>
                  <a:srgbClr val="074184"/>
                </a:solidFill>
                <a:latin typeface="Helvetica" charset="0"/>
                <a:ea typeface="MS PGothic" panose="020B0600070205080204" pitchFamily="34" charset="-128"/>
                <a:cs typeface="ＭＳ Ｐゴシック" charset="0"/>
              </a:defRPr>
            </a:lvl2pPr>
            <a:lvl3pPr algn="l" defTabSz="342900" rtl="0" eaLnBrk="1" fontAlgn="base" hangingPunct="1">
              <a:spcBef>
                <a:spcPct val="0"/>
              </a:spcBef>
              <a:spcAft>
                <a:spcPct val="0"/>
              </a:spcAft>
              <a:defRPr sz="1275" b="1">
                <a:solidFill>
                  <a:srgbClr val="074184"/>
                </a:solidFill>
                <a:latin typeface="Helvetica" charset="0"/>
                <a:ea typeface="MS PGothic" panose="020B0600070205080204" pitchFamily="34" charset="-128"/>
                <a:cs typeface="ＭＳ Ｐゴシック" charset="0"/>
              </a:defRPr>
            </a:lvl3pPr>
            <a:lvl4pPr algn="l" defTabSz="342900" rtl="0" eaLnBrk="1" fontAlgn="base" hangingPunct="1">
              <a:spcBef>
                <a:spcPct val="0"/>
              </a:spcBef>
              <a:spcAft>
                <a:spcPct val="0"/>
              </a:spcAft>
              <a:defRPr sz="1275" b="1">
                <a:solidFill>
                  <a:srgbClr val="074184"/>
                </a:solidFill>
                <a:latin typeface="Helvetica" charset="0"/>
                <a:ea typeface="MS PGothic" panose="020B0600070205080204" pitchFamily="34" charset="-128"/>
                <a:cs typeface="ＭＳ Ｐゴシック" charset="0"/>
              </a:defRPr>
            </a:lvl4pPr>
            <a:lvl5pPr algn="l" defTabSz="342900" rtl="0" eaLnBrk="1" fontAlgn="base" hangingPunct="1">
              <a:spcBef>
                <a:spcPct val="0"/>
              </a:spcBef>
              <a:spcAft>
                <a:spcPct val="0"/>
              </a:spcAft>
              <a:defRPr sz="1275" b="1">
                <a:solidFill>
                  <a:srgbClr val="074184"/>
                </a:solidFill>
                <a:latin typeface="Helvetica" charset="0"/>
                <a:ea typeface="MS PGothic" panose="020B0600070205080204" pitchFamily="34" charset="-128"/>
                <a:cs typeface="ＭＳ Ｐゴシック" charset="0"/>
              </a:defRPr>
            </a:lvl5pPr>
            <a:lvl6pPr marL="342900" algn="ctr" defTabSz="342900"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6pPr>
            <a:lvl7pPr marL="685800" algn="ctr" defTabSz="342900"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7pPr>
            <a:lvl8pPr marL="1028700" algn="ctr" defTabSz="342900"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8pPr>
            <a:lvl9pPr marL="1371600" algn="ctr" defTabSz="342900"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9pPr>
          </a:lstStyle>
          <a:p>
            <a:pPr marL="344488" lvl="1"/>
            <a:r>
              <a:rPr lang="en-US" sz="1200" dirty="0">
                <a:solidFill>
                  <a:schemeClr val="tx1"/>
                </a:solidFill>
              </a:rPr>
              <a:t>LCLS-II Procurements</a:t>
            </a:r>
          </a:p>
          <a:p>
            <a:pPr lvl="2" indent="-344488">
              <a:buFont typeface="Arial" panose="020B0604020202020204" pitchFamily="34" charset="0"/>
              <a:buChar char="•"/>
            </a:pPr>
            <a:r>
              <a:rPr lang="en-US" sz="1200" b="0" dirty="0">
                <a:solidFill>
                  <a:schemeClr val="tx1"/>
                </a:solidFill>
              </a:rPr>
              <a:t>Distribution Boxes – </a:t>
            </a:r>
            <a:r>
              <a:rPr lang="en-US" sz="1200" b="0" dirty="0">
                <a:solidFill>
                  <a:srgbClr val="C00000"/>
                </a:solidFill>
              </a:rPr>
              <a:t>Fabrication continues at vendor</a:t>
            </a:r>
            <a:r>
              <a:rPr lang="en-US" sz="1200" b="0" dirty="0">
                <a:solidFill>
                  <a:schemeClr val="tx1"/>
                </a:solidFill>
              </a:rPr>
              <a:t>, delivery expected in July</a:t>
            </a:r>
          </a:p>
          <a:p>
            <a:pPr lvl="2" indent="-344488">
              <a:buFont typeface="Arial" panose="020B0604020202020204" pitchFamily="34" charset="0"/>
              <a:buChar char="•"/>
            </a:pPr>
            <a:r>
              <a:rPr lang="en-US" sz="1200" b="0" dirty="0">
                <a:solidFill>
                  <a:schemeClr val="tx1"/>
                </a:solidFill>
              </a:rPr>
              <a:t>Surface Transfer Line Procurement – </a:t>
            </a:r>
            <a:r>
              <a:rPr lang="en-US" sz="1200" b="0" dirty="0">
                <a:solidFill>
                  <a:srgbClr val="C00000"/>
                </a:solidFill>
              </a:rPr>
              <a:t>Visiting vendor this week to check fabrication progress</a:t>
            </a:r>
            <a:r>
              <a:rPr lang="en-US" sz="1200" b="0" dirty="0">
                <a:solidFill>
                  <a:schemeClr val="tx1"/>
                </a:solidFill>
              </a:rPr>
              <a:t>, delivery expected in May</a:t>
            </a:r>
          </a:p>
          <a:p>
            <a:pPr lvl="2" indent="-344488">
              <a:buFont typeface="Arial" panose="020B0604020202020204" pitchFamily="34" charset="0"/>
              <a:buChar char="•"/>
            </a:pPr>
            <a:r>
              <a:rPr lang="en-US" sz="1200" b="0" dirty="0">
                <a:solidFill>
                  <a:schemeClr val="tx1"/>
                </a:solidFill>
              </a:rPr>
              <a:t>Providing SLAC with guidance on installation activities for tunnel components</a:t>
            </a:r>
          </a:p>
          <a:p>
            <a:pPr lvl="2" indent="-344488">
              <a:buFont typeface="Arial" panose="020B0604020202020204" pitchFamily="34" charset="0"/>
              <a:buChar char="•"/>
            </a:pPr>
            <a:r>
              <a:rPr lang="en-US" sz="1200" b="0" dirty="0">
                <a:solidFill>
                  <a:srgbClr val="C00000"/>
                </a:solidFill>
              </a:rPr>
              <a:t>Attending Director’s Review at SLAC this week</a:t>
            </a:r>
          </a:p>
          <a:p>
            <a:pPr marL="344488" lvl="1"/>
            <a:r>
              <a:rPr lang="en-US" sz="1200" dirty="0">
                <a:solidFill>
                  <a:schemeClr val="tx1"/>
                </a:solidFill>
              </a:rPr>
              <a:t>Mu2e Procurement</a:t>
            </a:r>
          </a:p>
          <a:p>
            <a:pPr lvl="2" indent="-344488">
              <a:buFont typeface="Arial" panose="020B0604020202020204" pitchFamily="34" charset="0"/>
              <a:buChar char="•"/>
            </a:pPr>
            <a:r>
              <a:rPr lang="en-US" sz="1200" b="0" dirty="0">
                <a:solidFill>
                  <a:schemeClr val="tx1"/>
                </a:solidFill>
              </a:rPr>
              <a:t>Distribution Box – Fabrication in progress, delivery expected in early May </a:t>
            </a:r>
          </a:p>
          <a:p>
            <a:pPr lvl="2" indent="-344488">
              <a:buFont typeface="Arial" panose="020B0604020202020204" pitchFamily="34" charset="0"/>
              <a:buChar char="•"/>
            </a:pPr>
            <a:r>
              <a:rPr lang="en-US" sz="1200" b="0" dirty="0">
                <a:solidFill>
                  <a:srgbClr val="C00000"/>
                </a:solidFill>
              </a:rPr>
              <a:t>Feed Boxes – Technical evaluation of proposals completed and awaiting pricing (6 bids were received)</a:t>
            </a:r>
          </a:p>
          <a:p>
            <a:pPr marL="344488" lvl="1"/>
            <a:r>
              <a:rPr lang="en-US" sz="1200" dirty="0">
                <a:solidFill>
                  <a:schemeClr val="tx1"/>
                </a:solidFill>
              </a:rPr>
              <a:t>HL-LHC AUP</a:t>
            </a:r>
            <a:endParaRPr lang="en-US" sz="1200" b="0" dirty="0">
              <a:solidFill>
                <a:schemeClr val="tx1"/>
              </a:solidFill>
            </a:endParaRPr>
          </a:p>
          <a:p>
            <a:pPr lvl="2" indent="-344488">
              <a:buFont typeface="Arial" panose="020B0604020202020204" pitchFamily="34" charset="0"/>
              <a:buChar char="•"/>
            </a:pPr>
            <a:r>
              <a:rPr lang="en-US" sz="1200" b="0" dirty="0">
                <a:solidFill>
                  <a:srgbClr val="C00000"/>
                </a:solidFill>
              </a:rPr>
              <a:t>Resource loaded schedule has been submitted (project to begin practice EVMS reporting in April)</a:t>
            </a:r>
          </a:p>
          <a:p>
            <a:pPr marL="344488" lvl="1"/>
            <a:r>
              <a:rPr lang="en-US" sz="1200" dirty="0">
                <a:solidFill>
                  <a:schemeClr val="tx1"/>
                </a:solidFill>
              </a:rPr>
              <a:t>Meson Controls Upgrade</a:t>
            </a:r>
          </a:p>
          <a:p>
            <a:pPr lvl="2" indent="-344488">
              <a:buFont typeface="Arial" panose="020B0604020202020204" pitchFamily="34" charset="0"/>
              <a:buChar char="•"/>
            </a:pPr>
            <a:r>
              <a:rPr lang="en-US" sz="1200" b="0" dirty="0">
                <a:solidFill>
                  <a:schemeClr val="tx1"/>
                </a:solidFill>
              </a:rPr>
              <a:t>Project is underway in parallel with existing controls, preparing for system shutdown in June to switch system over</a:t>
            </a:r>
          </a:p>
          <a:p>
            <a:pPr lvl="2" indent="-344488">
              <a:buFont typeface="Arial" panose="020B0604020202020204" pitchFamily="34" charset="0"/>
              <a:buChar char="•"/>
            </a:pPr>
            <a:r>
              <a:rPr lang="en-US" sz="1200" b="0" dirty="0">
                <a:solidFill>
                  <a:schemeClr val="tx1"/>
                </a:solidFill>
              </a:rPr>
              <a:t>Possibility that shutdown is delayed due to the need for extended cavity testing </a:t>
            </a:r>
            <a:r>
              <a:rPr lang="en-US" sz="1200" b="0" dirty="0">
                <a:solidFill>
                  <a:srgbClr val="C00000"/>
                </a:solidFill>
              </a:rPr>
              <a:t>(awaiting confirmation)</a:t>
            </a:r>
          </a:p>
          <a:p>
            <a:pPr marL="344488" lvl="1"/>
            <a:r>
              <a:rPr lang="en-US" sz="1200" dirty="0">
                <a:solidFill>
                  <a:schemeClr val="tx1"/>
                </a:solidFill>
              </a:rPr>
              <a:t>PIP-II Activities and Procurement</a:t>
            </a:r>
          </a:p>
          <a:p>
            <a:pPr lvl="2" indent="-344488">
              <a:buFont typeface="Arial" panose="020B0604020202020204" pitchFamily="34" charset="0"/>
              <a:buChar char="•"/>
            </a:pPr>
            <a:r>
              <a:rPr lang="en-US" sz="1200" b="0" dirty="0">
                <a:solidFill>
                  <a:schemeClr val="tx1"/>
                </a:solidFill>
              </a:rPr>
              <a:t>External Cave Transfer Line fabrication in progress (in-house), </a:t>
            </a:r>
            <a:r>
              <a:rPr lang="en-US" sz="1200" b="0" dirty="0">
                <a:solidFill>
                  <a:srgbClr val="C00000"/>
                </a:solidFill>
              </a:rPr>
              <a:t>all sections completed except for final tie-in piece</a:t>
            </a:r>
          </a:p>
          <a:p>
            <a:pPr lvl="2" indent="-344488">
              <a:buFont typeface="Arial" panose="020B0604020202020204" pitchFamily="34" charset="0"/>
              <a:buChar char="•"/>
            </a:pPr>
            <a:r>
              <a:rPr lang="en-US" sz="1200" b="0" dirty="0">
                <a:solidFill>
                  <a:schemeClr val="tx1"/>
                </a:solidFill>
              </a:rPr>
              <a:t>PIP-II Cave Transfer Line procurement, delivery expected in May/June</a:t>
            </a:r>
          </a:p>
          <a:p>
            <a:pPr lvl="2" indent="-344488">
              <a:buFont typeface="Arial" panose="020B0604020202020204" pitchFamily="34" charset="0"/>
              <a:buChar char="•"/>
            </a:pPr>
            <a:r>
              <a:rPr lang="en-US" sz="1200" b="0" dirty="0">
                <a:solidFill>
                  <a:srgbClr val="C00000"/>
                </a:solidFill>
              </a:rPr>
              <a:t>Preparing for field installation at CMTF beginning with the external cave TL segments and supports followed by cave TL (once it arrives from the vendor)</a:t>
            </a:r>
          </a:p>
          <a:p>
            <a:pPr marL="344488" lvl="1"/>
            <a:r>
              <a:rPr lang="en-US" sz="1200" dirty="0">
                <a:solidFill>
                  <a:schemeClr val="tx1"/>
                </a:solidFill>
              </a:rPr>
              <a:t>Sub-Kelvin Cryogenics</a:t>
            </a:r>
          </a:p>
          <a:p>
            <a:pPr lvl="2" indent="-344488">
              <a:buFont typeface="Arial" panose="020B0604020202020204" pitchFamily="34" charset="0"/>
              <a:buChar char="•"/>
            </a:pPr>
            <a:r>
              <a:rPr lang="en-US" sz="1200" b="0" dirty="0" err="1">
                <a:solidFill>
                  <a:schemeClr val="tx1"/>
                </a:solidFill>
              </a:rPr>
              <a:t>SuperCDMS</a:t>
            </a:r>
            <a:r>
              <a:rPr lang="en-US" sz="1200" b="0" dirty="0">
                <a:solidFill>
                  <a:schemeClr val="tx1"/>
                </a:solidFill>
              </a:rPr>
              <a:t> </a:t>
            </a:r>
            <a:r>
              <a:rPr lang="en-US" sz="1200" b="0" dirty="0" err="1">
                <a:solidFill>
                  <a:schemeClr val="tx1"/>
                </a:solidFill>
              </a:rPr>
              <a:t>Snolab</a:t>
            </a:r>
            <a:r>
              <a:rPr lang="en-US" sz="1200" b="0" dirty="0">
                <a:solidFill>
                  <a:schemeClr val="tx1"/>
                </a:solidFill>
              </a:rPr>
              <a:t> – </a:t>
            </a:r>
            <a:r>
              <a:rPr lang="en-US" sz="1200" b="0" dirty="0">
                <a:solidFill>
                  <a:srgbClr val="C00000"/>
                </a:solidFill>
              </a:rPr>
              <a:t>CD2/3 ESAAB delayed until May due to budget and funding profile details still to be resolved within the Office of Science</a:t>
            </a:r>
          </a:p>
          <a:p>
            <a:pPr lvl="2" indent="-344488">
              <a:buFont typeface="Arial" panose="020B0604020202020204" pitchFamily="34" charset="0"/>
              <a:buChar char="•"/>
            </a:pPr>
            <a:r>
              <a:rPr lang="en-US" sz="1200" b="0" dirty="0">
                <a:solidFill>
                  <a:schemeClr val="tx1"/>
                </a:solidFill>
              </a:rPr>
              <a:t>ADMX –</a:t>
            </a:r>
            <a:r>
              <a:rPr lang="en-US" sz="1200" b="0" dirty="0">
                <a:solidFill>
                  <a:srgbClr val="C00000"/>
                </a:solidFill>
              </a:rPr>
              <a:t> Procurement of dilution refrigerator has been delayed due to vendor refusing to sign DOE vendor liability contract.  Entering negotiations with the second qualified vendor</a:t>
            </a:r>
          </a:p>
          <a:p>
            <a:pPr lvl="2" indent="-344488">
              <a:buFont typeface="Arial" panose="020B0604020202020204" pitchFamily="34" charset="0"/>
              <a:buChar char="•"/>
            </a:pPr>
            <a:r>
              <a:rPr lang="en-US" sz="1200" b="0" dirty="0">
                <a:solidFill>
                  <a:schemeClr val="tx1"/>
                </a:solidFill>
              </a:rPr>
              <a:t>Nexus – Refrigerator delivery later in April, </a:t>
            </a:r>
            <a:r>
              <a:rPr lang="en-US" sz="1200" b="0" dirty="0" err="1">
                <a:solidFill>
                  <a:schemeClr val="tx1"/>
                </a:solidFill>
              </a:rPr>
              <a:t>NuMI</a:t>
            </a:r>
            <a:r>
              <a:rPr lang="en-US" sz="1200" b="0" dirty="0">
                <a:solidFill>
                  <a:schemeClr val="tx1"/>
                </a:solidFill>
              </a:rPr>
              <a:t> hall preparations proceeding well</a:t>
            </a:r>
          </a:p>
          <a:p>
            <a:pPr lvl="2" indent="-344488">
              <a:buFont typeface="Arial" panose="020B0604020202020204" pitchFamily="34" charset="0"/>
              <a:buChar char="•"/>
            </a:pPr>
            <a:r>
              <a:rPr lang="en-US" sz="1200" b="0" dirty="0">
                <a:solidFill>
                  <a:schemeClr val="tx1"/>
                </a:solidFill>
              </a:rPr>
              <a:t>Quantum Lab – Final ORC cryogenic approval given</a:t>
            </a:r>
          </a:p>
          <a:p>
            <a:pPr marL="344488" lvl="2"/>
            <a:r>
              <a:rPr lang="en-US" sz="1200" dirty="0">
                <a:solidFill>
                  <a:schemeClr val="tx1"/>
                </a:solidFill>
              </a:rPr>
              <a:t>Facilities:</a:t>
            </a:r>
          </a:p>
          <a:p>
            <a:pPr marL="914400" indent="-344488">
              <a:buFont typeface="Arial" panose="020B0604020202020204" pitchFamily="34" charset="0"/>
              <a:buChar char="•"/>
            </a:pPr>
            <a:r>
              <a:rPr lang="en-US" altLang="en-US" sz="1200" b="0" dirty="0">
                <a:solidFill>
                  <a:schemeClr val="tx1"/>
                </a:solidFill>
                <a:latin typeface="Helvetica" charset="0"/>
              </a:rPr>
              <a:t>Meson Detector Building: </a:t>
            </a:r>
            <a:r>
              <a:rPr lang="en-US" altLang="en-US" sz="1200" b="0" dirty="0">
                <a:solidFill>
                  <a:srgbClr val="C00000"/>
                </a:solidFill>
                <a:latin typeface="Helvetica" panose="020B0604020202020204" pitchFamily="34" charset="0"/>
                <a:ea typeface="Geneva" pitchFamily="121" charset="-128"/>
              </a:rPr>
              <a:t>Spoke cavity testing in STC, 3.9 GHz LCLS-II cavity testing in HTS</a:t>
            </a:r>
          </a:p>
          <a:p>
            <a:pPr marL="914400" indent="-344488">
              <a:buFont typeface="Arial" panose="020B0604020202020204" pitchFamily="34" charset="0"/>
              <a:buChar char="•"/>
            </a:pPr>
            <a:r>
              <a:rPr lang="en-US" altLang="en-US" sz="1200" b="0" dirty="0">
                <a:solidFill>
                  <a:schemeClr val="tx1"/>
                </a:solidFill>
                <a:latin typeface="Helvetica" charset="0"/>
              </a:rPr>
              <a:t>Cryomodule Test Facility: </a:t>
            </a:r>
            <a:r>
              <a:rPr lang="en-US" altLang="en-US" sz="1200" b="0" dirty="0">
                <a:solidFill>
                  <a:srgbClr val="C00000"/>
                </a:solidFill>
                <a:latin typeface="Helvetica" panose="020B0604020202020204" pitchFamily="34" charset="0"/>
                <a:ea typeface="Geneva" pitchFamily="121" charset="-128"/>
              </a:rPr>
              <a:t>LCLS-II F1.3-09 CM measurements continue</a:t>
            </a:r>
          </a:p>
          <a:p>
            <a:pPr marL="914400" indent="-344488">
              <a:buFont typeface="Arial" panose="020B0604020202020204" pitchFamily="34" charset="0"/>
              <a:buChar char="•"/>
            </a:pPr>
            <a:r>
              <a:rPr lang="en-US" altLang="en-US" sz="1200" b="0" dirty="0">
                <a:solidFill>
                  <a:schemeClr val="tx1"/>
                </a:solidFill>
                <a:latin typeface="Helvetica" charset="0"/>
              </a:rPr>
              <a:t>Industrial Building 1: </a:t>
            </a:r>
            <a:r>
              <a:rPr lang="en-US" altLang="en-US" sz="1200" b="0" dirty="0">
                <a:solidFill>
                  <a:srgbClr val="C00000"/>
                </a:solidFill>
                <a:latin typeface="Helvetica" panose="020B0604020202020204" pitchFamily="34" charset="0"/>
                <a:ea typeface="Geneva" pitchFamily="121" charset="-128"/>
              </a:rPr>
              <a:t>VTS stands: Two R&amp;D and three LCLS-II cavities tested last week</a:t>
            </a:r>
          </a:p>
          <a:p>
            <a:pPr marL="914400" indent="-344488">
              <a:buFont typeface="Arial" panose="020B0604020202020204" pitchFamily="34" charset="0"/>
              <a:buChar char="•"/>
            </a:pPr>
            <a:r>
              <a:rPr lang="en-US" altLang="en-US" sz="1200" b="0" dirty="0">
                <a:solidFill>
                  <a:schemeClr val="tx1"/>
                </a:solidFill>
                <a:latin typeface="Helvetica" panose="020B0604020202020204" pitchFamily="34" charset="0"/>
                <a:ea typeface="Geneva" pitchFamily="121" charset="-128"/>
              </a:rPr>
              <a:t>Muon Campus: Supporting g-2 operation</a:t>
            </a:r>
          </a:p>
          <a:p>
            <a:pPr marL="914400" indent="-344488">
              <a:buFont typeface="Arial" panose="020B0604020202020204" pitchFamily="34" charset="0"/>
              <a:buChar char="•"/>
            </a:pPr>
            <a:r>
              <a:rPr lang="en-US" altLang="en-US" sz="1200" b="0" dirty="0">
                <a:solidFill>
                  <a:schemeClr val="tx1"/>
                </a:solidFill>
                <a:latin typeface="Helvetica" charset="0"/>
              </a:rPr>
              <a:t>Heavy Assembly Building: </a:t>
            </a:r>
            <a:r>
              <a:rPr lang="en-US" altLang="en-US" sz="1200" b="0" dirty="0">
                <a:solidFill>
                  <a:srgbClr val="C00000"/>
                </a:solidFill>
                <a:latin typeface="Helvetica" panose="020B0604020202020204" pitchFamily="34" charset="0"/>
                <a:ea typeface="Geneva" pitchFamily="121" charset="-128"/>
              </a:rPr>
              <a:t>Refrigerator cooled down for test cryostat Head B commissioning</a:t>
            </a:r>
            <a:endParaRPr lang="en-US" sz="1800" dirty="0">
              <a:solidFill>
                <a:srgbClr val="C00000"/>
              </a:solidFill>
            </a:endParaRPr>
          </a:p>
        </p:txBody>
      </p:sp>
      <p:sp>
        <p:nvSpPr>
          <p:cNvPr id="4" name="Slide Number Placeholder 4">
            <a:extLst>
              <a:ext uri="{FF2B5EF4-FFF2-40B4-BE49-F238E27FC236}">
                <a16:creationId xmlns:a16="http://schemas.microsoft.com/office/drawing/2014/main" id="{7EFD203D-EC32-4B35-BA14-0A200F5B2C6B}"/>
              </a:ext>
            </a:extLst>
          </p:cNvPr>
          <p:cNvSpPr>
            <a:spLocks noGrp="1"/>
          </p:cNvSpPr>
          <p:nvPr>
            <p:ph type="sldNum" sz="quarter" idx="12"/>
          </p:nvPr>
        </p:nvSpPr>
        <p:spPr>
          <a:xfrm>
            <a:off x="222250" y="6504213"/>
            <a:ext cx="414338" cy="163715"/>
          </a:xfrm>
        </p:spPr>
        <p:txBody>
          <a:bodyPr/>
          <a:lstStyle/>
          <a:p>
            <a:fld id="{032205FA-A580-4FB2-8E99-244EC8430E3C}" type="slidenum">
              <a:rPr lang="en-US" altLang="en-US" smtClean="0"/>
              <a:pPr/>
              <a:t>4</a:t>
            </a:fld>
            <a:endParaRPr lang="en-US" altLang="en-US" dirty="0"/>
          </a:p>
        </p:txBody>
      </p:sp>
      <p:sp>
        <p:nvSpPr>
          <p:cNvPr id="5" name="Footer Placeholder 2">
            <a:extLst>
              <a:ext uri="{FF2B5EF4-FFF2-40B4-BE49-F238E27FC236}">
                <a16:creationId xmlns:a16="http://schemas.microsoft.com/office/drawing/2014/main" id="{CADF49FB-491B-480B-AD7E-BD5D13978FC5}"/>
              </a:ext>
            </a:extLst>
          </p:cNvPr>
          <p:cNvSpPr>
            <a:spLocks noGrp="1"/>
          </p:cNvSpPr>
          <p:nvPr>
            <p:ph type="ftr" sz="quarter" idx="11"/>
          </p:nvPr>
        </p:nvSpPr>
        <p:spPr>
          <a:xfrm>
            <a:off x="987746" y="6515100"/>
            <a:ext cx="5192392" cy="241300"/>
          </a:xfrm>
        </p:spPr>
        <p:txBody>
          <a:bodyPr/>
          <a:lstStyle/>
          <a:p>
            <a:pPr>
              <a:defRPr/>
            </a:pPr>
            <a:r>
              <a:rPr lang="en-US" sz="1200" b="1" dirty="0"/>
              <a:t>TD Summary</a:t>
            </a:r>
          </a:p>
        </p:txBody>
      </p:sp>
      <p:sp>
        <p:nvSpPr>
          <p:cNvPr id="6" name="Date Placeholder 3">
            <a:extLst>
              <a:ext uri="{FF2B5EF4-FFF2-40B4-BE49-F238E27FC236}">
                <a16:creationId xmlns:a16="http://schemas.microsoft.com/office/drawing/2014/main" id="{6C0D4138-EEA1-4E5F-ABC9-59DB707E82BB}"/>
              </a:ext>
            </a:extLst>
          </p:cNvPr>
          <p:cNvSpPr>
            <a:spLocks noGrp="1"/>
          </p:cNvSpPr>
          <p:nvPr>
            <p:ph type="dt" sz="half" idx="10"/>
          </p:nvPr>
        </p:nvSpPr>
        <p:spPr>
          <a:xfrm>
            <a:off x="6450013" y="6515100"/>
            <a:ext cx="1076325" cy="241300"/>
          </a:xfrm>
        </p:spPr>
        <p:txBody>
          <a:bodyPr/>
          <a:lstStyle/>
          <a:p>
            <a:r>
              <a:rPr lang="en-US" altLang="en-US" dirty="0"/>
              <a:t>3/19/2018</a:t>
            </a:r>
          </a:p>
        </p:txBody>
      </p:sp>
    </p:spTree>
    <p:extLst>
      <p:ext uri="{BB962C8B-B14F-4D97-AF65-F5344CB8AC3E}">
        <p14:creationId xmlns:p14="http://schemas.microsoft.com/office/powerpoint/2010/main" val="3495410419"/>
      </p:ext>
    </p:extLst>
  </p:cSld>
  <p:clrMapOvr>
    <a:masterClrMapping/>
  </p:clrMapOvr>
</p:sld>
</file>

<file path=ppt/theme/theme1.xml><?xml version="1.0" encoding="utf-8"?>
<a:theme xmlns:a="http://schemas.openxmlformats.org/drawingml/2006/main" name="Fermilab_PPT_090815">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Fermilab Presentation template.potx" id="{A2D25FEF-5416-4B89-9200-0D39A9A3F4BB}" vid="{8F27CC46-3CE2-45EC-8026-2A6AFF0030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2.xml><?xml version="1.0" encoding="utf-8"?>
<p:properties xmlns:p="http://schemas.microsoft.com/office/2006/metadata/properties" xmlns:xsi="http://www.w3.org/2001/XMLSchema-instance" xmlns:pc="http://schemas.microsoft.com/office/infopath/2007/PartnerControls">
  <documentManagement>
    <Description_x0020_of_x0020_Presentation xmlns="47fc7b7d-f1f2-468e-9654-a86f226c5a41">TD Operations Status 2016-05-03</Description_x0020_of_x0020_Presentation>
    <Organization xmlns="47fc7b7d-f1f2-468e-9654-a86f226c5a41">TD</Organization>
    <PublishingExpirationDate xmlns="http://schemas.microsoft.com/sharepoint/v3" xsi:nil="true"/>
    <PublishingStartDate xmlns="http://schemas.microsoft.com/sharepoint/v3" xsi:nil="true"/>
    <Meeting_x0020_date xmlns="47fc7b7d-f1f2-468e-9654-a86f226c5a41">2016-05-03T05:00:00+00:00</Meeting_x0020_date>
    <_dlc_DocId xmlns="45260a83-08c0-4921-92a3-cd56dcdbef58">-1779-150</_dlc_DocId>
    <_dlc_DocIdUrl xmlns="45260a83-08c0-4921-92a3-cd56dcdbef58">
      <Url>https://fermipoint.fnal.gov/organization/ood/lsm/_layouts/15/DocIdRedir.aspx?ID=-1779-150</Url>
      <Description>-1779-150</Description>
    </_dlc_DocIdUr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AECB9366D95A474190AE7710F7025554" ma:contentTypeVersion="4" ma:contentTypeDescription="Create a new document." ma:contentTypeScope="" ma:versionID="a516abd108609f3c30b8159ab3cffdd9">
  <xsd:schema xmlns:xsd="http://www.w3.org/2001/XMLSchema" xmlns:xs="http://www.w3.org/2001/XMLSchema" xmlns:p="http://schemas.microsoft.com/office/2006/metadata/properties" xmlns:ns1="http://schemas.microsoft.com/sharepoint/v3" xmlns:ns2="45260a83-08c0-4921-92a3-cd56dcdbef58" xmlns:ns3="47fc7b7d-f1f2-468e-9654-a86f226c5a41" targetNamespace="http://schemas.microsoft.com/office/2006/metadata/properties" ma:root="true" ma:fieldsID="99348dd27377a714101ff65f154f9693" ns1:_="" ns2:_="" ns3:_="">
    <xsd:import namespace="http://schemas.microsoft.com/sharepoint/v3"/>
    <xsd:import namespace="45260a83-08c0-4921-92a3-cd56dcdbef58"/>
    <xsd:import namespace="47fc7b7d-f1f2-468e-9654-a86f226c5a41"/>
    <xsd:element name="properties">
      <xsd:complexType>
        <xsd:sequence>
          <xsd:element name="documentManagement">
            <xsd:complexType>
              <xsd:all>
                <xsd:element ref="ns2:_dlc_DocId" minOccurs="0"/>
                <xsd:element ref="ns2:_dlc_DocIdUrl" minOccurs="0"/>
                <xsd:element ref="ns2:_dlc_DocIdPersistId" minOccurs="0"/>
                <xsd:element ref="ns1:PublishingStartDate" minOccurs="0"/>
                <xsd:element ref="ns1:PublishingExpirationDate" minOccurs="0"/>
                <xsd:element ref="ns3:Meeting_x0020_date" minOccurs="0"/>
                <xsd:element ref="ns3:Organization" minOccurs="0"/>
                <xsd:element ref="ns3:Description_x0020_of_x0020_Present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1"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12"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5260a83-08c0-4921-92a3-cd56dcdbef58"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47fc7b7d-f1f2-468e-9654-a86f226c5a41" elementFormDefault="qualified">
    <xsd:import namespace="http://schemas.microsoft.com/office/2006/documentManagement/types"/>
    <xsd:import namespace="http://schemas.microsoft.com/office/infopath/2007/PartnerControls"/>
    <xsd:element name="Meeting_x0020_date" ma:index="13" nillable="true" ma:displayName="Meeting date" ma:format="DateOnly" ma:internalName="Meeting_x0020_date">
      <xsd:simpleType>
        <xsd:restriction base="dms:DateTime"/>
      </xsd:simpleType>
    </xsd:element>
    <xsd:element name="Organization" ma:index="14" nillable="true" ma:displayName="Organization" ma:format="Dropdown" ma:internalName="Organization">
      <xsd:simpleType>
        <xsd:union memberTypes="dms:Text">
          <xsd:simpleType>
            <xsd:restriction base="dms:Choice">
              <xsd:enumeration value="AD"/>
              <xsd:enumeration value="TD"/>
              <xsd:enumeration value="APC"/>
              <xsd:enumeration value="PPD"/>
              <xsd:enumeration value="FCPA"/>
              <xsd:enumeration value="CMS"/>
              <xsd:enumeration value="SCD"/>
              <xsd:enumeration value="CCD"/>
              <xsd:enumeration value="OCIO"/>
              <xsd:enumeration value="FI"/>
              <xsd:enumeration value="ESH&amp;Q"/>
              <xsd:enumeration value="Directors Office"/>
              <xsd:enumeration value="BSS"/>
              <xsd:enumeration value="FESS"/>
              <xsd:enumeration value="WDRS"/>
            </xsd:restriction>
          </xsd:simpleType>
        </xsd:union>
      </xsd:simpleType>
    </xsd:element>
    <xsd:element name="Description_x0020_of_x0020_Presentation" ma:index="15" nillable="true" ma:displayName="Description of Presentation" ma:internalName="Description_x0020_of_x0020_Presentation">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EEA049B-CA7A-423D-8CB3-61851FB59D66}">
  <ds:schemaRefs>
    <ds:schemaRef ds:uri="http://schemas.microsoft.com/sharepoint/events"/>
  </ds:schemaRefs>
</ds:datastoreItem>
</file>

<file path=customXml/itemProps2.xml><?xml version="1.0" encoding="utf-8"?>
<ds:datastoreItem xmlns:ds="http://schemas.openxmlformats.org/officeDocument/2006/customXml" ds:itemID="{69E5B7C2-EC0F-44AE-8D06-DC1C8ECB7AEB}">
  <ds:schemaRefs>
    <ds:schemaRef ds:uri="http://schemas.microsoft.com/office/2006/documentManagement/types"/>
    <ds:schemaRef ds:uri="http://schemas.openxmlformats.org/package/2006/metadata/core-properties"/>
    <ds:schemaRef ds:uri="http://purl.org/dc/elements/1.1/"/>
    <ds:schemaRef ds:uri="http://schemas.microsoft.com/office/infopath/2007/PartnerControls"/>
    <ds:schemaRef ds:uri="47fc7b7d-f1f2-468e-9654-a86f226c5a41"/>
    <ds:schemaRef ds:uri="http://purl.org/dc/terms/"/>
    <ds:schemaRef ds:uri="45260a83-08c0-4921-92a3-cd56dcdbef58"/>
    <ds:schemaRef ds:uri="http://schemas.microsoft.com/sharepoint/v3"/>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9884FC48-EE63-4B8C-9BD9-19FA2FB3DB54}">
  <ds:schemaRefs>
    <ds:schemaRef ds:uri="http://schemas.microsoft.com/sharepoint/v3/contenttype/forms"/>
  </ds:schemaRefs>
</ds:datastoreItem>
</file>

<file path=customXml/itemProps4.xml><?xml version="1.0" encoding="utf-8"?>
<ds:datastoreItem xmlns:ds="http://schemas.openxmlformats.org/officeDocument/2006/customXml" ds:itemID="{CEC69B34-2309-4DFB-B663-DB4AC1FD6DD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5260a83-08c0-4921-92a3-cd56dcdbef58"/>
    <ds:schemaRef ds:uri="47fc7b7d-f1f2-468e-9654-a86f226c5a4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5342</TotalTime>
  <Words>868</Words>
  <Application>Microsoft Office PowerPoint</Application>
  <PresentationFormat>On-screen Show (4:3)</PresentationFormat>
  <Paragraphs>86</Paragraphs>
  <Slides>4</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vt:i4>
      </vt:variant>
    </vt:vector>
  </HeadingPairs>
  <TitlesOfParts>
    <vt:vector size="12" baseType="lpstr">
      <vt:lpstr>MS PGothic</vt:lpstr>
      <vt:lpstr>MS PGothic</vt:lpstr>
      <vt:lpstr>Arial</vt:lpstr>
      <vt:lpstr>Calibri</vt:lpstr>
      <vt:lpstr>Geneva</vt:lpstr>
      <vt:lpstr>Helvetica</vt:lpstr>
      <vt:lpstr>Times New Roman</vt:lpstr>
      <vt:lpstr>Fermilab_PPT_090815</vt:lpstr>
      <vt:lpstr>PowerPoint Presentation</vt:lpstr>
      <vt:lpstr>SRF Sector</vt:lpstr>
      <vt:lpstr> Magnet Sector </vt:lpstr>
      <vt:lpstr>Cryogenic Sector</vt:lpstr>
    </vt:vector>
  </TitlesOfParts>
  <Company>Fermilab Technical Division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TD Operations Status 2016-05-03</dc:title>
  <dc:subject>TD Operations Status 2016-05-03</dc:subject>
  <dc:creator>David Harding</dc:creator>
  <cp:lastModifiedBy>Kayla Decker x 34402N</cp:lastModifiedBy>
  <cp:revision>148</cp:revision>
  <cp:lastPrinted>2014-01-20T19:40:21Z</cp:lastPrinted>
  <dcterms:created xsi:type="dcterms:W3CDTF">2016-03-21T21:02:23Z</dcterms:created>
  <dcterms:modified xsi:type="dcterms:W3CDTF">2018-03-19T17:50:14Z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0x010100AECB9366D95A474190AE7710F7025554</vt:lpwstr>
  </property>
  <property fmtid="{D5CDD505-2E9C-101B-9397-08002B2CF9AE}" pid="3" name="_dlc_DocIdItemGuid">
    <vt:lpwstr>1f4a757f-71de-493e-8321-ce61266f155e</vt:lpwstr>
  </property>
</Properties>
</file>