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2" r:id="rId3"/>
    <p:sldId id="264" r:id="rId4"/>
    <p:sldId id="267" r:id="rId5"/>
    <p:sldId id="266" r:id="rId6"/>
    <p:sldId id="257" r:id="rId7"/>
    <p:sldId id="260" r:id="rId8"/>
  </p:sldIdLst>
  <p:sldSz cx="9144000" cy="6858000" type="letter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039"/>
    <p:restoredTop sz="94631"/>
  </p:normalViewPr>
  <p:slideViewPr>
    <p:cSldViewPr snapToGrid="0" snapToObjects="1">
      <p:cViewPr varScale="1">
        <p:scale>
          <a:sx n="101" d="100"/>
          <a:sy n="101" d="100"/>
        </p:scale>
        <p:origin x="99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0DAF4-D022-E547-BE35-A4880D9BA930}" type="datetimeFigureOut">
              <a:rPr lang="en-US" smtClean="0"/>
              <a:t>3/15/18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5AD3-5387-E54F-94F2-39414E800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447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0DAF4-D022-E547-BE35-A4880D9BA930}" type="datetimeFigureOut">
              <a:rPr lang="en-US" smtClean="0"/>
              <a:t>3/15/18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5AD3-5387-E54F-94F2-39414E800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466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0DAF4-D022-E547-BE35-A4880D9BA930}" type="datetimeFigureOut">
              <a:rPr lang="en-US" smtClean="0"/>
              <a:t>3/15/18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5AD3-5387-E54F-94F2-39414E800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086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0DAF4-D022-E547-BE35-A4880D9BA930}" type="datetimeFigureOut">
              <a:rPr lang="en-US" smtClean="0"/>
              <a:t>3/15/18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5AD3-5387-E54F-94F2-39414E800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904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0DAF4-D022-E547-BE35-A4880D9BA930}" type="datetimeFigureOut">
              <a:rPr lang="en-US" smtClean="0"/>
              <a:t>3/15/18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5AD3-5387-E54F-94F2-39414E800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491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0DAF4-D022-E547-BE35-A4880D9BA930}" type="datetimeFigureOut">
              <a:rPr lang="en-US" smtClean="0"/>
              <a:t>3/15/18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5AD3-5387-E54F-94F2-39414E800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276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0DAF4-D022-E547-BE35-A4880D9BA930}" type="datetimeFigureOut">
              <a:rPr lang="en-US" smtClean="0"/>
              <a:t>3/15/18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5AD3-5387-E54F-94F2-39414E800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919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0DAF4-D022-E547-BE35-A4880D9BA930}" type="datetimeFigureOut">
              <a:rPr lang="en-US" smtClean="0"/>
              <a:t>3/15/18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5AD3-5387-E54F-94F2-39414E800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199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0DAF4-D022-E547-BE35-A4880D9BA930}" type="datetimeFigureOut">
              <a:rPr lang="en-US" smtClean="0"/>
              <a:t>3/15/18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5AD3-5387-E54F-94F2-39414E800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211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0DAF4-D022-E547-BE35-A4880D9BA930}" type="datetimeFigureOut">
              <a:rPr lang="en-US" smtClean="0"/>
              <a:t>3/15/18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5AD3-5387-E54F-94F2-39414E800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419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0DAF4-D022-E547-BE35-A4880D9BA930}" type="datetimeFigureOut">
              <a:rPr lang="en-US" smtClean="0"/>
              <a:t>3/15/18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5AD3-5387-E54F-94F2-39414E800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698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0DAF4-D022-E547-BE35-A4880D9BA930}" type="datetimeFigureOut">
              <a:rPr lang="en-US" smtClean="0"/>
              <a:t>3/15/18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5AD3-5387-E54F-94F2-39414E800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702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53821C-D7B5-D247-A820-39F8BDF1E075}"/>
              </a:ext>
            </a:extLst>
          </p:cNvPr>
          <p:cNvSpPr txBox="1"/>
          <p:nvPr/>
        </p:nvSpPr>
        <p:spPr>
          <a:xfrm>
            <a:off x="1270000" y="2006600"/>
            <a:ext cx="720639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Beam Plug Installation Status in EHN1</a:t>
            </a:r>
          </a:p>
          <a:p>
            <a:endParaRPr lang="en-US" sz="3600" dirty="0"/>
          </a:p>
          <a:p>
            <a:pPr algn="ctr"/>
            <a:r>
              <a:rPr lang="en-US" sz="3600" dirty="0"/>
              <a:t>Cheng-</a:t>
            </a:r>
            <a:r>
              <a:rPr lang="en-US" sz="3600" dirty="0" err="1"/>
              <a:t>Ju</a:t>
            </a:r>
            <a:r>
              <a:rPr lang="en-US" sz="3600" dirty="0"/>
              <a:t> Lin</a:t>
            </a:r>
          </a:p>
          <a:p>
            <a:pPr algn="ctr"/>
            <a:r>
              <a:rPr lang="en-US" sz="3600" dirty="0"/>
              <a:t>15-March-2018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 err="1"/>
              <a:t>ProtoDUNE</a:t>
            </a:r>
            <a:r>
              <a:rPr lang="en-US" sz="3600" dirty="0"/>
              <a:t>-SP ITI Meeting</a:t>
            </a:r>
          </a:p>
        </p:txBody>
      </p:sp>
    </p:spTree>
    <p:extLst>
      <p:ext uri="{BB962C8B-B14F-4D97-AF65-F5344CB8AC3E}">
        <p14:creationId xmlns:p14="http://schemas.microsoft.com/office/powerpoint/2010/main" val="3625339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A6488-9A16-0D46-BE8F-A17FC083E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362" y="-168489"/>
            <a:ext cx="5321300" cy="1325563"/>
          </a:xfrm>
        </p:spPr>
        <p:txBody>
          <a:bodyPr/>
          <a:lstStyle/>
          <a:p>
            <a:r>
              <a:rPr lang="en-US" dirty="0"/>
              <a:t>Beam Plug Cable Tray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8B8AA1-0D31-F643-B3A0-BF0E73D71664}"/>
              </a:ext>
            </a:extLst>
          </p:cNvPr>
          <p:cNvSpPr txBox="1"/>
          <p:nvPr/>
        </p:nvSpPr>
        <p:spPr>
          <a:xfrm>
            <a:off x="4475071" y="1572712"/>
            <a:ext cx="466892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Beam plug cable tray installed on top of runway beam and bridge beam 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For strain relief and routing the ~5m long stainless steel nitrogen hose from the feedthrough flange to the beam plug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Had to disconnect the hose from the beam plug to remove a twist in the hose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Thanks to Cole and Jerry for their help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829EAD-3D4E-694C-8149-15BE81D64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13" y="1035170"/>
            <a:ext cx="4173029" cy="556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443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893195-7133-8B4B-A2BF-17DB44703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836" y="362309"/>
            <a:ext cx="8121147" cy="60908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8B0A92-38C9-7F4C-8A5B-6AA19E3BF24B}"/>
              </a:ext>
            </a:extLst>
          </p:cNvPr>
          <p:cNvSpPr txBox="1"/>
          <p:nvPr/>
        </p:nvSpPr>
        <p:spPr>
          <a:xfrm>
            <a:off x="5676180" y="3188567"/>
            <a:ext cx="2249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ighlight>
                  <a:srgbClr val="C0C0C0"/>
                </a:highlight>
              </a:rPr>
              <a:t>To feedthrough flange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C0DDFA-158F-2541-B184-1AA48E180E7C}"/>
              </a:ext>
            </a:extLst>
          </p:cNvPr>
          <p:cNvSpPr txBox="1"/>
          <p:nvPr/>
        </p:nvSpPr>
        <p:spPr>
          <a:xfrm rot="465112">
            <a:off x="980536" y="5135262"/>
            <a:ext cx="1441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ighlight>
                  <a:srgbClr val="C0C0C0"/>
                </a:highlight>
              </a:rPr>
              <a:t>To beam plug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B2BC169-C240-9C47-845F-0C0E5CECE547}"/>
              </a:ext>
            </a:extLst>
          </p:cNvPr>
          <p:cNvCxnSpPr>
            <a:cxnSpLocks/>
          </p:cNvCxnSpPr>
          <p:nvPr/>
        </p:nvCxnSpPr>
        <p:spPr>
          <a:xfrm flipV="1">
            <a:off x="5520906" y="3071005"/>
            <a:ext cx="138022" cy="84538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DA43D76-A6CA-9343-ABFB-737C8CF6CA20}"/>
              </a:ext>
            </a:extLst>
          </p:cNvPr>
          <p:cNvCxnSpPr>
            <a:cxnSpLocks/>
          </p:cNvCxnSpPr>
          <p:nvPr/>
        </p:nvCxnSpPr>
        <p:spPr>
          <a:xfrm flipH="1" flipV="1">
            <a:off x="679515" y="5796950"/>
            <a:ext cx="1249926" cy="2648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3EE30F2-2890-884E-958C-E32F3F8633B1}"/>
              </a:ext>
            </a:extLst>
          </p:cNvPr>
          <p:cNvSpPr txBox="1"/>
          <p:nvPr/>
        </p:nvSpPr>
        <p:spPr>
          <a:xfrm rot="1470271">
            <a:off x="7121074" y="4474021"/>
            <a:ext cx="1513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ighlight>
                  <a:srgbClr val="C0C0C0"/>
                </a:highlight>
              </a:rPr>
              <a:t>Runway Beam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46E716-3D3A-7543-9E6C-C9470B04AEF5}"/>
              </a:ext>
            </a:extLst>
          </p:cNvPr>
          <p:cNvSpPr txBox="1"/>
          <p:nvPr/>
        </p:nvSpPr>
        <p:spPr>
          <a:xfrm rot="604752">
            <a:off x="5650470" y="6094109"/>
            <a:ext cx="1786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ighlight>
                  <a:srgbClr val="C0C0C0"/>
                </a:highlight>
              </a:rPr>
              <a:t>CPA Bridge Beam</a:t>
            </a:r>
          </a:p>
        </p:txBody>
      </p:sp>
    </p:spTree>
    <p:extLst>
      <p:ext uri="{BB962C8B-B14F-4D97-AF65-F5344CB8AC3E}">
        <p14:creationId xmlns:p14="http://schemas.microsoft.com/office/powerpoint/2010/main" val="4265594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104106B-529A-1F48-B207-F77BAAA7AB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296"/>
          <a:stretch/>
        </p:blipFill>
        <p:spPr>
          <a:xfrm>
            <a:off x="1242205" y="2981"/>
            <a:ext cx="7071462" cy="685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627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FDD094C-D4C2-7F4F-B3F7-D02C2EE9D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158" y="841075"/>
            <a:ext cx="7056408" cy="5292306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1E45E851-D3D7-6D49-9C55-9B9E9DF28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871" y="-238722"/>
            <a:ext cx="7886700" cy="1325563"/>
          </a:xfrm>
        </p:spPr>
        <p:txBody>
          <a:bodyPr>
            <a:normAutofit/>
          </a:bodyPr>
          <a:lstStyle/>
          <a:p>
            <a:r>
              <a:rPr lang="en-US" sz="2400" dirty="0"/>
              <a:t>Hose connections between the flange and the gas control panel were made today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C776D8-A812-0C44-8036-EA8EA8591AE3}"/>
              </a:ext>
            </a:extLst>
          </p:cNvPr>
          <p:cNvSpPr txBox="1"/>
          <p:nvPr/>
        </p:nvSpPr>
        <p:spPr>
          <a:xfrm rot="181675">
            <a:off x="1201105" y="3914947"/>
            <a:ext cx="24347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ighlight>
                  <a:srgbClr val="C0C0C0"/>
                </a:highlight>
              </a:rPr>
              <a:t>N2 Gas From Beam Plug</a:t>
            </a:r>
          </a:p>
          <a:p>
            <a:r>
              <a:rPr lang="en-US" dirty="0">
                <a:solidFill>
                  <a:srgbClr val="FF0000"/>
                </a:solidFill>
                <a:highlight>
                  <a:srgbClr val="C0C0C0"/>
                </a:highlight>
              </a:rPr>
              <a:t>Back To Control Panel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49A536-E1DC-7744-B59C-B9FF976E37D6}"/>
              </a:ext>
            </a:extLst>
          </p:cNvPr>
          <p:cNvSpPr txBox="1"/>
          <p:nvPr/>
        </p:nvSpPr>
        <p:spPr>
          <a:xfrm>
            <a:off x="6581112" y="4238113"/>
            <a:ext cx="2757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ighlight>
                  <a:srgbClr val="C0C0C0"/>
                </a:highlight>
              </a:rPr>
              <a:t>N2 Gas From Control Panel </a:t>
            </a:r>
          </a:p>
          <a:p>
            <a:r>
              <a:rPr lang="en-US" dirty="0">
                <a:solidFill>
                  <a:srgbClr val="FF0000"/>
                </a:solidFill>
                <a:highlight>
                  <a:srgbClr val="C0C0C0"/>
                </a:highlight>
              </a:rPr>
              <a:t>To Beam Plug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D2D6641-AA88-0547-BDD7-6763DDB4114C}"/>
              </a:ext>
            </a:extLst>
          </p:cNvPr>
          <p:cNvCxnSpPr>
            <a:cxnSpLocks/>
          </p:cNvCxnSpPr>
          <p:nvPr/>
        </p:nvCxnSpPr>
        <p:spPr>
          <a:xfrm flipH="1">
            <a:off x="6038491" y="3909922"/>
            <a:ext cx="1121434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A3B6D8C-CD5D-7D46-9DD9-1D10A7908DE4}"/>
              </a:ext>
            </a:extLst>
          </p:cNvPr>
          <p:cNvCxnSpPr>
            <a:cxnSpLocks/>
          </p:cNvCxnSpPr>
          <p:nvPr/>
        </p:nvCxnSpPr>
        <p:spPr>
          <a:xfrm flipH="1">
            <a:off x="1673525" y="3851092"/>
            <a:ext cx="1118558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8">
            <a:extLst>
              <a:ext uri="{FF2B5EF4-FFF2-40B4-BE49-F238E27FC236}">
                <a16:creationId xmlns:a16="http://schemas.microsoft.com/office/drawing/2014/main" id="{86DC5BB6-A0D4-E14C-8C3D-9AF5C12A77FB}"/>
              </a:ext>
            </a:extLst>
          </p:cNvPr>
          <p:cNvSpPr txBox="1">
            <a:spLocks/>
          </p:cNvSpPr>
          <p:nvPr/>
        </p:nvSpPr>
        <p:spPr>
          <a:xfrm>
            <a:off x="310551" y="5919546"/>
            <a:ext cx="854230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0000"/>
                </a:solidFill>
              </a:rPr>
              <a:t>Beam plug gas system installation is completed !!!!</a:t>
            </a:r>
          </a:p>
        </p:txBody>
      </p:sp>
    </p:spTree>
    <p:extLst>
      <p:ext uri="{BB962C8B-B14F-4D97-AF65-F5344CB8AC3E}">
        <p14:creationId xmlns:p14="http://schemas.microsoft.com/office/powerpoint/2010/main" val="4244865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A6488-9A16-0D46-BE8F-A17FC083E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295" y="5532437"/>
            <a:ext cx="8585919" cy="1325563"/>
          </a:xfrm>
        </p:spPr>
        <p:txBody>
          <a:bodyPr/>
          <a:lstStyle/>
          <a:p>
            <a:r>
              <a:rPr lang="en-US" dirty="0"/>
              <a:t>Final Leak Check of  the Beam Plug System Completed !!!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D17F3A-4319-1F4B-BCCC-706810AC40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32"/>
          <a:stretch/>
        </p:blipFill>
        <p:spPr>
          <a:xfrm>
            <a:off x="34484" y="828136"/>
            <a:ext cx="5155603" cy="41061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A9E484-A4D9-9B4E-85DC-F6AD8B1FF8D4}"/>
              </a:ext>
            </a:extLst>
          </p:cNvPr>
          <p:cNvSpPr txBox="1"/>
          <p:nvPr/>
        </p:nvSpPr>
        <p:spPr>
          <a:xfrm>
            <a:off x="5181036" y="931653"/>
            <a:ext cx="40828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Spayed He inside the cryostat along the beam plug and gas hose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Sprayed He on top of the cryostat around the feedthrough flange and sensor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Vacuum at turbo pump ~5x10</a:t>
            </a:r>
            <a:r>
              <a:rPr lang="en-US" sz="2400" baseline="30000" dirty="0"/>
              <a:t>-7</a:t>
            </a:r>
            <a:r>
              <a:rPr lang="en-US" sz="2400" dirty="0"/>
              <a:t> mbar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Leak rate &lt; 8 x10</a:t>
            </a:r>
            <a:r>
              <a:rPr lang="en-US" sz="2400" baseline="30000" dirty="0"/>
              <a:t>-10</a:t>
            </a:r>
            <a:r>
              <a:rPr lang="en-US" sz="2400" dirty="0"/>
              <a:t> mbar L/s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0B69193-7B21-3343-A217-8D78AABEA1A3}"/>
              </a:ext>
            </a:extLst>
          </p:cNvPr>
          <p:cNvSpPr txBox="1">
            <a:spLocks/>
          </p:cNvSpPr>
          <p:nvPr/>
        </p:nvSpPr>
        <p:spPr>
          <a:xfrm>
            <a:off x="2819268" y="-380235"/>
            <a:ext cx="5321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Leak Check</a:t>
            </a:r>
          </a:p>
        </p:txBody>
      </p:sp>
    </p:spTree>
    <p:extLst>
      <p:ext uri="{BB962C8B-B14F-4D97-AF65-F5344CB8AC3E}">
        <p14:creationId xmlns:p14="http://schemas.microsoft.com/office/powerpoint/2010/main" val="350045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F77E1-7E7A-3240-BC88-287D7B535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2" y="-295274"/>
            <a:ext cx="7886700" cy="1325563"/>
          </a:xfrm>
        </p:spPr>
        <p:txBody>
          <a:bodyPr/>
          <a:lstStyle/>
          <a:p>
            <a:r>
              <a:rPr lang="en-US" dirty="0"/>
              <a:t>Electrical Connectivity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82AD2D-7555-D944-87D5-2B46DE23D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30289"/>
            <a:ext cx="9144000" cy="2746375"/>
          </a:xfrm>
        </p:spPr>
        <p:txBody>
          <a:bodyPr>
            <a:normAutofit/>
          </a:bodyPr>
          <a:lstStyle/>
          <a:p>
            <a:r>
              <a:rPr lang="en-US" sz="2400" dirty="0"/>
              <a:t>Validated electrical connections using </a:t>
            </a:r>
            <a:r>
              <a:rPr lang="en-US" sz="2400" dirty="0" err="1"/>
              <a:t>Keithley</a:t>
            </a:r>
            <a:r>
              <a:rPr lang="en-US" sz="2400" dirty="0"/>
              <a:t> meter</a:t>
            </a:r>
          </a:p>
          <a:p>
            <a:r>
              <a:rPr lang="en-US" sz="2400" dirty="0"/>
              <a:t>Profile # 1 to beam plug ground:  ~58GOhm</a:t>
            </a:r>
          </a:p>
          <a:p>
            <a:r>
              <a:rPr lang="en-US" sz="2400" dirty="0"/>
              <a:t>Profile #5 to beam plug ground : ~55GOhm</a:t>
            </a:r>
          </a:p>
          <a:p>
            <a:r>
              <a:rPr lang="en-US" sz="2400" dirty="0"/>
              <a:t>SHV center conductor (beam plug current monitor) to ground: 0.998MOhm</a:t>
            </a:r>
          </a:p>
          <a:p>
            <a:r>
              <a:rPr lang="en-US" sz="2400" dirty="0"/>
              <a:t>All consistent with expected values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997E72-4327-AE4D-89D2-AC7787A43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7847" y="3310177"/>
            <a:ext cx="2646153" cy="352820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181DA7B-D114-B349-90DA-B2C179160B8B}"/>
              </a:ext>
            </a:extLst>
          </p:cNvPr>
          <p:cNvSpPr txBox="1">
            <a:spLocks/>
          </p:cNvSpPr>
          <p:nvPr/>
        </p:nvSpPr>
        <p:spPr>
          <a:xfrm>
            <a:off x="342902" y="368933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Remaining Installation Task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095C925-15FA-E24D-BEB5-6BC7225DED80}"/>
              </a:ext>
            </a:extLst>
          </p:cNvPr>
          <p:cNvSpPr txBox="1">
            <a:spLocks/>
          </p:cNvSpPr>
          <p:nvPr/>
        </p:nvSpPr>
        <p:spPr>
          <a:xfrm>
            <a:off x="0" y="4767178"/>
            <a:ext cx="6497847" cy="2746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Integrating 5 beam plug sensors (two RTD, two pressure and one current monitoring) with DCS</a:t>
            </a:r>
          </a:p>
          <a:p>
            <a:r>
              <a:rPr lang="en-US" sz="2400" dirty="0"/>
              <a:t>Likely to start cabling tomorrow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048712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418</TotalTime>
  <Words>250</Words>
  <Application>Microsoft Macintosh PowerPoint</Application>
  <PresentationFormat>Letter Paper (8.5x11 in)</PresentationFormat>
  <Paragraphs>36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Beam Plug Cable Tray</vt:lpstr>
      <vt:lpstr>PowerPoint Presentation</vt:lpstr>
      <vt:lpstr>PowerPoint Presentation</vt:lpstr>
      <vt:lpstr>Hose connections between the flange and the gas control panel were made today</vt:lpstr>
      <vt:lpstr>Final Leak Check of  the Beam Plug System Completed !!!</vt:lpstr>
      <vt:lpstr>Electrical Connectivity Test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20</cp:revision>
  <cp:lastPrinted>2018-03-07T14:51:13Z</cp:lastPrinted>
  <dcterms:created xsi:type="dcterms:W3CDTF">2018-02-21T14:08:36Z</dcterms:created>
  <dcterms:modified xsi:type="dcterms:W3CDTF">2018-03-15T19:46:42Z</dcterms:modified>
</cp:coreProperties>
</file>