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2" r:id="rId1"/>
  </p:sldMasterIdLst>
  <p:notesMasterIdLst>
    <p:notesMasterId r:id="rId4"/>
  </p:notesMasterIdLst>
  <p:handoutMasterIdLst>
    <p:handoutMasterId r:id="rId5"/>
  </p:handoutMasterIdLst>
  <p:sldIdLst>
    <p:sldId id="294" r:id="rId2"/>
    <p:sldId id="416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000000"/>
    <a:srgbClr val="39BBDB"/>
    <a:srgbClr val="00FA00"/>
    <a:srgbClr val="F1CE00"/>
    <a:srgbClr val="004C97"/>
    <a:srgbClr val="003087"/>
    <a:srgbClr val="50504E"/>
    <a:srgbClr val="4E4E4E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13" autoAdjust="0"/>
    <p:restoredTop sz="50000" autoAdjust="0"/>
  </p:normalViewPr>
  <p:slideViewPr>
    <p:cSldViewPr snapToGrid="0" snapToObjects="1" showGuides="1">
      <p:cViewPr>
        <p:scale>
          <a:sx n="126" d="100"/>
          <a:sy n="126" d="100"/>
        </p:scale>
        <p:origin x="1216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DBB872F3-6144-3148-BC13-C063BA20AE80}" type="datetimeFigureOut">
              <a:rPr lang="en-US"/>
              <a:pPr>
                <a:defRPr/>
              </a:pPr>
              <a:t>3/20/18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0ACDB0ED-0BEE-9846-B9EA-5C7BFF0628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164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531CFD29-8380-B24A-89EC-384D8B8A981B}" type="datetimeFigureOut">
              <a:rPr lang="en-US"/>
              <a:pPr>
                <a:defRPr/>
              </a:pPr>
              <a:t>3/20/18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CAD08E57-B576-F641-BEA6-C3D752DF7F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6400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D08E57-B576-F641-BEA6-C3D752DF7F6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479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D08E57-B576-F641-BEA6-C3D752DF7F6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6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341924" y="4963772"/>
            <a:ext cx="8499231" cy="1529241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17762" y="-1"/>
            <a:ext cx="9189720" cy="896936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341924" y="3951841"/>
            <a:ext cx="8499232" cy="1003049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Tx/>
              <a:buNone/>
              <a:defRPr sz="32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8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8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8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8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4" name="Picture 13" descr="FermiLogoBar_DOE_KO_horiz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7761" y="249843"/>
            <a:ext cx="9010786" cy="30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441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71550"/>
            <a:ext cx="8672513" cy="50593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0070C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0070C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215900" y="6549573"/>
            <a:ext cx="1196295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Mar 20, 2018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6549573"/>
            <a:ext cx="6260399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 algn="ctr">
              <a:defRPr/>
            </a:pPr>
            <a:r>
              <a:rPr lang="en-US" smtClean="0"/>
              <a:t>Precision Science WG</a:t>
            </a:r>
            <a:endParaRPr lang="en-US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2242" y="654957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226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215900" y="6549573"/>
            <a:ext cx="1196295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Mar 20, 2018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6549573"/>
            <a:ext cx="6260399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ctr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Precision Science WG</a:t>
            </a:r>
            <a:endParaRPr lang="en-US" b="1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2242" y="654957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" name="Date Placeholder 3"/>
          <p:cNvSpPr txBox="1">
            <a:spLocks/>
          </p:cNvSpPr>
          <p:nvPr/>
        </p:nvSpPr>
        <p:spPr>
          <a:xfrm>
            <a:off x="6450013" y="4477484"/>
            <a:ext cx="1076325" cy="2413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215900" y="6258863"/>
            <a:ext cx="8699500" cy="197990"/>
            <a:chOff x="600217" y="6258863"/>
            <a:chExt cx="8297721" cy="188846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600217" y="6357936"/>
              <a:ext cx="7190785" cy="0"/>
            </a:xfrm>
            <a:prstGeom prst="line">
              <a:avLst/>
            </a:prstGeom>
            <a:ln w="76200" cmpd="sng">
              <a:solidFill>
                <a:srgbClr val="99D6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6" descr="FermiLogo_RGB_NALBlue.png"/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3781" y="6258863"/>
              <a:ext cx="1044157" cy="188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ctangle 1"/>
          <p:cNvSpPr/>
          <p:nvPr/>
        </p:nvSpPr>
        <p:spPr>
          <a:xfrm>
            <a:off x="173564" y="6258863"/>
            <a:ext cx="1016505" cy="245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5630" y="6190317"/>
            <a:ext cx="10967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4C97"/>
                </a:solidFill>
                <a:latin typeface="Helvetica"/>
                <a:cs typeface="Helvetica"/>
              </a:rPr>
              <a:t>Muon</a:t>
            </a:r>
            <a:r>
              <a:rPr lang="en-US" sz="1600" b="1" baseline="0" dirty="0" smtClean="0">
                <a:solidFill>
                  <a:srgbClr val="004C97"/>
                </a:solidFill>
                <a:latin typeface="Helvetica"/>
                <a:cs typeface="Helvetica"/>
              </a:rPr>
              <a:t> g-2</a:t>
            </a:r>
            <a:endParaRPr lang="en-US" sz="1600" b="1" dirty="0">
              <a:solidFill>
                <a:srgbClr val="004C97"/>
              </a:solidFill>
              <a:latin typeface="Helvetica"/>
              <a:cs typeface="Helvetic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104" r:id="rId2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fnal.gov/event/14349/" TargetMode="External"/><Relationship Id="rId4" Type="http://schemas.openxmlformats.org/officeDocument/2006/relationships/hyperlink" Target="https://indico.cern.ch/event/644287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41923" y="5907123"/>
            <a:ext cx="8499231" cy="506377"/>
          </a:xfrm>
        </p:spPr>
        <p:txBody>
          <a:bodyPr/>
          <a:lstStyle/>
          <a:p>
            <a:r>
              <a:rPr lang="en-US" b="1" dirty="0" smtClean="0"/>
              <a:t>Chris Polly  -  </a:t>
            </a:r>
            <a:r>
              <a:rPr lang="en-US" b="1" dirty="0" smtClean="0"/>
              <a:t>Precision Science WG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828633" y="3184216"/>
            <a:ext cx="5854866" cy="821732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FNAL flux &amp; CERN physics beyon</a:t>
            </a:r>
            <a:r>
              <a:rPr lang="en-US" dirty="0" smtClean="0"/>
              <a:t>d colliders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959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 for your enjoyment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/>
              <a:t>Precision Science WG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1599" y="822960"/>
            <a:ext cx="8450643" cy="5761253"/>
          </a:xfrm>
        </p:spPr>
        <p:txBody>
          <a:bodyPr>
            <a:normAutofit/>
          </a:bodyPr>
          <a:lstStyle/>
          <a:p>
            <a:pPr defTabSz="914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err="1" smtClean="0"/>
              <a:t>Fermilab</a:t>
            </a:r>
            <a:r>
              <a:rPr lang="en-US" dirty="0" smtClean="0"/>
              <a:t> fluxes available post 2026</a:t>
            </a:r>
          </a:p>
          <a:p>
            <a:pPr lvl="1" defTabSz="914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800 MeV CW </a:t>
            </a:r>
            <a:r>
              <a:rPr lang="en-US" dirty="0" err="1" smtClean="0"/>
              <a:t>linac</a:t>
            </a:r>
            <a:r>
              <a:rPr lang="en-US" dirty="0" smtClean="0"/>
              <a:t> upgradeable to 1.6 MW</a:t>
            </a:r>
          </a:p>
          <a:p>
            <a:pPr lvl="2" defTabSz="914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Only about 100 kW spoken for, leaving 1.5 MW to spare</a:t>
            </a:r>
          </a:p>
          <a:p>
            <a:pPr lvl="1" defTabSz="914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8 GeV Booster beam upgraded to 20 Hz + 50% more beam per pulse</a:t>
            </a:r>
          </a:p>
          <a:p>
            <a:pPr lvl="2" defTabSz="914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88kW available if MI neutrino program running at 120 GeV, drops to 0kW if running at 60 GeV</a:t>
            </a:r>
            <a:endParaRPr lang="en-US" dirty="0" smtClean="0"/>
          </a:p>
          <a:p>
            <a:pPr lvl="1" defTabSz="914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More info here: </a:t>
            </a:r>
            <a:r>
              <a:rPr lang="en-US" dirty="0">
                <a:hlinkClick r:id="rId3"/>
              </a:rPr>
              <a:t>https://indico.fnal.gov/event/14349</a:t>
            </a:r>
            <a:r>
              <a:rPr lang="en-US" dirty="0" smtClean="0">
                <a:hlinkClick r:id="rId3"/>
              </a:rPr>
              <a:t>/</a:t>
            </a:r>
            <a:endParaRPr lang="en-US" dirty="0"/>
          </a:p>
          <a:p>
            <a:pPr defTabSz="914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CERN has been looking at option for Physics Beyond Colliders in the same years</a:t>
            </a:r>
          </a:p>
          <a:p>
            <a:pPr lvl="1" defTabSz="914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Opportunities to collaborate</a:t>
            </a:r>
          </a:p>
          <a:p>
            <a:pPr lvl="1" defTabSz="914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Link </a:t>
            </a:r>
            <a:r>
              <a:rPr lang="en-US" dirty="0"/>
              <a:t>to workshop: </a:t>
            </a:r>
            <a:r>
              <a:rPr lang="en-US" dirty="0">
                <a:hlinkClick r:id="rId4"/>
              </a:rPr>
              <a:t>https://</a:t>
            </a:r>
            <a:r>
              <a:rPr lang="en-US" dirty="0" err="1">
                <a:hlinkClick r:id="rId4"/>
              </a:rPr>
              <a:t>indico.cern.ch</a:t>
            </a:r>
            <a:r>
              <a:rPr lang="en-US" dirty="0">
                <a:hlinkClick r:id="rId4"/>
              </a:rPr>
              <a:t>/event/644287/</a:t>
            </a:r>
            <a:endParaRPr lang="en-US" dirty="0" smtClean="0"/>
          </a:p>
          <a:p>
            <a:pPr lvl="1" defTabSz="914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Summary talk from Chris </a:t>
            </a:r>
            <a:r>
              <a:rPr lang="en-US" dirty="0" err="1" smtClean="0"/>
              <a:t>Quigg</a:t>
            </a:r>
            <a:r>
              <a:rPr lang="en-US" dirty="0" smtClean="0"/>
              <a:t> posted in this workshop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032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BN_PPT_113015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SBN_PPT_113015.potx</Template>
  <TotalTime>51849</TotalTime>
  <Words>128</Words>
  <Application>Microsoft Macintosh PowerPoint</Application>
  <PresentationFormat>On-screen Show (4:3)</PresentationFormat>
  <Paragraphs>18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Calibri</vt:lpstr>
      <vt:lpstr>Geneva</vt:lpstr>
      <vt:lpstr>Helvetica</vt:lpstr>
      <vt:lpstr>ＭＳ Ｐゴシック</vt:lpstr>
      <vt:lpstr>Arial</vt:lpstr>
      <vt:lpstr>SBN_PPT_113015</vt:lpstr>
      <vt:lpstr>PowerPoint Presentation</vt:lpstr>
      <vt:lpstr>Links for your enjoyment</vt:lpstr>
    </vt:vector>
  </TitlesOfParts>
  <Manager/>
  <Company>Sandbox Studio</Company>
  <LinksUpToDate>false</LinksUpToDate>
  <SharedDoc>false</SharedDoc>
  <HyperlinkBase/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Sandbox Studio</dc:creator>
  <cp:keywords/>
  <dc:description/>
  <cp:lastModifiedBy>Chris Polly</cp:lastModifiedBy>
  <cp:revision>833</cp:revision>
  <cp:lastPrinted>2018-01-11T16:50:37Z</cp:lastPrinted>
  <dcterms:created xsi:type="dcterms:W3CDTF">2014-01-03T20:18:13Z</dcterms:created>
  <dcterms:modified xsi:type="dcterms:W3CDTF">2018-03-20T13:37:17Z</dcterms:modified>
  <cp:category/>
</cp:coreProperties>
</file>