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363" r:id="rId5"/>
    <p:sldId id="378" r:id="rId6"/>
    <p:sldId id="380" r:id="rId7"/>
    <p:sldId id="369" r:id="rId8"/>
    <p:sldId id="379" r:id="rId9"/>
    <p:sldId id="375" r:id="rId10"/>
    <p:sldId id="382" r:id="rId11"/>
    <p:sldId id="383" r:id="rId12"/>
    <p:sldId id="387" r:id="rId13"/>
    <p:sldId id="361" r:id="rId14"/>
    <p:sldId id="388" r:id="rId15"/>
    <p:sldId id="373" r:id="rId16"/>
    <p:sldId id="374" r:id="rId17"/>
    <p:sldId id="386" r:id="rId18"/>
    <p:sldId id="385" r:id="rId19"/>
    <p:sldId id="381" r:id="rId20"/>
    <p:sldId id="376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404040"/>
    <a:srgbClr val="63666A"/>
    <a:srgbClr val="004C97"/>
    <a:srgbClr val="99D6E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1051" y="-96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SSR1 status PIP-II PMG meeting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SSR1 status PIP-II PMG meeting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SSR1 status PIP-II PMG meeting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 b="1"/>
              <a:t>SSR1 status PIP-II PMG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SSR1 status PIP-II PMG meeting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41864" y="6505786"/>
            <a:ext cx="79534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315569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SSR1 status PIP-II PMG meeting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598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2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3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rgbClr val="004C9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1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rgbClr val="004C9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8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5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SSR1 status PIP-II PMG meeting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83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  <p:sldLayoutId id="2147484122" r:id="rId8"/>
    <p:sldLayoutId id="2147484123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fermicloud-my.sharepoint.com/:v:/g/personal/donato_services_fnal_gov/Ee8UIB-FSc1ClNv_Uf8lTSoBYa9_wujTzOstaLqowNOP-w?e=zMMvdJ" TargetMode="Externa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m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ector-onsite.fnal.gov/SelectTravelerReadOnly.asp?sSeriesID=449&amp;sSerialNoID=all&amp;sReworkID=all&amp;sSpecificationID=all&amp;sRevisionID=all&amp;sJobNo=all&amp;sStatusID=all" TargetMode="External"/><Relationship Id="rId2" Type="http://schemas.openxmlformats.org/officeDocument/2006/relationships/hyperlink" Target="https://indico.fnal.gov/category/376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http://dbweb5.fnal.gov:8080/ECL/srf/E/inde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06A0A9-B547-4FE2-824C-7F348393E3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718" y="4963772"/>
            <a:ext cx="5429967" cy="1529241"/>
          </a:xfrm>
        </p:spPr>
        <p:txBody>
          <a:bodyPr/>
          <a:lstStyle/>
          <a:p>
            <a:r>
              <a:rPr lang="en-US" dirty="0"/>
              <a:t>Donato Passarelli on behalf of SSR1 team</a:t>
            </a:r>
          </a:p>
          <a:p>
            <a:r>
              <a:rPr lang="en-US" dirty="0"/>
              <a:t>PIP-II PMG meeting</a:t>
            </a:r>
          </a:p>
          <a:p>
            <a:r>
              <a:rPr lang="en-US" dirty="0"/>
              <a:t>21 March 2018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68B4F-BF95-4673-91BD-32FC7425FE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Status of SSR1 cavities and cryomodule</a:t>
            </a:r>
          </a:p>
        </p:txBody>
      </p:sp>
    </p:spTree>
    <p:extLst>
      <p:ext uri="{BB962C8B-B14F-4D97-AF65-F5344CB8AC3E}">
        <p14:creationId xmlns:p14="http://schemas.microsoft.com/office/powerpoint/2010/main" val="968458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SSR1 cold-end couplers: processing/qualification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8294" y="1113097"/>
            <a:ext cx="4012126" cy="294706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600" u="sng" dirty="0"/>
              <a:t>RF conditioning at room temperature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Visual inspection and leak check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Cleaning and installation of the vacuum end assembly on the RF test stand in cleanroom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120C baking 48 hours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Testing up to specified power (10kW) in full reflection to check the structural performance of the ceramic window.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During the test we check the RGA scan to monitor the emission of undesired substances (i.e. hydrocarbons) from the antenna.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All activities of assembling/disassembling take place in the cleanroom </a:t>
            </a:r>
          </a:p>
          <a:p>
            <a:pPr>
              <a:spcBef>
                <a:spcPts val="600"/>
              </a:spcBef>
            </a:pPr>
            <a:r>
              <a:rPr lang="en-US" sz="1600" u="sng" dirty="0"/>
              <a:t>Fully integrated test at cold temperature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After qualification at room temperature, the vacuum-end coupler is cleaned, installed on the jacketed cavity in class 10 cleanroom and undergo to 120C baking 48 hours</a:t>
            </a:r>
          </a:p>
          <a:p>
            <a:pPr lvl="2"/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8D34A6-641D-4817-8992-9A2D7ACC82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67" r="3753" b="6599"/>
          <a:stretch/>
        </p:blipFill>
        <p:spPr>
          <a:xfrm rot="5400000">
            <a:off x="6424400" y="1399625"/>
            <a:ext cx="2804486" cy="2286328"/>
          </a:xfrm>
          <a:prstGeom prst="rect">
            <a:avLst/>
          </a:prstGeom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137BAA08-AE7C-4E9F-9627-C658313931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92" t="15044" r="41270" b="6125"/>
          <a:stretch/>
        </p:blipFill>
        <p:spPr>
          <a:xfrm>
            <a:off x="6683479" y="4023360"/>
            <a:ext cx="2286328" cy="2255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0E596E-446C-4E59-8C43-90FD5D11D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81" y="1145752"/>
            <a:ext cx="2579840" cy="1934880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73688D78-4F56-4EA0-ACAE-6C1E3E2C0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81" y="3190190"/>
            <a:ext cx="2579840" cy="308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76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30840-849E-47A2-8A9E-48E96A55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sting assembly to final cryomodule…</a:t>
            </a:r>
          </a:p>
        </p:txBody>
      </p:sp>
      <p:pic>
        <p:nvPicPr>
          <p:cNvPr id="7" name="Assembly">
            <a:hlinkClick r:id="" action="ppaction://media"/>
            <a:extLst>
              <a:ext uri="{FF2B5EF4-FFF2-40B4-BE49-F238E27FC236}">
                <a16:creationId xmlns:a16="http://schemas.microsoft.com/office/drawing/2014/main" id="{0FD3B299-31CA-4822-8327-00A535E41E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100138"/>
            <a:ext cx="8672513" cy="487521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DB6C7-E702-4D43-9AE7-BC40913C2E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0F9F4-3EED-40CC-B2F1-4F4832257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EF718-86F2-4A9C-B158-D525A17AC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51A6A3-D474-4F4E-B67D-2E2354594D96}"/>
              </a:ext>
            </a:extLst>
          </p:cNvPr>
          <p:cNvSpPr txBox="1"/>
          <p:nvPr/>
        </p:nvSpPr>
        <p:spPr>
          <a:xfrm>
            <a:off x="320040" y="5951087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91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3B072-7AC7-4BE7-8AB1-1B88ECEB6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CM-1: string assembly</a:t>
            </a:r>
          </a:p>
        </p:txBody>
      </p:sp>
      <p:pic>
        <p:nvPicPr>
          <p:cNvPr id="49" name="Content Placeholder 48">
            <a:extLst>
              <a:ext uri="{FF2B5EF4-FFF2-40B4-BE49-F238E27FC236}">
                <a16:creationId xmlns:a16="http://schemas.microsoft.com/office/drawing/2014/main" id="{2BE35D05-700E-4C30-8937-8128E1CC5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721" y="1079755"/>
            <a:ext cx="8440848" cy="499695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E692D-97DC-4218-9008-2912FDAE85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55EDF-9E34-4895-AEDE-DA78EDF23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6EFBE-BEDF-4615-9AEC-455ABDC9D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216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89F8D-C373-4404-AB58-09D69D94D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CM-1 string assembly: cleanroom dry-run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45E27-56C0-4414-8D0E-E780DCBCA0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AC765-E48A-438C-8391-61F7841AB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10D19-13C7-4F29-BBC4-A6E601B3F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9E92B45-A632-4784-99AF-11276CE71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0507" y="4565005"/>
            <a:ext cx="3224893" cy="1796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0264D-31E0-46E7-9C83-BC6EE5BA4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615404"/>
            <a:ext cx="5320259" cy="1647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FBBB14-8263-422E-A3F5-31677D163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359" y="1299368"/>
            <a:ext cx="3610042" cy="2950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EF0A88-2188-411D-B174-621F742BAC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945"/>
          <a:stretch/>
        </p:blipFill>
        <p:spPr>
          <a:xfrm>
            <a:off x="228599" y="1299366"/>
            <a:ext cx="4846445" cy="2950097"/>
          </a:xfrm>
          <a:prstGeom prst="rect">
            <a:avLst/>
          </a:prstGeom>
        </p:spPr>
      </p:pic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3FA92622-0758-452D-9B2C-07E1B1D0750B}"/>
              </a:ext>
            </a:extLst>
          </p:cNvPr>
          <p:cNvSpPr txBox="1">
            <a:spLocks/>
          </p:cNvSpPr>
          <p:nvPr/>
        </p:nvSpPr>
        <p:spPr>
          <a:xfrm>
            <a:off x="86952" y="4028830"/>
            <a:ext cx="4794813" cy="839412"/>
          </a:xfrm>
          <a:prstGeom prst="rect">
            <a:avLst/>
          </a:prstGeom>
          <a:noFill/>
        </p:spPr>
        <p:txBody>
          <a:bodyPr vert="horz" wrap="square" lIns="0" tIns="308967" rIns="308967" bIns="308967">
            <a:spAutoFit/>
          </a:bodyPr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400" b="0" dirty="0"/>
              <a:t>Cavity to cavity connection with edge-welded bellows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EA1A4205-5F5F-4E36-943D-E3EF40A4A4F7}"/>
              </a:ext>
            </a:extLst>
          </p:cNvPr>
          <p:cNvSpPr txBox="1">
            <a:spLocks/>
          </p:cNvSpPr>
          <p:nvPr/>
        </p:nvSpPr>
        <p:spPr>
          <a:xfrm>
            <a:off x="228599" y="728466"/>
            <a:ext cx="4968434" cy="839412"/>
          </a:xfrm>
          <a:prstGeom prst="rect">
            <a:avLst/>
          </a:prstGeom>
          <a:noFill/>
        </p:spPr>
        <p:txBody>
          <a:bodyPr vert="horz" wrap="square" lIns="0" tIns="308967" rIns="308967" bIns="308967">
            <a:spAutoFit/>
          </a:bodyPr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400" b="0" dirty="0"/>
              <a:t>Cavities on the movable rail system in Lab 2 cleanroom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3B8920B-66C4-4184-A325-3E3CF6790F7A}"/>
              </a:ext>
            </a:extLst>
          </p:cNvPr>
          <p:cNvSpPr txBox="1">
            <a:spLocks/>
          </p:cNvSpPr>
          <p:nvPr/>
        </p:nvSpPr>
        <p:spPr>
          <a:xfrm>
            <a:off x="5387867" y="728466"/>
            <a:ext cx="4088757" cy="839412"/>
          </a:xfrm>
          <a:prstGeom prst="rect">
            <a:avLst/>
          </a:prstGeom>
          <a:noFill/>
        </p:spPr>
        <p:txBody>
          <a:bodyPr vert="horz" wrap="square" lIns="0" tIns="308967" rIns="308967" bIns="308967">
            <a:spAutoFit/>
          </a:bodyPr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400" b="0" dirty="0"/>
              <a:t>Checking tooling performance in cleanroom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CBFE5E-855B-422C-8A2D-877D3C44DC02}"/>
              </a:ext>
            </a:extLst>
          </p:cNvPr>
          <p:cNvSpPr/>
          <p:nvPr/>
        </p:nvSpPr>
        <p:spPr>
          <a:xfrm>
            <a:off x="5615940" y="425494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Studies of nitrogen purging vs. no purging</a:t>
            </a:r>
          </a:p>
        </p:txBody>
      </p:sp>
    </p:spTree>
    <p:extLst>
      <p:ext uri="{BB962C8B-B14F-4D97-AF65-F5344CB8AC3E}">
        <p14:creationId xmlns:p14="http://schemas.microsoft.com/office/powerpoint/2010/main" val="2286379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C3CD1-6BA7-45FD-8C6B-E939AC3CE7F7}"/>
              </a:ext>
            </a:extLst>
          </p:cNvPr>
          <p:cNvSpPr txBox="1"/>
          <p:nvPr/>
        </p:nvSpPr>
        <p:spPr>
          <a:xfrm>
            <a:off x="318180" y="1004207"/>
            <a:ext cx="8597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FDR/PRR held in January. Team awaiting final </a:t>
            </a:r>
            <a:r>
              <a:rPr lang="en-US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ColdMass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review report and action items. After the review several technical discussion (i.e. external interfaces) were solved. </a:t>
            </a:r>
            <a:b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Releasing drawing and documents to begin the procurement cycle.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3D65D-26D2-448A-A011-7C49F2F96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CM-1: coldmass final design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7B6C9-1297-4E3C-AA90-EEBF3CAF68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96921-EC03-47ED-97EA-042F81C05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2AF62-F76D-43B2-8532-F09BF7709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D335B4A-1288-452D-970C-9C638A21B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911" y="2095422"/>
            <a:ext cx="4457700" cy="22455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35C5DC-6516-4408-934F-168AB64117AB}"/>
              </a:ext>
            </a:extLst>
          </p:cNvPr>
          <p:cNvSpPr/>
          <p:nvPr/>
        </p:nvSpPr>
        <p:spPr>
          <a:xfrm>
            <a:off x="216706" y="1849713"/>
            <a:ext cx="24529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Layout of the cryogenic lines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8A5EFDA8-FBD0-4DA5-A671-3D1FEBDA416C}"/>
              </a:ext>
            </a:extLst>
          </p:cNvPr>
          <p:cNvSpPr txBox="1">
            <a:spLocks/>
          </p:cNvSpPr>
          <p:nvPr/>
        </p:nvSpPr>
        <p:spPr>
          <a:xfrm>
            <a:off x="216706" y="4110478"/>
            <a:ext cx="4056717" cy="529205"/>
          </a:xfrm>
          <a:prstGeom prst="rect">
            <a:avLst/>
          </a:prstGeom>
          <a:noFill/>
        </p:spPr>
        <p:txBody>
          <a:bodyPr vert="horz" lIns="0" tIns="308967" rIns="308967" bIns="308967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400" b="0" dirty="0"/>
              <a:t>Temperature distribution of the thermal shield</a:t>
            </a:r>
          </a:p>
          <a:p>
            <a:pPr fontAlgn="auto">
              <a:spcAft>
                <a:spcPts val="0"/>
              </a:spcAft>
            </a:pPr>
            <a:endParaRPr lang="en-US" sz="1600" b="0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96364214-83FE-4214-A508-5F63FCA556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4"/>
          <a:stretch/>
        </p:blipFill>
        <p:spPr bwMode="auto">
          <a:xfrm>
            <a:off x="318181" y="4639683"/>
            <a:ext cx="3853769" cy="1648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6E4702-99D2-483C-9AD6-EF57286CD2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59" r="13716"/>
          <a:stretch/>
        </p:blipFill>
        <p:spPr>
          <a:xfrm>
            <a:off x="5138445" y="2167409"/>
            <a:ext cx="2109092" cy="21382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B94641-B261-4D3F-8415-F805D242BD2B}"/>
              </a:ext>
            </a:extLst>
          </p:cNvPr>
          <p:cNvSpPr/>
          <p:nvPr/>
        </p:nvSpPr>
        <p:spPr>
          <a:xfrm>
            <a:off x="5026767" y="1849713"/>
            <a:ext cx="1258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Current leads</a:t>
            </a:r>
          </a:p>
        </p:txBody>
      </p: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32197F29-8E9F-4AF0-8098-93AA167DEE0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260" y="4471660"/>
            <a:ext cx="1939827" cy="18870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D90CE7-6111-40BB-98BB-362BE7F4A95B}"/>
              </a:ext>
            </a:extLst>
          </p:cNvPr>
          <p:cNvSpPr/>
          <p:nvPr/>
        </p:nvSpPr>
        <p:spPr>
          <a:xfrm>
            <a:off x="6436023" y="4292203"/>
            <a:ext cx="18100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Aft>
                <a:spcPts val="0"/>
              </a:spcAft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Flow distribution and velocity of the helium</a:t>
            </a:r>
          </a:p>
        </p:txBody>
      </p:sp>
    </p:spTree>
    <p:extLst>
      <p:ext uri="{BB962C8B-B14F-4D97-AF65-F5344CB8AC3E}">
        <p14:creationId xmlns:p14="http://schemas.microsoft.com/office/powerpoint/2010/main" val="541560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16AD9-2F99-409C-AD1E-36A81CB32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Coldmass and final cryomodule procurement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61B7B-D652-433A-BDA9-07E1C771E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Coldmass</a:t>
            </a:r>
          </a:p>
          <a:p>
            <a:pPr lvl="1">
              <a:buFontTx/>
              <a:buChar char="-"/>
            </a:pPr>
            <a:r>
              <a:rPr lang="en-US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completed</a:t>
            </a:r>
          </a:p>
          <a:p>
            <a:pPr lvl="1">
              <a:buFontTx/>
              <a:buChar char="-"/>
            </a:pPr>
            <a:r>
              <a:rPr lang="en-US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Procurement: to be done (~$550k)</a:t>
            </a:r>
          </a:p>
          <a:p>
            <a:r>
              <a:rPr lang="en-US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Final cryomodule assembly</a:t>
            </a:r>
          </a:p>
          <a:p>
            <a:pPr marL="685800" lvl="1">
              <a:buFontTx/>
              <a:buChar char="-"/>
            </a:pPr>
            <a:r>
              <a:rPr lang="en-US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FDR by end of April</a:t>
            </a:r>
          </a:p>
          <a:p>
            <a:pPr marL="685800" lvl="1">
              <a:buFontTx/>
              <a:buChar char="-"/>
            </a:pPr>
            <a:r>
              <a:rPr lang="en-US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Procurement: to be done (~$450k)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3F0D5-8EF0-4D65-A04A-AF0C247F62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D866F-2B9B-427C-AE19-C8A89EF03E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07D74-2875-45CA-94F9-24AB5B227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Content Placeholder 11" descr="15-0309-01.jpg">
            <a:extLst>
              <a:ext uri="{FF2B5EF4-FFF2-40B4-BE49-F238E27FC236}">
                <a16:creationId xmlns:a16="http://schemas.microsoft.com/office/drawing/2014/main" id="{96118D2E-A8EF-4E68-A134-9EF2C0C8B0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8" b="99211" l="1125" r="96000">
                        <a14:foregroundMark x1="92625" y1="34911" x2="92625" y2="34911"/>
                        <a14:foregroundMark x1="89750" y1="29980" x2="89750" y2="29980"/>
                        <a14:foregroundMark x1="90375" y1="30769" x2="90375" y2="30769"/>
                        <a14:foregroundMark x1="66000" y1="70217" x2="66000" y2="70217"/>
                        <a14:foregroundMark x1="67125" y1="75542" x2="67125" y2="75542"/>
                        <a14:foregroundMark x1="77875" y1="71203" x2="77875" y2="71203"/>
                        <a14:foregroundMark x1="81875" y1="64300" x2="81875" y2="64300"/>
                        <a14:backgroundMark x1="79125" y1="69625" x2="79125" y2="69625"/>
                        <a14:backgroundMark x1="78000" y1="68047" x2="78000" y2="68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009" y="1166760"/>
            <a:ext cx="3739991" cy="2370219"/>
          </a:xfrm>
          <a:prstGeom prst="rect">
            <a:avLst/>
          </a:prstGeom>
          <a:ln w="1905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1450C1-0FCB-4916-BE31-6B1BD044E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660693"/>
            <a:ext cx="6208145" cy="25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47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0045-43F0-445A-BEC2-FEC36BA25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Meetings and technical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FB304-BF13-4605-BCB5-C061FF3C7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SSR1 cryomodule team weekly meeting (</a:t>
            </a:r>
            <a:r>
              <a:rPr lang="en-US" dirty="0">
                <a:hlinkClick r:id="rId2"/>
              </a:rPr>
              <a:t>Indico link</a:t>
            </a:r>
            <a:r>
              <a:rPr lang="en-US" dirty="0"/>
              <a:t>)</a:t>
            </a:r>
          </a:p>
          <a:p>
            <a:r>
              <a:rPr lang="en-US" dirty="0"/>
              <a:t>Travelers (</a:t>
            </a:r>
            <a:r>
              <a:rPr lang="en-US" dirty="0">
                <a:hlinkClick r:id="rId3"/>
              </a:rPr>
              <a:t>Vector</a:t>
            </a:r>
            <a:r>
              <a:rPr lang="en-US" dirty="0"/>
              <a:t>) and SRF e-log (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)</a:t>
            </a:r>
          </a:p>
          <a:p>
            <a:r>
              <a:rPr lang="en-US" dirty="0"/>
              <a:t>EPDM for each work package in Teamcenter: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53C0E-A17A-4DBD-B094-D0F95B5AB9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30684-A6B0-43A3-BAFA-53AFA31F8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DF1DF-80C3-4390-A827-F32F5C716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C02B34-019B-488D-9C14-246D22A344E1}"/>
              </a:ext>
            </a:extLst>
          </p:cNvPr>
          <p:cNvGrpSpPr>
            <a:grpSpLocks noChangeAspect="1"/>
          </p:cNvGrpSpPr>
          <p:nvPr/>
        </p:nvGrpSpPr>
        <p:grpSpPr>
          <a:xfrm>
            <a:off x="552792" y="2416628"/>
            <a:ext cx="3451813" cy="3371877"/>
            <a:chOff x="822213" y="1510393"/>
            <a:chExt cx="4791075" cy="4455432"/>
          </a:xfrm>
        </p:grpSpPr>
        <p:pic>
          <p:nvPicPr>
            <p:cNvPr id="7" name="Content Placeholder 6">
              <a:extLst>
                <a:ext uri="{FF2B5EF4-FFF2-40B4-BE49-F238E27FC236}">
                  <a16:creationId xmlns:a16="http://schemas.microsoft.com/office/drawing/2014/main" id="{09FECB90-2A14-4470-A2D4-4B7B72A16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4430"/>
            <a:stretch/>
          </p:blipFill>
          <p:spPr>
            <a:xfrm>
              <a:off x="822213" y="1510393"/>
              <a:ext cx="2598624" cy="4455432"/>
            </a:xfrm>
            <a:prstGeom prst="rect">
              <a:avLst/>
            </a:prstGeom>
          </p:spPr>
        </p:pic>
        <p:pic>
          <p:nvPicPr>
            <p:cNvPr id="8" name="Content Placeholder 6">
              <a:extLst>
                <a:ext uri="{FF2B5EF4-FFF2-40B4-BE49-F238E27FC236}">
                  <a16:creationId xmlns:a16="http://schemas.microsoft.com/office/drawing/2014/main" id="{0FDB7D31-BFCD-4F76-8ECF-E4712FE43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990" r="-1"/>
            <a:stretch/>
          </p:blipFill>
          <p:spPr>
            <a:xfrm>
              <a:off x="3420837" y="1510393"/>
              <a:ext cx="2192451" cy="4455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3317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FE062FCB-9051-4C6A-98AC-5D439E818DE6}"/>
              </a:ext>
            </a:extLst>
          </p:cNvPr>
          <p:cNvSpPr/>
          <p:nvPr/>
        </p:nvSpPr>
        <p:spPr>
          <a:xfrm>
            <a:off x="-1" y="277791"/>
            <a:ext cx="7697165" cy="1326317"/>
          </a:xfrm>
          <a:prstGeom prst="cloudCallout">
            <a:avLst>
              <a:gd name="adj1" fmla="val 44311"/>
              <a:gd name="adj2" fmla="val 140979"/>
            </a:avLst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21203-99D5-4977-94AC-97DB322E7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Thanks for your attention…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C9179-F913-4733-8EA2-A607D3C273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611F5-FF52-4D65-9E56-EA6402908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09BC5-BDF6-4F32-99BD-D93CC8546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Content Placeholder 11" descr="15-0309-01.jpg">
            <a:extLst>
              <a:ext uri="{FF2B5EF4-FFF2-40B4-BE49-F238E27FC236}">
                <a16:creationId xmlns:a16="http://schemas.microsoft.com/office/drawing/2014/main" id="{82F71F09-4EE6-41FF-82D8-451B96B05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8" b="99211" l="1125" r="96000">
                        <a14:foregroundMark x1="92625" y1="34911" x2="92625" y2="34911"/>
                        <a14:foregroundMark x1="89750" y1="29980" x2="89750" y2="29980"/>
                        <a14:foregroundMark x1="90375" y1="30769" x2="90375" y2="30769"/>
                        <a14:foregroundMark x1="66000" y1="70217" x2="66000" y2="70217"/>
                        <a14:foregroundMark x1="67125" y1="75542" x2="67125" y2="75542"/>
                        <a14:foregroundMark x1="77875" y1="71203" x2="77875" y2="71203"/>
                        <a14:foregroundMark x1="81875" y1="64300" x2="81875" y2="64300"/>
                        <a14:backgroundMark x1="79125" y1="69625" x2="79125" y2="69625"/>
                        <a14:backgroundMark x1="78000" y1="68047" x2="78000" y2="68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48" y="1709738"/>
            <a:ext cx="7384798" cy="4680115"/>
          </a:xfrm>
          <a:prstGeom prst="rect">
            <a:avLst/>
          </a:prstGeom>
          <a:ln w="19050">
            <a:noFill/>
          </a:ln>
        </p:spPr>
      </p:pic>
      <p:pic>
        <p:nvPicPr>
          <p:cNvPr id="2050" name="Picture 2" descr="Image result for geico">
            <a:extLst>
              <a:ext uri="{FF2B5EF4-FFF2-40B4-BE49-F238E27FC236}">
                <a16:creationId xmlns:a16="http://schemas.microsoft.com/office/drawing/2014/main" id="{61B3DB9E-7E77-4C30-9EDF-987DCF261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2330532"/>
            <a:ext cx="180975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682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CM-1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3/21/2018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SSR1 status PIP-II PMG meeting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8" name="Down Arrow 1"/>
          <p:cNvSpPr/>
          <p:nvPr/>
        </p:nvSpPr>
        <p:spPr>
          <a:xfrm>
            <a:off x="3051463" y="4606758"/>
            <a:ext cx="275489" cy="291316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Content Placeholder 11" descr="15-0309-0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8" b="99211" l="1125" r="96000">
                        <a14:foregroundMark x1="92625" y1="34911" x2="92625" y2="34911"/>
                        <a14:foregroundMark x1="89750" y1="29980" x2="89750" y2="29980"/>
                        <a14:foregroundMark x1="90375" y1="30769" x2="90375" y2="30769"/>
                        <a14:foregroundMark x1="66000" y1="70217" x2="66000" y2="70217"/>
                        <a14:foregroundMark x1="67125" y1="75542" x2="67125" y2="75542"/>
                        <a14:foregroundMark x1="77875" y1="71203" x2="77875" y2="71203"/>
                        <a14:foregroundMark x1="81875" y1="64300" x2="81875" y2="64300"/>
                        <a14:backgroundMark x1="79125" y1="69625" x2="79125" y2="69625"/>
                        <a14:backgroundMark x1="78000" y1="68047" x2="78000" y2="68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68" y="934209"/>
            <a:ext cx="5479947" cy="3472917"/>
          </a:xfrm>
          <a:prstGeom prst="rect">
            <a:avLst/>
          </a:prstGeom>
          <a:ln w="19050">
            <a:noFill/>
          </a:ln>
        </p:spPr>
      </p:pic>
      <p:sp>
        <p:nvSpPr>
          <p:cNvPr id="10" name="Freeform 11"/>
          <p:cNvSpPr/>
          <p:nvPr/>
        </p:nvSpPr>
        <p:spPr>
          <a:xfrm>
            <a:off x="1090671" y="3206136"/>
            <a:ext cx="4480224" cy="1503921"/>
          </a:xfrm>
          <a:custGeom>
            <a:avLst/>
            <a:gdLst>
              <a:gd name="connsiteX0" fmla="*/ 2575420 w 3280095"/>
              <a:gd name="connsiteY0" fmla="*/ 1904301 h 1904301"/>
              <a:gd name="connsiteX1" fmla="*/ 3280095 w 3280095"/>
              <a:gd name="connsiteY1" fmla="*/ 0 h 1904301"/>
              <a:gd name="connsiteX2" fmla="*/ 0 w 3280095"/>
              <a:gd name="connsiteY2" fmla="*/ 922789 h 1904301"/>
              <a:gd name="connsiteX3" fmla="*/ 2130804 w 3280095"/>
              <a:gd name="connsiteY3" fmla="*/ 1895912 h 1904301"/>
              <a:gd name="connsiteX4" fmla="*/ 2575420 w 3280095"/>
              <a:gd name="connsiteY4" fmla="*/ 1904301 h 1904301"/>
              <a:gd name="connsiteX0" fmla="*/ 2550253 w 3254928"/>
              <a:gd name="connsiteY0" fmla="*/ 1904301 h 1904301"/>
              <a:gd name="connsiteX1" fmla="*/ 3254928 w 3254928"/>
              <a:gd name="connsiteY1" fmla="*/ 0 h 1904301"/>
              <a:gd name="connsiteX2" fmla="*/ 0 w 3254928"/>
              <a:gd name="connsiteY2" fmla="*/ 855677 h 1904301"/>
              <a:gd name="connsiteX3" fmla="*/ 2105637 w 3254928"/>
              <a:gd name="connsiteY3" fmla="*/ 1895912 h 1904301"/>
              <a:gd name="connsiteX4" fmla="*/ 2550253 w 3254928"/>
              <a:gd name="connsiteY4" fmla="*/ 1904301 h 1904301"/>
              <a:gd name="connsiteX0" fmla="*/ 2083909 w 2788584"/>
              <a:gd name="connsiteY0" fmla="*/ 1904301 h 1904301"/>
              <a:gd name="connsiteX1" fmla="*/ 2788584 w 2788584"/>
              <a:gd name="connsiteY1" fmla="*/ 0 h 1904301"/>
              <a:gd name="connsiteX2" fmla="*/ 0 w 2788584"/>
              <a:gd name="connsiteY2" fmla="*/ 1642061 h 1904301"/>
              <a:gd name="connsiteX3" fmla="*/ 1639293 w 2788584"/>
              <a:gd name="connsiteY3" fmla="*/ 1895912 h 1904301"/>
              <a:gd name="connsiteX4" fmla="*/ 2083909 w 2788584"/>
              <a:gd name="connsiteY4" fmla="*/ 1904301 h 1904301"/>
              <a:gd name="connsiteX0" fmla="*/ 2083909 w 4260768"/>
              <a:gd name="connsiteY0" fmla="*/ 1511109 h 1511109"/>
              <a:gd name="connsiteX1" fmla="*/ 4260768 w 4260768"/>
              <a:gd name="connsiteY1" fmla="*/ 0 h 1511109"/>
              <a:gd name="connsiteX2" fmla="*/ 0 w 4260768"/>
              <a:gd name="connsiteY2" fmla="*/ 1248869 h 1511109"/>
              <a:gd name="connsiteX3" fmla="*/ 1639293 w 4260768"/>
              <a:gd name="connsiteY3" fmla="*/ 1502720 h 1511109"/>
              <a:gd name="connsiteX4" fmla="*/ 2083909 w 4260768"/>
              <a:gd name="connsiteY4" fmla="*/ 1511109 h 1511109"/>
              <a:gd name="connsiteX0" fmla="*/ 2303365 w 4480224"/>
              <a:gd name="connsiteY0" fmla="*/ 1511109 h 1511109"/>
              <a:gd name="connsiteX1" fmla="*/ 4480224 w 4480224"/>
              <a:gd name="connsiteY1" fmla="*/ 0 h 1511109"/>
              <a:gd name="connsiteX2" fmla="*/ 0 w 4480224"/>
              <a:gd name="connsiteY2" fmla="*/ 1203149 h 1511109"/>
              <a:gd name="connsiteX3" fmla="*/ 1858749 w 4480224"/>
              <a:gd name="connsiteY3" fmla="*/ 1502720 h 1511109"/>
              <a:gd name="connsiteX4" fmla="*/ 2303365 w 4480224"/>
              <a:gd name="connsiteY4" fmla="*/ 1511109 h 1511109"/>
              <a:gd name="connsiteX0" fmla="*/ 2120485 w 4480224"/>
              <a:gd name="connsiteY0" fmla="*/ 1410525 h 1502720"/>
              <a:gd name="connsiteX1" fmla="*/ 4480224 w 4480224"/>
              <a:gd name="connsiteY1" fmla="*/ 0 h 1502720"/>
              <a:gd name="connsiteX2" fmla="*/ 0 w 4480224"/>
              <a:gd name="connsiteY2" fmla="*/ 1203149 h 1502720"/>
              <a:gd name="connsiteX3" fmla="*/ 1858749 w 4480224"/>
              <a:gd name="connsiteY3" fmla="*/ 1502720 h 1502720"/>
              <a:gd name="connsiteX4" fmla="*/ 2120485 w 4480224"/>
              <a:gd name="connsiteY4" fmla="*/ 1410525 h 1502720"/>
              <a:gd name="connsiteX0" fmla="*/ 2120485 w 4480224"/>
              <a:gd name="connsiteY0" fmla="*/ 1410525 h 1420424"/>
              <a:gd name="connsiteX1" fmla="*/ 4480224 w 4480224"/>
              <a:gd name="connsiteY1" fmla="*/ 0 h 1420424"/>
              <a:gd name="connsiteX2" fmla="*/ 0 w 4480224"/>
              <a:gd name="connsiteY2" fmla="*/ 1203149 h 1420424"/>
              <a:gd name="connsiteX3" fmla="*/ 1986765 w 4480224"/>
              <a:gd name="connsiteY3" fmla="*/ 1420424 h 1420424"/>
              <a:gd name="connsiteX4" fmla="*/ 2120485 w 4480224"/>
              <a:gd name="connsiteY4" fmla="*/ 1410525 h 1420424"/>
              <a:gd name="connsiteX0" fmla="*/ 2120485 w 4480224"/>
              <a:gd name="connsiteY0" fmla="*/ 1410525 h 1410525"/>
              <a:gd name="connsiteX1" fmla="*/ 4480224 w 4480224"/>
              <a:gd name="connsiteY1" fmla="*/ 0 h 1410525"/>
              <a:gd name="connsiteX2" fmla="*/ 0 w 4480224"/>
              <a:gd name="connsiteY2" fmla="*/ 1203149 h 1410525"/>
              <a:gd name="connsiteX3" fmla="*/ 2050773 w 4480224"/>
              <a:gd name="connsiteY3" fmla="*/ 1383848 h 1410525"/>
              <a:gd name="connsiteX4" fmla="*/ 2120485 w 4480224"/>
              <a:gd name="connsiteY4" fmla="*/ 1410525 h 1410525"/>
              <a:gd name="connsiteX0" fmla="*/ 2102012 w 4480224"/>
              <a:gd name="connsiteY0" fmla="*/ 1502889 h 1502889"/>
              <a:gd name="connsiteX1" fmla="*/ 4480224 w 4480224"/>
              <a:gd name="connsiteY1" fmla="*/ 0 h 1502889"/>
              <a:gd name="connsiteX2" fmla="*/ 0 w 4480224"/>
              <a:gd name="connsiteY2" fmla="*/ 1203149 h 1502889"/>
              <a:gd name="connsiteX3" fmla="*/ 2050773 w 4480224"/>
              <a:gd name="connsiteY3" fmla="*/ 1383848 h 1502889"/>
              <a:gd name="connsiteX4" fmla="*/ 2102012 w 4480224"/>
              <a:gd name="connsiteY4" fmla="*/ 1502889 h 1502889"/>
              <a:gd name="connsiteX0" fmla="*/ 2102012 w 4480224"/>
              <a:gd name="connsiteY0" fmla="*/ 1502889 h 1503921"/>
              <a:gd name="connsiteX1" fmla="*/ 4480224 w 4480224"/>
              <a:gd name="connsiteY1" fmla="*/ 0 h 1503921"/>
              <a:gd name="connsiteX2" fmla="*/ 0 w 4480224"/>
              <a:gd name="connsiteY2" fmla="*/ 1203149 h 1503921"/>
              <a:gd name="connsiteX3" fmla="*/ 2096955 w 4480224"/>
              <a:gd name="connsiteY3" fmla="*/ 1503921 h 1503921"/>
              <a:gd name="connsiteX4" fmla="*/ 2102012 w 4480224"/>
              <a:gd name="connsiteY4" fmla="*/ 1502889 h 1503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0224" h="1503921">
                <a:moveTo>
                  <a:pt x="2102012" y="1502889"/>
                </a:moveTo>
                <a:lnTo>
                  <a:pt x="4480224" y="0"/>
                </a:lnTo>
                <a:lnTo>
                  <a:pt x="0" y="1203149"/>
                </a:lnTo>
                <a:lnTo>
                  <a:pt x="2096955" y="1503921"/>
                </a:lnTo>
                <a:lnTo>
                  <a:pt x="2102012" y="1502889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47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98532" y="4588286"/>
            <a:ext cx="5163232" cy="1726192"/>
            <a:chOff x="267750" y="4395873"/>
            <a:chExt cx="5738767" cy="191860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3673" r="3323"/>
            <a:stretch/>
          </p:blipFill>
          <p:spPr>
            <a:xfrm>
              <a:off x="327171" y="4719662"/>
              <a:ext cx="5679346" cy="1594820"/>
            </a:xfrm>
            <a:prstGeom prst="rect">
              <a:avLst/>
            </a:prstGeom>
          </p:spPr>
        </p:pic>
        <p:sp>
          <p:nvSpPr>
            <p:cNvPr id="13" name="Rounded Rectangle 8"/>
            <p:cNvSpPr/>
            <p:nvPr/>
          </p:nvSpPr>
          <p:spPr>
            <a:xfrm>
              <a:off x="381000" y="4769447"/>
              <a:ext cx="3070072" cy="272453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7750" y="4395873"/>
              <a:ext cx="1149900" cy="44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>
                      <a:lumMod val="50000"/>
                    </a:srgbClr>
                  </a:solidFill>
                  <a:effectLst/>
                  <a:uLnTx/>
                  <a:uFillTx/>
                  <a:latin typeface="Calibri" charset="0"/>
                </a:rPr>
                <a:t>PIP2IT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2E03951-26EA-4786-A94C-26A21CD8E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715" y="832758"/>
            <a:ext cx="3289398" cy="5198156"/>
          </a:xfrm>
        </p:spPr>
        <p:txBody>
          <a:bodyPr>
            <a:normAutofit/>
          </a:bodyPr>
          <a:lstStyle/>
          <a:p>
            <a:r>
              <a:rPr lang="en-US" sz="1800" dirty="0"/>
              <a:t>SSR1 CM-1 </a:t>
            </a:r>
          </a:p>
          <a:p>
            <a:pPr lvl="1"/>
            <a:r>
              <a:rPr lang="en-US" sz="1800" dirty="0"/>
              <a:t>PIP2IT</a:t>
            </a:r>
          </a:p>
          <a:p>
            <a:pPr lvl="1"/>
            <a:r>
              <a:rPr lang="en-US" sz="1800" dirty="0"/>
              <a:t>PIP II tunnel</a:t>
            </a:r>
          </a:p>
          <a:p>
            <a:endParaRPr lang="en-US" sz="1800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BE736BD-19C3-4F9E-BF70-0111A987610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04700" y="2972252"/>
          <a:ext cx="2873014" cy="26247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63725">
                  <a:extLst>
                    <a:ext uri="{9D8B030D-6E8A-4147-A177-3AD203B41FA5}">
                      <a16:colId xmlns:a16="http://schemas.microsoft.com/office/drawing/2014/main" val="2914799913"/>
                    </a:ext>
                  </a:extLst>
                </a:gridCol>
                <a:gridCol w="1009289">
                  <a:extLst>
                    <a:ext uri="{9D8B030D-6E8A-4147-A177-3AD203B41FA5}">
                      <a16:colId xmlns:a16="http://schemas.microsoft.com/office/drawing/2014/main" val="2227684404"/>
                    </a:ext>
                  </a:extLst>
                </a:gridCol>
              </a:tblGrid>
              <a:tr h="666448">
                <a:tc>
                  <a:txBody>
                    <a:bodyPr/>
                    <a:lstStyle/>
                    <a:p>
                      <a:pPr marL="0" marR="0" indent="3810" algn="ctr" defTabSz="852488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8524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SSR1  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664714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#</a:t>
                      </a:r>
                      <a:r>
                        <a:rPr lang="en-US" sz="1600" b="1" baseline="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 CMs for PIPII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3943857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Cavities </a:t>
                      </a: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 CM</a:t>
                      </a:r>
                      <a:endParaRPr lang="en-US" sz="18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0660128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Solenoids </a:t>
                      </a:r>
                      <a:r>
                        <a:rPr lang="en-US" sz="1600" b="0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 CM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4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9187136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 configuration</a:t>
                      </a:r>
                      <a:b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4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c:</a:t>
                      </a:r>
                      <a:r>
                        <a:rPr lang="en-US" sz="1400" b="0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cavities; s: solenoids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4x (csc)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334658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 length</a:t>
                      </a:r>
                      <a:r>
                        <a:rPr lang="en-US" sz="1600" b="1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(m)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5.2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4994483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7B13F03E-6BA0-4B24-AFF6-475B10F0BEF0}"/>
              </a:ext>
            </a:extLst>
          </p:cNvPr>
          <p:cNvSpPr/>
          <p:nvPr/>
        </p:nvSpPr>
        <p:spPr>
          <a:xfrm>
            <a:off x="5930128" y="5607904"/>
            <a:ext cx="28873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4B9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 CMs capable of operating in both pulsed and CW modes with a beam current of 2 mA avg.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3A777E-958F-49B4-BCD6-FB493270CF16}"/>
              </a:ext>
            </a:extLst>
          </p:cNvPr>
          <p:cNvSpPr/>
          <p:nvPr/>
        </p:nvSpPr>
        <p:spPr>
          <a:xfrm rot="20473722">
            <a:off x="3897192" y="3399591"/>
            <a:ext cx="15317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cryomodule</a:t>
            </a:r>
          </a:p>
        </p:txBody>
      </p:sp>
    </p:spTree>
    <p:extLst>
      <p:ext uri="{BB962C8B-B14F-4D97-AF65-F5344CB8AC3E}">
        <p14:creationId xmlns:p14="http://schemas.microsoft.com/office/powerpoint/2010/main" val="384098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E1436-0C56-451B-BA67-E0FBD0318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milestones and technical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746BB-7BD1-4DF8-8DF2-9BA119915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8685" y="1188844"/>
            <a:ext cx="5079912" cy="4987867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/>
              <a:t>SSR1 CM-1</a:t>
            </a:r>
          </a:p>
          <a:p>
            <a:r>
              <a:rPr lang="en-US" sz="2000" dirty="0"/>
              <a:t>Qualification of 8 jacketed cavities</a:t>
            </a:r>
          </a:p>
          <a:p>
            <a:pPr lvl="1"/>
            <a:r>
              <a:rPr lang="en-US" sz="1600" dirty="0"/>
              <a:t>Cavities and cold-end coupler performance</a:t>
            </a:r>
          </a:p>
          <a:p>
            <a:pPr lvl="1"/>
            <a:r>
              <a:rPr lang="en-US" sz="1600" dirty="0"/>
              <a:t>Tuner and Resonance control studies</a:t>
            </a:r>
          </a:p>
          <a:p>
            <a:pPr lvl="1"/>
            <a:r>
              <a:rPr lang="en-US" sz="1600" dirty="0"/>
              <a:t>Enable Lab 2 cleanroom and SRF tech team</a:t>
            </a:r>
          </a:p>
          <a:p>
            <a:r>
              <a:rPr lang="en-US" sz="2000" dirty="0"/>
              <a:t>Cavities string assembly</a:t>
            </a:r>
          </a:p>
          <a:p>
            <a:pPr lvl="1"/>
            <a:r>
              <a:rPr lang="en-US" sz="1600" dirty="0"/>
              <a:t>Validation of cleanroom procedures</a:t>
            </a:r>
          </a:p>
          <a:p>
            <a:pPr lvl="1"/>
            <a:r>
              <a:rPr lang="en-US" sz="1600" dirty="0"/>
              <a:t>SRF team for low-beta cavities</a:t>
            </a:r>
          </a:p>
          <a:p>
            <a:r>
              <a:rPr lang="en-US" sz="2000" dirty="0"/>
              <a:t>Coldmass assembly</a:t>
            </a:r>
          </a:p>
          <a:p>
            <a:pPr lvl="1"/>
            <a:r>
              <a:rPr lang="en-US" sz="1600" dirty="0"/>
              <a:t>Design completed, ready for procurement</a:t>
            </a:r>
          </a:p>
          <a:p>
            <a:pPr lvl="1"/>
            <a:r>
              <a:rPr lang="en-US" sz="1600" dirty="0"/>
              <a:t>Validate assembly strategy, tooling and facility</a:t>
            </a:r>
          </a:p>
          <a:p>
            <a:r>
              <a:rPr lang="en-US" sz="2000" dirty="0"/>
              <a:t>Final cryomodule integration and testing</a:t>
            </a:r>
          </a:p>
          <a:p>
            <a:pPr lvl="1"/>
            <a:r>
              <a:rPr lang="en-US" sz="1600" dirty="0"/>
              <a:t>Cryomodule performance (RF, thermal, etc.)</a:t>
            </a:r>
          </a:p>
          <a:p>
            <a:pPr lvl="1"/>
            <a:r>
              <a:rPr lang="en-US" sz="1600" dirty="0"/>
              <a:t>Verification of external interfaces (ICD)</a:t>
            </a:r>
          </a:p>
          <a:p>
            <a:pPr lvl="1"/>
            <a:r>
              <a:rPr lang="en-US" sz="1600" dirty="0"/>
              <a:t>Validation of SRF cryomodule layout for PIP-II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6EBFA-696F-48A0-A13D-DD27019FCD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18EBA-3523-44FE-9130-9211E0368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FF8AA-1FE4-448A-99C8-B19B27BC9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4C997-B62B-43CD-B7FE-D18BA2E68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" b="100000" l="145" r="9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504">
            <a:off x="505951" y="1776419"/>
            <a:ext cx="3028656" cy="1479881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0ACE0FE2-A174-4225-BA9F-23B7A45D36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9" r="29479"/>
          <a:stretch/>
        </p:blipFill>
        <p:spPr>
          <a:xfrm>
            <a:off x="462758" y="1033369"/>
            <a:ext cx="824594" cy="1063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50EFB0-5BBC-4F5E-9C3D-C6249223F0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5" t="5820" r="7613" b="2222"/>
          <a:stretch/>
        </p:blipFill>
        <p:spPr>
          <a:xfrm rot="21336534">
            <a:off x="261214" y="4033480"/>
            <a:ext cx="3637720" cy="2186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2D7841-C49C-4F8D-9852-2EEC47DFC2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296" t="19406" r="4307" b="17251"/>
          <a:stretch/>
        </p:blipFill>
        <p:spPr>
          <a:xfrm>
            <a:off x="314659" y="2795920"/>
            <a:ext cx="3482228" cy="152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05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CCE32-AE4D-41D4-B8A5-43D15CF10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cryomodules layout for PIP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B40DC-CCAF-4EBF-A008-0163562389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B1B6C-5C94-47A2-9F93-68A92BAF1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6A36B-60AC-467A-9823-945CDA33E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DE17F09-A593-4EAE-919A-17FA7656EFA2}"/>
              </a:ext>
            </a:extLst>
          </p:cNvPr>
          <p:cNvGrpSpPr/>
          <p:nvPr/>
        </p:nvGrpSpPr>
        <p:grpSpPr>
          <a:xfrm>
            <a:off x="797284" y="2242522"/>
            <a:ext cx="7335742" cy="2657121"/>
            <a:chOff x="939806" y="3257411"/>
            <a:chExt cx="7335742" cy="265712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3386344-B510-4048-9E47-13F3170A03BD}"/>
                </a:ext>
              </a:extLst>
            </p:cNvPr>
            <p:cNvGrpSpPr/>
            <p:nvPr/>
          </p:nvGrpSpPr>
          <p:grpSpPr>
            <a:xfrm>
              <a:off x="939806" y="3257411"/>
              <a:ext cx="7335742" cy="2657121"/>
              <a:chOff x="4204043" y="3408671"/>
              <a:chExt cx="6520302" cy="2225293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8DBE191-C46A-4737-AC16-BB538B677A74}"/>
                  </a:ext>
                </a:extLst>
              </p:cNvPr>
              <p:cNvGrpSpPr/>
              <p:nvPr/>
            </p:nvGrpSpPr>
            <p:grpSpPr>
              <a:xfrm>
                <a:off x="6105833" y="3581747"/>
                <a:ext cx="2352303" cy="2052217"/>
                <a:chOff x="6393491" y="4030316"/>
                <a:chExt cx="2352303" cy="2052217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60CB6F26-6FB1-4899-A5F8-AB31407FB986}"/>
                    </a:ext>
                  </a:extLst>
                </p:cNvPr>
                <p:cNvSpPr/>
                <p:nvPr/>
              </p:nvSpPr>
              <p:spPr>
                <a:xfrm>
                  <a:off x="6628157" y="4030316"/>
                  <a:ext cx="2117637" cy="2052217"/>
                </a:xfrm>
                <a:prstGeom prst="ellipse">
                  <a:avLst/>
                </a:prstGeom>
                <a:noFill/>
                <a:ln w="31750"/>
                <a:effectLst/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B5B2D8DE-8BE0-4CB0-A253-0A0D3CA9F5EE}"/>
                    </a:ext>
                  </a:extLst>
                </p:cNvPr>
                <p:cNvSpPr/>
                <p:nvPr/>
              </p:nvSpPr>
              <p:spPr>
                <a:xfrm>
                  <a:off x="6821122" y="4208233"/>
                  <a:ext cx="1731706" cy="1696381"/>
                </a:xfrm>
                <a:prstGeom prst="ellipse">
                  <a:avLst/>
                </a:prstGeom>
                <a:noFill/>
                <a:ln w="4762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DA2BA94C-6A92-41B3-994D-94F133B03A11}"/>
                    </a:ext>
                  </a:extLst>
                </p:cNvPr>
                <p:cNvSpPr/>
                <p:nvPr/>
              </p:nvSpPr>
              <p:spPr>
                <a:xfrm>
                  <a:off x="7295284" y="4682595"/>
                  <a:ext cx="783381" cy="747656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8D1A8C42-1DB7-40E3-B49E-E14B1F386DEB}"/>
                    </a:ext>
                  </a:extLst>
                </p:cNvPr>
                <p:cNvSpPr/>
                <p:nvPr/>
              </p:nvSpPr>
              <p:spPr>
                <a:xfrm>
                  <a:off x="7526401" y="4289893"/>
                  <a:ext cx="321145" cy="317963"/>
                </a:xfrm>
                <a:prstGeom prst="ellipse">
                  <a:avLst/>
                </a:prstGeom>
                <a:gradFill flip="none" rotWithShape="1">
                  <a:gsLst>
                    <a:gs pos="33000">
                      <a:schemeClr val="tx2">
                        <a:lumMod val="60000"/>
                        <a:lumOff val="40000"/>
                      </a:schemeClr>
                    </a:gs>
                    <a:gs pos="98230">
                      <a:schemeClr val="accent1">
                        <a:lumMod val="20000"/>
                        <a:lumOff val="80000"/>
                      </a:schemeClr>
                    </a:gs>
                    <a:gs pos="57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DF07A16F-1F78-4AAA-9394-64B4204E920C}"/>
                    </a:ext>
                  </a:extLst>
                </p:cNvPr>
                <p:cNvSpPr/>
                <p:nvPr/>
              </p:nvSpPr>
              <p:spPr>
                <a:xfrm>
                  <a:off x="7624428" y="4556296"/>
                  <a:ext cx="125089" cy="351030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889164EF-1B7E-42E2-BA35-2753EFDE5C92}"/>
                    </a:ext>
                  </a:extLst>
                </p:cNvPr>
                <p:cNvSpPr/>
                <p:nvPr/>
              </p:nvSpPr>
              <p:spPr>
                <a:xfrm>
                  <a:off x="7407914" y="4796000"/>
                  <a:ext cx="558116" cy="51223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67926B04-6221-4303-9921-A6F28253E452}"/>
                    </a:ext>
                  </a:extLst>
                </p:cNvPr>
                <p:cNvSpPr/>
                <p:nvPr/>
              </p:nvSpPr>
              <p:spPr>
                <a:xfrm rot="14210029">
                  <a:off x="6845204" y="5381152"/>
                  <a:ext cx="309783" cy="272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7DA5DBA2-25A5-4114-913B-8F0B35FC7F98}"/>
                    </a:ext>
                  </a:extLst>
                </p:cNvPr>
                <p:cNvSpPr/>
                <p:nvPr/>
              </p:nvSpPr>
              <p:spPr>
                <a:xfrm>
                  <a:off x="7009862" y="5018428"/>
                  <a:ext cx="157551" cy="14910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E786C435-75F4-42FB-A7D7-84FE3910BD90}"/>
                    </a:ext>
                  </a:extLst>
                </p:cNvPr>
                <p:cNvSpPr/>
                <p:nvPr/>
              </p:nvSpPr>
              <p:spPr>
                <a:xfrm rot="14210029">
                  <a:off x="7054069" y="4852389"/>
                  <a:ext cx="167847" cy="1138505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76B2E3B2-B99D-4F85-AB65-3C6022D78467}"/>
                    </a:ext>
                  </a:extLst>
                </p:cNvPr>
                <p:cNvSpPr/>
                <p:nvPr/>
              </p:nvSpPr>
              <p:spPr>
                <a:xfrm rot="14210029">
                  <a:off x="6418883" y="5593672"/>
                  <a:ext cx="323350" cy="374134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36BFD10-6FD4-4405-9C4D-AE035A1B658A}"/>
                  </a:ext>
                </a:extLst>
              </p:cNvPr>
              <p:cNvSpPr txBox="1"/>
              <p:nvPr/>
            </p:nvSpPr>
            <p:spPr>
              <a:xfrm>
                <a:off x="4271101" y="3516792"/>
                <a:ext cx="15727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Vacuum vessel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9CF04E4-EC25-4E3D-A882-D77A7604D419}"/>
                  </a:ext>
                </a:extLst>
              </p:cNvPr>
              <p:cNvSpPr txBox="1"/>
              <p:nvPr/>
            </p:nvSpPr>
            <p:spPr>
              <a:xfrm>
                <a:off x="9039770" y="4059638"/>
                <a:ext cx="15264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Thermal shield</a:t>
                </a:r>
              </a:p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35-50K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D99ACCD-FE26-464C-B769-CF687460F4AC}"/>
                  </a:ext>
                </a:extLst>
              </p:cNvPr>
              <p:cNvSpPr txBox="1"/>
              <p:nvPr/>
            </p:nvSpPr>
            <p:spPr>
              <a:xfrm>
                <a:off x="8954833" y="3408671"/>
                <a:ext cx="17695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2-Phase He pipe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81B0ABB-CC8C-44AC-81F1-0F9DAE8FC722}"/>
                  </a:ext>
                </a:extLst>
              </p:cNvPr>
              <p:cNvSpPr txBox="1"/>
              <p:nvPr/>
            </p:nvSpPr>
            <p:spPr>
              <a:xfrm>
                <a:off x="4512317" y="5216245"/>
                <a:ext cx="12831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Coupler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2A62C1A-7A52-4EA4-98CC-AD26D262184D}"/>
                  </a:ext>
                </a:extLst>
              </p:cNvPr>
              <p:cNvSpPr txBox="1"/>
              <p:nvPr/>
            </p:nvSpPr>
            <p:spPr>
              <a:xfrm>
                <a:off x="4492429" y="4704683"/>
                <a:ext cx="12831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5 K Line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C3C8187-E9C9-4866-B133-A83DD1BAF74D}"/>
                  </a:ext>
                </a:extLst>
              </p:cNvPr>
              <p:cNvSpPr txBox="1"/>
              <p:nvPr/>
            </p:nvSpPr>
            <p:spPr>
              <a:xfrm>
                <a:off x="4204043" y="4230212"/>
                <a:ext cx="15684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Dressed cavity</a:t>
                </a:r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462F0EA6-E8E7-4DB9-ABC7-0011E06B95EC}"/>
                  </a:ext>
                </a:extLst>
              </p:cNvPr>
              <p:cNvCxnSpPr>
                <a:cxnSpLocks/>
                <a:stCxn id="72" idx="3"/>
                <a:endCxn id="86" idx="1"/>
              </p:cNvCxnSpPr>
              <p:nvPr/>
            </p:nvCxnSpPr>
            <p:spPr>
              <a:xfrm>
                <a:off x="5843802" y="3686069"/>
                <a:ext cx="806818" cy="196218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7B604C72-0BD1-43D3-ACF7-776A8EA16E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72761" y="3593992"/>
                <a:ext cx="1582072" cy="38423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E10ADEBF-02E0-49F2-85F8-9F662DE7FC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32992" y="4347431"/>
                <a:ext cx="721841" cy="1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836445BD-0EB4-4A78-86DB-12D6B7603F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5062" y="4404589"/>
                <a:ext cx="1349878" cy="19262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67BD3338-C362-4D33-A9DC-E881CB002B32}"/>
                  </a:ext>
                </a:extLst>
              </p:cNvPr>
              <p:cNvCxnSpPr>
                <a:cxnSpLocks/>
                <a:endCxn id="93" idx="2"/>
              </p:cNvCxnSpPr>
              <p:nvPr/>
            </p:nvCxnSpPr>
            <p:spPr>
              <a:xfrm flipV="1">
                <a:off x="5574762" y="4644413"/>
                <a:ext cx="1147442" cy="188355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262E4FAC-8B07-41DD-B7AD-214C7C664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1105" y="5376867"/>
                <a:ext cx="692402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8E91CDE-C334-4308-AD4F-36BD7601E0B9}"/>
                  </a:ext>
                </a:extLst>
              </p:cNvPr>
              <p:cNvSpPr/>
              <p:nvPr/>
            </p:nvSpPr>
            <p:spPr>
              <a:xfrm rot="14210029">
                <a:off x="6657217" y="4982456"/>
                <a:ext cx="268331" cy="4571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476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6840697-6C6B-4AEB-B148-EB85A9F93A02}"/>
                  </a:ext>
                </a:extLst>
              </p:cNvPr>
              <p:cNvSpPr/>
              <p:nvPr/>
            </p:nvSpPr>
            <p:spPr>
              <a:xfrm rot="14210029">
                <a:off x="6857676" y="4857591"/>
                <a:ext cx="268331" cy="4571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BCB3CF9-EC7C-4DD1-8A83-C92F535471EC}"/>
                </a:ext>
              </a:extLst>
            </p:cNvPr>
            <p:cNvSpPr/>
            <p:nvPr/>
          </p:nvSpPr>
          <p:spPr>
            <a:xfrm rot="10800000">
              <a:off x="3788240" y="5348113"/>
              <a:ext cx="1529884" cy="271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5013962-EEFE-49FB-AF53-1EA475642BCE}"/>
                </a:ext>
              </a:extLst>
            </p:cNvPr>
            <p:cNvSpPr/>
            <p:nvPr/>
          </p:nvSpPr>
          <p:spPr>
            <a:xfrm>
              <a:off x="4354031" y="5109384"/>
              <a:ext cx="361308" cy="77257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77D4BCB-F0C6-441A-A24D-E86DEE02A297}"/>
                </a:ext>
              </a:extLst>
            </p:cNvPr>
            <p:cNvSpPr/>
            <p:nvPr/>
          </p:nvSpPr>
          <p:spPr>
            <a:xfrm rot="10800000">
              <a:off x="4271460" y="5627607"/>
              <a:ext cx="521866" cy="7447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D320B84-442E-44D5-88A2-2EE4FA8DB5E9}"/>
                </a:ext>
              </a:extLst>
            </p:cNvPr>
            <p:cNvSpPr/>
            <p:nvPr/>
          </p:nvSpPr>
          <p:spPr>
            <a:xfrm rot="10800000">
              <a:off x="4273158" y="5227953"/>
              <a:ext cx="520168" cy="4719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lowchart: Delay 57">
              <a:extLst>
                <a:ext uri="{FF2B5EF4-FFF2-40B4-BE49-F238E27FC236}">
                  <a16:creationId xmlns:a16="http://schemas.microsoft.com/office/drawing/2014/main" id="{7E7A912D-3364-4C41-915D-9CD56C61FFF4}"/>
                </a:ext>
              </a:extLst>
            </p:cNvPr>
            <p:cNvSpPr/>
            <p:nvPr/>
          </p:nvSpPr>
          <p:spPr>
            <a:xfrm rot="5400000">
              <a:off x="4385879" y="5282286"/>
              <a:ext cx="293024" cy="938893"/>
            </a:xfrm>
            <a:prstGeom prst="flowChartDelay">
              <a:avLst/>
            </a:prstGeom>
            <a:gradFill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</a:gra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BF295D0-FF3A-49EE-B329-D9E1D66C95AE}"/>
                </a:ext>
              </a:extLst>
            </p:cNvPr>
            <p:cNvSpPr/>
            <p:nvPr/>
          </p:nvSpPr>
          <p:spPr>
            <a:xfrm rot="10800000">
              <a:off x="4280600" y="5422970"/>
              <a:ext cx="512725" cy="490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9480D07-4EA4-473B-AE78-467D80A82DDC}"/>
                </a:ext>
              </a:extLst>
            </p:cNvPr>
            <p:cNvSpPr/>
            <p:nvPr/>
          </p:nvSpPr>
          <p:spPr>
            <a:xfrm rot="10800000">
              <a:off x="3886644" y="5422967"/>
              <a:ext cx="309941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1874569-BE37-4BA7-B612-A5B55AFB2D82}"/>
                </a:ext>
              </a:extLst>
            </p:cNvPr>
            <p:cNvSpPr/>
            <p:nvPr/>
          </p:nvSpPr>
          <p:spPr>
            <a:xfrm rot="10800000">
              <a:off x="4864375" y="5422918"/>
              <a:ext cx="333893" cy="4793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B18525A-3A12-4E68-B557-130EAD2B62D9}"/>
                </a:ext>
              </a:extLst>
            </p:cNvPr>
            <p:cNvSpPr/>
            <p:nvPr/>
          </p:nvSpPr>
          <p:spPr>
            <a:xfrm>
              <a:off x="3490584" y="4825620"/>
              <a:ext cx="179780" cy="1901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76B03A5-2CA2-459A-8E02-5432EDF5F8D7}"/>
                </a:ext>
              </a:extLst>
            </p:cNvPr>
            <p:cNvSpPr/>
            <p:nvPr/>
          </p:nvSpPr>
          <p:spPr>
            <a:xfrm rot="7911108">
              <a:off x="5143489" y="5356853"/>
              <a:ext cx="203759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0021663-072F-4B37-9215-7BF059886F0F}"/>
                </a:ext>
              </a:extLst>
            </p:cNvPr>
            <p:cNvSpPr/>
            <p:nvPr/>
          </p:nvSpPr>
          <p:spPr>
            <a:xfrm rot="13379476">
              <a:off x="3806381" y="5391540"/>
              <a:ext cx="117008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017F264-3D49-432F-AAD2-AB039AD7F45E}"/>
                </a:ext>
              </a:extLst>
            </p:cNvPr>
            <p:cNvSpPr/>
            <p:nvPr/>
          </p:nvSpPr>
          <p:spPr>
            <a:xfrm>
              <a:off x="5391394" y="4825620"/>
              <a:ext cx="179780" cy="1901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0A8602F-9058-4435-B3D5-A77CB8662312}"/>
                </a:ext>
              </a:extLst>
            </p:cNvPr>
            <p:cNvSpPr/>
            <p:nvPr/>
          </p:nvSpPr>
          <p:spPr>
            <a:xfrm>
              <a:off x="5153116" y="4643933"/>
              <a:ext cx="177255" cy="178043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933B788-D4DB-4374-84E0-1BADF741F2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5850" y="5700737"/>
              <a:ext cx="1268888" cy="0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BEFC8A2-4600-4A16-A002-07D7F72D5518}"/>
                </a:ext>
              </a:extLst>
            </p:cNvPr>
            <p:cNvSpPr txBox="1"/>
            <p:nvPr/>
          </p:nvSpPr>
          <p:spPr>
            <a:xfrm>
              <a:off x="6222863" y="5513951"/>
              <a:ext cx="1990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Strong-back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97B3F33-1E99-44B2-B606-8E437C997E4D}"/>
                </a:ext>
              </a:extLst>
            </p:cNvPr>
            <p:cNvSpPr txBox="1"/>
            <p:nvPr/>
          </p:nvSpPr>
          <p:spPr>
            <a:xfrm>
              <a:off x="6256238" y="5181348"/>
              <a:ext cx="1990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Support post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5452F86-025B-4D77-96E7-B952D60B45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95232" y="5350626"/>
              <a:ext cx="1789506" cy="7159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EC84535B-F663-4F83-A460-80E15A8EC1D2}"/>
              </a:ext>
            </a:extLst>
          </p:cNvPr>
          <p:cNvSpPr txBox="1"/>
          <p:nvPr/>
        </p:nvSpPr>
        <p:spPr>
          <a:xfrm>
            <a:off x="334736" y="1143775"/>
            <a:ext cx="762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4E4E4E"/>
                </a:solidFill>
              </a:rPr>
              <a:t>The cryomodule layout is the same for SSR1, SSR2, LB650, HB650 cryomodules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F2911DF-7B16-4DA9-A11D-74B5FF198B97}"/>
              </a:ext>
            </a:extLst>
          </p:cNvPr>
          <p:cNvSpPr txBox="1"/>
          <p:nvPr/>
        </p:nvSpPr>
        <p:spPr>
          <a:xfrm>
            <a:off x="334736" y="5582769"/>
            <a:ext cx="8580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4E4E4E"/>
                </a:solidFill>
              </a:rPr>
              <a:t>Assembling and testing SSR1 CM-1, we will validate many features and sub-assemblies common to all SRF cryomodules for PIP-II (except the HWR)  </a:t>
            </a:r>
          </a:p>
        </p:txBody>
      </p:sp>
    </p:spTree>
    <p:extLst>
      <p:ext uri="{BB962C8B-B14F-4D97-AF65-F5344CB8AC3E}">
        <p14:creationId xmlns:p14="http://schemas.microsoft.com/office/powerpoint/2010/main" val="1043656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A4DE9-B716-4794-9F8E-D4F7C55C9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cryomodules layout for PIP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C8B0C-1E51-46D4-BEA1-143559E732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004E4-5FD3-415D-9619-EA638BDDF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E2E81-B9A5-4698-A945-790513A70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AC6F60-9D45-40E4-8B78-DC4675C368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150480" y="1035954"/>
            <a:ext cx="7594929" cy="460815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C9F02ED-465C-41B5-91AA-58CD34CCB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4" y="5786496"/>
            <a:ext cx="3241221" cy="41019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SSR1 CM cross section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D46488-4E93-41DB-BFD6-7267C2BD2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0" r="21890"/>
          <a:stretch/>
        </p:blipFill>
        <p:spPr>
          <a:xfrm>
            <a:off x="180512" y="1035953"/>
            <a:ext cx="4299803" cy="4608158"/>
          </a:xfrm>
          <a:prstGeom prst="rect">
            <a:avLst/>
          </a:prstGeom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EB233E69-B454-4AD2-9956-DB3DBFAB0A70}"/>
              </a:ext>
            </a:extLst>
          </p:cNvPr>
          <p:cNvSpPr txBox="1">
            <a:spLocks/>
          </p:cNvSpPr>
          <p:nvPr/>
        </p:nvSpPr>
        <p:spPr>
          <a:xfrm>
            <a:off x="5753100" y="5785796"/>
            <a:ext cx="3241221" cy="4101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/>
              <a:t>HB650 CM cross section</a:t>
            </a:r>
          </a:p>
        </p:txBody>
      </p:sp>
    </p:spTree>
    <p:extLst>
      <p:ext uri="{BB962C8B-B14F-4D97-AF65-F5344CB8AC3E}">
        <p14:creationId xmlns:p14="http://schemas.microsoft.com/office/powerpoint/2010/main" val="1939918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FBE2-F059-48D2-AE50-5121C4825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jacketed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CDAEF-25C8-440A-A874-7C2A05AE31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A11A5-1C66-4612-834D-DD9067FB8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C50A-5C6E-4A04-BC8A-E9391B703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3B38E6-F9A3-435A-96A1-338B8B22E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9" r="29479"/>
          <a:stretch/>
        </p:blipFill>
        <p:spPr>
          <a:xfrm>
            <a:off x="2906486" y="1016364"/>
            <a:ext cx="2326821" cy="30009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A5130E-87D1-481E-9B5F-B363C8DBBF05}"/>
              </a:ext>
            </a:extLst>
          </p:cNvPr>
          <p:cNvSpPr/>
          <p:nvPr/>
        </p:nvSpPr>
        <p:spPr>
          <a:xfrm>
            <a:off x="5367956" y="1801237"/>
            <a:ext cx="3630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 FNAL cavities were successfully jacketed with stainless steel vessels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5234337-F3D9-4327-B48A-2A9E05736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10405" r="21686" b="14382"/>
          <a:stretch/>
        </p:blipFill>
        <p:spPr bwMode="auto">
          <a:xfrm>
            <a:off x="266106" y="1247803"/>
            <a:ext cx="2528992" cy="22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6C21A2-DC3E-4076-AC96-ADE19B6DF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06" y="4017294"/>
            <a:ext cx="2515243" cy="2174908"/>
          </a:xfrm>
          <a:prstGeom prst="rect">
            <a:avLst/>
          </a:prstGeom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B9C646F1-5487-4D4D-8294-E3FDF843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99" y="4017294"/>
            <a:ext cx="2856482" cy="217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D48CB4-A8D7-4AD8-8038-20542F37D21D}"/>
              </a:ext>
            </a:extLst>
          </p:cNvPr>
          <p:cNvSpPr/>
          <p:nvPr/>
        </p:nvSpPr>
        <p:spPr>
          <a:xfrm>
            <a:off x="5367956" y="3992363"/>
            <a:ext cx="3612757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 IIFC cavities are under jacketing process at BARC</a:t>
            </a:r>
          </a:p>
          <a:p>
            <a:pPr marL="1200150" lvl="2" indent="-285750">
              <a:spcBef>
                <a:spcPts val="300"/>
              </a:spcBef>
              <a:buFontTx/>
              <a:buChar char="-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visit in February was very fruitful to support them on cavities fabrication and SSR2 cavity design.</a:t>
            </a:r>
          </a:p>
          <a:p>
            <a:pPr marL="742950" lvl="1" indent="-285750">
              <a:spcBef>
                <a:spcPts val="300"/>
              </a:spcBef>
              <a:buFontTx/>
              <a:buChar char="-"/>
            </a:pPr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751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FBE2-F059-48D2-AE50-5121C4825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Qualification of jacketed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CDAEF-25C8-440A-A874-7C2A05AE31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A11A5-1C66-4612-834D-DD9067FB8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C50A-5C6E-4A04-BC8A-E9391B703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A5130E-87D1-481E-9B5F-B363C8DBBF05}"/>
              </a:ext>
            </a:extLst>
          </p:cNvPr>
          <p:cNvSpPr/>
          <p:nvPr/>
        </p:nvSpPr>
        <p:spPr>
          <a:xfrm>
            <a:off x="222249" y="1047823"/>
            <a:ext cx="7231743" cy="585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en-US" sz="1400" u="sng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400" u="sng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Ongoing activities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Processing and preparation at ANL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120C baking at MP9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Coupler installation at MP9 (Lab 2 in future)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Testing with LPC/HPC at STC</a:t>
            </a:r>
          </a:p>
          <a:p>
            <a:pPr>
              <a:spcBef>
                <a:spcPts val="600"/>
              </a:spcBef>
            </a:pPr>
            <a:endParaRPr lang="en-US" sz="1400" u="sng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1400" u="sng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400" u="sng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Qualification plan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S107: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Install./Baking  HPC testing</a:t>
            </a:r>
            <a:endParaRPr lang="en-US" sz="14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S110: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Install./ Baking  HPC testing</a:t>
            </a:r>
            <a:endParaRPr lang="en-US" sz="14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S111: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 Baking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 HPC testing</a:t>
            </a:r>
            <a:endParaRPr lang="en-US" sz="14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S112: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 Baking  HPC testing</a:t>
            </a:r>
            <a:endParaRPr lang="en-US" sz="14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S113: BCP+HPR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Install./Baking  HPC testing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S114: BCP+HPR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Install./Baking  HPC testing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S109: BCP+HPR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Install./Baking  HPC testing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S106: BCP+HPR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Install./Baking  HPC testing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S103 </a:t>
            </a:r>
            <a:r>
              <a:rPr lang="en-US" sz="14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(IIFC)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BCP+HPR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Install./Baking  HPC testing</a:t>
            </a:r>
            <a:endParaRPr lang="en-US" sz="14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S104 </a:t>
            </a:r>
            <a:r>
              <a:rPr lang="en-US" sz="14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(IIFC)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BCP+HPR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Install./Baking  HPC testing</a:t>
            </a:r>
            <a:endParaRPr lang="en-US" sz="14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300"/>
              </a:spcBef>
            </a:pPr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300"/>
              </a:spcBef>
            </a:pPr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4D262C9C-0ABA-48C5-B871-C9D9D6BC12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46" b="6187"/>
          <a:stretch/>
        </p:blipFill>
        <p:spPr>
          <a:xfrm>
            <a:off x="6305826" y="3534378"/>
            <a:ext cx="2609574" cy="1506151"/>
          </a:xfrm>
          <a:prstGeom prst="rect">
            <a:avLst/>
          </a:prstGeom>
        </p:spPr>
      </p:pic>
      <p:pic>
        <p:nvPicPr>
          <p:cNvPr id="3075" name="Picture 11" descr="image004">
            <a:extLst>
              <a:ext uri="{FF2B5EF4-FFF2-40B4-BE49-F238E27FC236}">
                <a16:creationId xmlns:a16="http://schemas.microsoft.com/office/drawing/2014/main" id="{5020DE0A-3676-42E1-B77D-AAD382DCF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826" y="1478279"/>
            <a:ext cx="2594575" cy="172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577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92456-E81A-4468-B2AA-FC39ACFA8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Qualified jacketed cavities with LPC in STC/MDB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58C9D-794F-4771-B1F8-9F74ED4CFB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FCAF4-B331-454E-BF9F-FB5921337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5CEB9-F226-4BC1-84C5-2C0860E51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4B46FC1-45F2-4799-991F-F86612582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701"/>
          <a:stretch/>
        </p:blipFill>
        <p:spPr>
          <a:xfrm>
            <a:off x="642483" y="1042987"/>
            <a:ext cx="8102921" cy="38279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73FB72-C55E-44C1-A81F-523B847777CF}"/>
              </a:ext>
            </a:extLst>
          </p:cNvPr>
          <p:cNvSpPr/>
          <p:nvPr/>
        </p:nvSpPr>
        <p:spPr>
          <a:xfrm>
            <a:off x="359227" y="4870904"/>
            <a:ext cx="63028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u="sng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Past and current technical challenges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strong radiation due to field emission (FE): solved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Multipacting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solved --&gt; 120C baking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Oxidation of blind holes: under investigation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Reliability of coupler vacuum-ends</a:t>
            </a: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2F1D5EB8-7216-43D1-A379-C46D51F166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46" b="6187"/>
          <a:stretch/>
        </p:blipFill>
        <p:spPr>
          <a:xfrm>
            <a:off x="1691468" y="1034780"/>
            <a:ext cx="1729368" cy="99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51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cold-end couplers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006230"/>
            <a:ext cx="7225393" cy="1404534"/>
          </a:xfrm>
        </p:spPr>
        <p:txBody>
          <a:bodyPr/>
          <a:lstStyle/>
          <a:p>
            <a:pPr marL="0" indent="0">
              <a:buNone/>
            </a:pPr>
            <a:r>
              <a:rPr lang="en-US" sz="1400" u="sng" dirty="0"/>
              <a:t>Status</a:t>
            </a:r>
          </a:p>
          <a:p>
            <a:r>
              <a:rPr lang="en-US" sz="1400" dirty="0"/>
              <a:t>6 outer conductors passed QA/QC</a:t>
            </a:r>
          </a:p>
          <a:p>
            <a:r>
              <a:rPr lang="en-US" sz="1400" dirty="0"/>
              <a:t>5 CPI vacuum end couplers were received:</a:t>
            </a:r>
          </a:p>
          <a:p>
            <a:pPr lvl="1">
              <a:buFontTx/>
              <a:buChar char="-"/>
            </a:pPr>
            <a:r>
              <a:rPr lang="en-US" sz="1200" dirty="0"/>
              <a:t>2 vacuum-ends (CPI-4, CPI-5) were qualified at room temperature</a:t>
            </a:r>
          </a:p>
          <a:p>
            <a:pPr lvl="1">
              <a:buFontTx/>
              <a:buChar char="-"/>
            </a:pPr>
            <a:r>
              <a:rPr lang="en-US" sz="1200" dirty="0"/>
              <a:t>2 vacuum-ends (CPI-1, CPI-3) passed visual inspection </a:t>
            </a:r>
            <a:r>
              <a:rPr lang="en-US" sz="1200" dirty="0">
                <a:sym typeface="Wingdings" panose="05000000000000000000" pitchFamily="2" charset="2"/>
              </a:rPr>
              <a:t> next</a:t>
            </a:r>
            <a:r>
              <a:rPr lang="en-US" sz="1200" dirty="0"/>
              <a:t> </a:t>
            </a:r>
            <a:r>
              <a:rPr lang="en-US" sz="1200" dirty="0" err="1"/>
              <a:t>qualif</a:t>
            </a:r>
            <a:r>
              <a:rPr lang="en-US" sz="1200" dirty="0"/>
              <a:t>. at room temp.</a:t>
            </a:r>
          </a:p>
          <a:p>
            <a:pPr lvl="1">
              <a:buFontTx/>
              <a:buChar char="-"/>
            </a:pPr>
            <a:r>
              <a:rPr lang="en-US" sz="1200" dirty="0"/>
              <a:t>1 failed during </a:t>
            </a:r>
            <a:r>
              <a:rPr lang="en-US" sz="1200" dirty="0" err="1"/>
              <a:t>qualif</a:t>
            </a:r>
            <a:r>
              <a:rPr lang="en-US" sz="1200" dirty="0"/>
              <a:t>. at room temperature (testing power reduced to 10kW)</a:t>
            </a:r>
          </a:p>
          <a:p>
            <a:r>
              <a:rPr lang="en-US" sz="1400" dirty="0"/>
              <a:t>5 Coorstek vacuum-end couplers: still not received. Now 8 months late</a:t>
            </a:r>
          </a:p>
          <a:p>
            <a:r>
              <a:rPr lang="en-US" sz="1400" dirty="0"/>
              <a:t>New order: 8 cold-end + outer conductors from CPI (a quote is coming…)</a:t>
            </a:r>
          </a:p>
          <a:p>
            <a:pPr lvl="1"/>
            <a:r>
              <a:rPr lang="en-US" sz="1200" dirty="0"/>
              <a:t>Lead time 1.5 months for the first units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3/21/2018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SSR1 status PIP-II PMG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Picture 9" descr="P1000105.JPG">
            <a:extLst>
              <a:ext uri="{FF2B5EF4-FFF2-40B4-BE49-F238E27FC236}">
                <a16:creationId xmlns:a16="http://schemas.microsoft.com/office/drawing/2014/main" id="{A9A97501-5DC4-44EA-BBCB-4AE527A7D7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44131" y="1818841"/>
            <a:ext cx="3236790" cy="18976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778AD6-A271-4D24-BD95-4809D2A81807}"/>
              </a:ext>
            </a:extLst>
          </p:cNvPr>
          <p:cNvGrpSpPr/>
          <p:nvPr/>
        </p:nvGrpSpPr>
        <p:grpSpPr>
          <a:xfrm>
            <a:off x="4800606" y="4603674"/>
            <a:ext cx="4310743" cy="1674191"/>
            <a:chOff x="4271833" y="4422492"/>
            <a:chExt cx="4488314" cy="17381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32D0B7-B7EF-44C9-9D59-B2C28DF9A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/>
            <a:stretch/>
          </p:blipFill>
          <p:spPr>
            <a:xfrm>
              <a:off x="4271833" y="4422492"/>
              <a:ext cx="2411646" cy="173810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F0F6F3A-DE87-4DF3-B1A0-E658141C5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41"/>
            <a:stretch/>
          </p:blipFill>
          <p:spPr>
            <a:xfrm>
              <a:off x="6362647" y="4422492"/>
              <a:ext cx="2397500" cy="1738106"/>
            </a:xfrm>
            <a:prstGeom prst="rect">
              <a:avLst/>
            </a:prstGeom>
          </p:spPr>
        </p:pic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F574E71-6B0F-43E9-A466-7B69824CE678}"/>
              </a:ext>
            </a:extLst>
          </p:cNvPr>
          <p:cNvSpPr txBox="1">
            <a:spLocks/>
          </p:cNvSpPr>
          <p:nvPr/>
        </p:nvSpPr>
        <p:spPr>
          <a:xfrm>
            <a:off x="222250" y="3254871"/>
            <a:ext cx="4447294" cy="219706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u="sng" dirty="0"/>
              <a:t>Legacy</a:t>
            </a:r>
            <a:endParaRPr lang="en-US" sz="1200" u="sng" dirty="0"/>
          </a:p>
          <a:p>
            <a:pPr marL="0" indent="0">
              <a:buNone/>
            </a:pPr>
            <a:r>
              <a:rPr lang="en-US" sz="1200" dirty="0"/>
              <a:t>Prototypes</a:t>
            </a:r>
          </a:p>
          <a:p>
            <a:pPr marL="457200" lvl="1">
              <a:spcBef>
                <a:spcPts val="0"/>
              </a:spcBef>
            </a:pPr>
            <a:r>
              <a:rPr lang="en-US" sz="1200" dirty="0"/>
              <a:t>Three prototype antennas were made</a:t>
            </a:r>
          </a:p>
          <a:p>
            <a:pPr marL="457200" lvl="1">
              <a:spcBef>
                <a:spcPts val="0"/>
              </a:spcBef>
            </a:pPr>
            <a:r>
              <a:rPr lang="en-US" sz="1200" dirty="0"/>
              <a:t>Two antennas were successfully tested up to 30 kW, CW, full reflection.</a:t>
            </a:r>
          </a:p>
          <a:p>
            <a:pPr marL="457200" lvl="1">
              <a:spcBef>
                <a:spcPts val="0"/>
              </a:spcBef>
            </a:pPr>
            <a:r>
              <a:rPr lang="en-US" sz="1200" dirty="0"/>
              <a:t>One antenna was tested to failure at 47 KW, CW, full reflection. </a:t>
            </a:r>
          </a:p>
          <a:p>
            <a:pPr marL="457200" lvl="1">
              <a:spcBef>
                <a:spcPts val="0"/>
              </a:spcBef>
            </a:pPr>
            <a:r>
              <a:rPr lang="en-US" sz="1200" dirty="0"/>
              <a:t>One antenna was successfully used to qualify cavity S107 (R&amp;D phase).</a:t>
            </a:r>
          </a:p>
          <a:p>
            <a:pPr marL="0" indent="0">
              <a:buNone/>
            </a:pPr>
            <a:r>
              <a:rPr lang="en-US" sz="1200" dirty="0"/>
              <a:t>Production couplers</a:t>
            </a:r>
          </a:p>
          <a:p>
            <a:pPr marL="457200" lvl="1">
              <a:spcBef>
                <a:spcPts val="0"/>
              </a:spcBef>
            </a:pPr>
            <a:r>
              <a:rPr lang="en-US" sz="1200" dirty="0"/>
              <a:t>First order: four couplers were received and successfully tested on the test stand up to 20 kW, CW, full reflection but the use of </a:t>
            </a:r>
            <a:r>
              <a:rPr lang="en-US" sz="1200" dirty="0" err="1"/>
              <a:t>Vacseal</a:t>
            </a:r>
            <a:r>
              <a:rPr lang="en-US" sz="1200" dirty="0"/>
              <a:t> (a material not SRF compatible) was evident on some joint. It might be the source of contamination that leaded to have cavities with strong radiation due to field emission.</a:t>
            </a:r>
          </a:p>
        </p:txBody>
      </p:sp>
      <p:pic>
        <p:nvPicPr>
          <p:cNvPr id="13" name="Content Placeholder 41">
            <a:extLst>
              <a:ext uri="{FF2B5EF4-FFF2-40B4-BE49-F238E27FC236}">
                <a16:creationId xmlns:a16="http://schemas.microsoft.com/office/drawing/2014/main" id="{505E8BBF-1918-4D03-A198-22C6DF667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6" y="2946079"/>
            <a:ext cx="2413098" cy="165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1500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92619A-EA3F-48C6-8353-0E1D78874E9E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13928</TotalTime>
  <Words>1156</Words>
  <Application>Microsoft Office PowerPoint</Application>
  <PresentationFormat>On-screen Show (4:3)</PresentationFormat>
  <Paragraphs>186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ＭＳ Ｐゴシック</vt:lpstr>
      <vt:lpstr>Arial</vt:lpstr>
      <vt:lpstr>Calibri</vt:lpstr>
      <vt:lpstr>Geneva</vt:lpstr>
      <vt:lpstr>Helvetica</vt:lpstr>
      <vt:lpstr>Wingdings</vt:lpstr>
      <vt:lpstr>FermilabPartnerships_PPT_090915</vt:lpstr>
      <vt:lpstr>PowerPoint Presentation</vt:lpstr>
      <vt:lpstr>SSR1 CM-1</vt:lpstr>
      <vt:lpstr>Next milestones and technical challenges</vt:lpstr>
      <vt:lpstr>SRF cryomodules layout for PIP </vt:lpstr>
      <vt:lpstr>SRF cryomodules layout for PIP </vt:lpstr>
      <vt:lpstr>SSR1 jacketed cavities</vt:lpstr>
      <vt:lpstr>Qualification of jacketed cavities</vt:lpstr>
      <vt:lpstr>Qualified jacketed cavities with LPC in STC/MDB</vt:lpstr>
      <vt:lpstr>SSR1 cold-end couplers</vt:lpstr>
      <vt:lpstr>SSR1 cold-end couplers: processing/qualification plan</vt:lpstr>
      <vt:lpstr>From sting assembly to final cryomodule…</vt:lpstr>
      <vt:lpstr>SSR1 CM-1: string assembly</vt:lpstr>
      <vt:lpstr>SSR1 CM-1 string assembly: cleanroom dry-run </vt:lpstr>
      <vt:lpstr>SSR1 CM-1: coldmass final design </vt:lpstr>
      <vt:lpstr>Coldmass and final cryomodule procurement</vt:lpstr>
      <vt:lpstr>Meetings and technical documentation</vt:lpstr>
      <vt:lpstr>               Thanks for your attention…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Donato Passarelli x3932 15424N</cp:lastModifiedBy>
  <cp:revision>240</cp:revision>
  <cp:lastPrinted>2014-01-20T19:40:21Z</cp:lastPrinted>
  <dcterms:created xsi:type="dcterms:W3CDTF">2017-04-21T15:07:14Z</dcterms:created>
  <dcterms:modified xsi:type="dcterms:W3CDTF">2018-03-21T18:07:41Z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