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87" r:id="rId3"/>
    <p:sldId id="293" r:id="rId4"/>
    <p:sldId id="297" r:id="rId5"/>
    <p:sldId id="322" r:id="rId6"/>
    <p:sldId id="286" r:id="rId7"/>
    <p:sldId id="317" r:id="rId8"/>
    <p:sldId id="321" r:id="rId9"/>
    <p:sldId id="32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5"/>
    <p:restoredTop sz="98712" autoAdjust="0"/>
  </p:normalViewPr>
  <p:slideViewPr>
    <p:cSldViewPr snapToGrid="0" snapToObjects="1">
      <p:cViewPr varScale="1">
        <p:scale>
          <a:sx n="102" d="100"/>
          <a:sy n="102" d="100"/>
        </p:scale>
        <p:origin x="18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78821-649B-5E4C-B9DB-17CB4BB20C43}" type="datetimeFigureOut">
              <a:rPr lang="en-US" smtClean="0"/>
              <a:t>5/13/18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01596-2B87-9549-9CDA-C3346D48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80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824F4-4A94-1047-9E9E-0D63F59EF71B}" type="datetimeFigureOut">
              <a:rPr lang="en-US" smtClean="0"/>
              <a:t>5/13/18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1CB02-8837-934D-86F3-7789D9C0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4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CB02-8837-934D-86F3-7789D9C0A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0"/>
              <a:buChar char="q"/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0"/>
              <a:buChar char="q"/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0"/>
              <a:buChar char="q"/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0"/>
              <a:buChar char="q"/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4486A32-576E-0740-AF03-2D3B14562436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55EBEB-5BB8-7E4C-9403-7F9CF5FCE84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14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22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2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6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9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6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3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8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5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5/13/18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UTA ICARUS Interest,   J.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000"/>
                </a:solidFill>
              </a:defRPr>
            </a:lvl1pPr>
          </a:lstStyle>
          <a:p>
            <a:fld id="{1C42C863-2289-064C-9A9E-CCD176599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80" y="36909"/>
            <a:ext cx="8823035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ial Narrow"/>
                <a:cs typeface="Arial Narrow"/>
              </a:rPr>
              <a:t>Univ</a:t>
            </a:r>
            <a:r>
              <a:rPr lang="en-US" sz="4800" b="1" dirty="0" smtClean="0">
                <a:latin typeface="Arial Narrow"/>
                <a:cs typeface="Arial Narrow"/>
              </a:rPr>
              <a:t>ersity</a:t>
            </a:r>
            <a:r>
              <a:rPr lang="en-US" sz="4800" b="1" dirty="0" smtClean="0">
                <a:latin typeface="Arial Narrow"/>
                <a:cs typeface="Arial Narrow"/>
              </a:rPr>
              <a:t> </a:t>
            </a:r>
            <a:r>
              <a:rPr lang="en-US" sz="4800" b="1" dirty="0" smtClean="0">
                <a:latin typeface="Arial Narrow"/>
                <a:cs typeface="Arial Narrow"/>
              </a:rPr>
              <a:t>of Texas at </a:t>
            </a:r>
            <a:r>
              <a:rPr lang="en-US" sz="4800" b="1" dirty="0" smtClean="0">
                <a:latin typeface="Arial Narrow"/>
                <a:cs typeface="Arial Narrow"/>
              </a:rPr>
              <a:t>Arlington</a:t>
            </a:r>
            <a:endParaRPr lang="en-US" sz="4800" b="1" dirty="0">
              <a:latin typeface="Arial Narrow"/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915" y="1506936"/>
            <a:ext cx="6400800" cy="1396069"/>
          </a:xfrm>
        </p:spPr>
        <p:txBody>
          <a:bodyPr>
            <a:no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Apple Chancery"/>
                <a:cs typeface="Apple Chancery"/>
              </a:rPr>
              <a:t>Jae</a:t>
            </a:r>
            <a:r>
              <a:rPr lang="en-US" sz="2800" dirty="0" err="1" smtClean="0">
                <a:solidFill>
                  <a:srgbClr val="0000FF"/>
                </a:solidFill>
                <a:latin typeface="Apple Chancery"/>
                <a:cs typeface="Apple Chancery"/>
              </a:rPr>
              <a:t>hoon</a:t>
            </a:r>
            <a:r>
              <a:rPr lang="en-US" sz="2800" dirty="0" smtClean="0">
                <a:solidFill>
                  <a:srgbClr val="0000FF"/>
                </a:solidFill>
                <a:latin typeface="Apple Chancery"/>
                <a:cs typeface="Apple Chancery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latin typeface="Apple Chancery"/>
                <a:cs typeface="Apple Chancery"/>
              </a:rPr>
              <a:t>Yu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pple Chancery"/>
                <a:cs typeface="Apple Chancery"/>
              </a:rPr>
              <a:t>ICARUS</a:t>
            </a:r>
            <a:r>
              <a:rPr lang="en-US" sz="2800" dirty="0" smtClean="0">
                <a:solidFill>
                  <a:srgbClr val="0000FF"/>
                </a:solidFill>
                <a:latin typeface="Apple Chancery"/>
                <a:cs typeface="Apple Chancery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pple Chancery"/>
                <a:cs typeface="Apple Chancery"/>
              </a:rPr>
              <a:t>Collaboration Meeting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pple Chancery"/>
                <a:cs typeface="Apple Chancery"/>
              </a:rPr>
              <a:t>May</a:t>
            </a:r>
            <a:r>
              <a:rPr lang="en-US" sz="2800" dirty="0" smtClean="0">
                <a:solidFill>
                  <a:srgbClr val="0000FF"/>
                </a:solidFill>
                <a:latin typeface="Apple Chancery"/>
                <a:cs typeface="Apple Chancery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pple Chancery"/>
                <a:cs typeface="Apple Chancery"/>
              </a:rPr>
              <a:t>13</a:t>
            </a:r>
            <a:r>
              <a:rPr lang="en-US" sz="2800" dirty="0" smtClean="0">
                <a:solidFill>
                  <a:srgbClr val="0000FF"/>
                </a:solidFill>
                <a:latin typeface="Apple Chancery"/>
                <a:cs typeface="Apple Chancery"/>
              </a:rPr>
              <a:t>, 2018</a:t>
            </a:r>
            <a:endParaRPr lang="en-US" sz="2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/>
              <a:t>1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09262" y="3246886"/>
            <a:ext cx="5525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4672" lvl="1" indent="-342900" eaLnBrk="0" hangingPunct="0">
              <a:spcBef>
                <a:spcPts val="0"/>
              </a:spcBef>
            </a:pPr>
            <a:r>
              <a:rPr lang="en-US" sz="3200" kern="0" noProof="0" dirty="0" smtClean="0">
                <a:solidFill>
                  <a:srgbClr val="A50021"/>
                </a:solidFill>
                <a:latin typeface="Matura MT Script Capitals"/>
                <a:ea typeface="ＭＳ Ｐゴシック" charset="-128"/>
                <a:cs typeface="Matura MT Script Capitals"/>
              </a:rPr>
              <a:t>			</a:t>
            </a:r>
            <a:r>
              <a:rPr lang="en-US" sz="3200" kern="0" noProof="0" dirty="0" smtClean="0">
                <a:solidFill>
                  <a:srgbClr val="A50021"/>
                </a:solidFill>
                <a:latin typeface="Matura MT Script Capitals"/>
                <a:ea typeface="ＭＳ Ｐゴシック" charset="-128"/>
                <a:cs typeface="Matura MT Script Capitals"/>
              </a:rPr>
              <a:t>Outline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Matura MT Script Capitals"/>
              <a:ea typeface="ＭＳ Ｐゴシック" charset="-128"/>
              <a:cs typeface="Matura MT Script Capitals"/>
            </a:endParaRPr>
          </a:p>
          <a:p>
            <a:pPr marL="347472" lvl="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Introduction to UTA HEP Group</a:t>
            </a:r>
            <a:endParaRPr lang="en-US" sz="2800" kern="0" dirty="0">
              <a:solidFill>
                <a:srgbClr val="0000FF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marL="347472" lvl="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People</a:t>
            </a:r>
            <a:endParaRPr lang="en-US" sz="2800" kern="0" dirty="0">
              <a:solidFill>
                <a:srgbClr val="0000FF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marL="347472" lvl="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Physics Interests</a:t>
            </a:r>
          </a:p>
          <a:p>
            <a:pPr marL="347472" lvl="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Detector System Interests</a:t>
            </a:r>
            <a:endParaRPr lang="en-US" sz="2800" kern="0" dirty="0">
              <a:solidFill>
                <a:srgbClr val="0000FF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0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2"/>
            <a:ext cx="8229600" cy="762000"/>
          </a:xfrm>
        </p:spPr>
        <p:txBody>
          <a:bodyPr/>
          <a:lstStyle/>
          <a:p>
            <a:r>
              <a:rPr lang="en-US" b="1" dirty="0" smtClean="0">
                <a:latin typeface="Arial Narrow"/>
                <a:cs typeface="Arial Narrow"/>
              </a:rPr>
              <a:t>UTA High Energy Physics Group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9208"/>
            <a:ext cx="8382000" cy="567055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Narrow"/>
                <a:cs typeface="Arial Narrow"/>
                <a:sym typeface="Wingdings"/>
              </a:rPr>
              <a:t>C</a:t>
            </a:r>
            <a:r>
              <a:rPr lang="en-US" sz="2400" dirty="0" smtClean="0">
                <a:latin typeface="Arial Narrow"/>
                <a:cs typeface="Arial Narrow"/>
                <a:sym typeface="Wingdings"/>
              </a:rPr>
              <a:t>reated in early 90’s in preparation for </a:t>
            </a:r>
            <a:r>
              <a:rPr lang="en-US" sz="2400" dirty="0" smtClean="0">
                <a:latin typeface="Arial Narrow"/>
                <a:cs typeface="Arial Narrow"/>
                <a:sym typeface="Wingdings"/>
              </a:rPr>
              <a:t>the SSC</a:t>
            </a:r>
            <a:endParaRPr lang="en-US" sz="2000" dirty="0" smtClean="0">
              <a:latin typeface="Arial Narrow"/>
              <a:cs typeface="Arial Narrow"/>
              <a:sym typeface="Wingdings"/>
            </a:endParaRPr>
          </a:p>
          <a:p>
            <a:r>
              <a:rPr lang="en-US" sz="2400" dirty="0" smtClean="0">
                <a:latin typeface="Arial Narrow"/>
                <a:cs typeface="Arial Narrow"/>
                <a:sym typeface="Wingdings"/>
              </a:rPr>
              <a:t>Consists of </a:t>
            </a:r>
          </a:p>
          <a:p>
            <a:pPr lvl="1"/>
            <a:r>
              <a:rPr lang="en-US" sz="2000" dirty="0">
                <a:latin typeface="Arial Narrow"/>
                <a:cs typeface="Arial Narrow"/>
                <a:sym typeface="Wingdings"/>
              </a:rPr>
              <a:t>9</a:t>
            </a:r>
            <a:r>
              <a:rPr lang="en-US" sz="2000" dirty="0" smtClean="0">
                <a:latin typeface="Arial Narrow"/>
                <a:cs typeface="Arial Narrow"/>
                <a:sym typeface="Wingdings"/>
              </a:rPr>
              <a:t> Experimenter Faculty: </a:t>
            </a:r>
            <a:r>
              <a:rPr lang="en-US" sz="2000" b="1" u="sng" dirty="0" smtClean="0">
                <a:solidFill>
                  <a:srgbClr val="C00000"/>
                </a:solidFill>
                <a:latin typeface="Arial Narrow"/>
                <a:cs typeface="Arial Narrow"/>
                <a:sym typeface="Wingdings"/>
              </a:rPr>
              <a:t>Jonathan </a:t>
            </a:r>
            <a:r>
              <a:rPr lang="en-US" sz="2000" b="1" u="sng" dirty="0" err="1" smtClean="0">
                <a:solidFill>
                  <a:srgbClr val="C00000"/>
                </a:solidFill>
                <a:latin typeface="Arial Narrow"/>
                <a:cs typeface="Arial Narrow"/>
                <a:sym typeface="Wingdings"/>
              </a:rPr>
              <a:t>Asaadi</a:t>
            </a:r>
            <a:r>
              <a:rPr lang="en-US" sz="2000" dirty="0" smtClean="0">
                <a:latin typeface="Arial Narrow"/>
                <a:cs typeface="Arial Narrow"/>
                <a:sym typeface="Wingdings"/>
              </a:rPr>
              <a:t>, Andrew </a:t>
            </a:r>
            <a:r>
              <a:rPr lang="en-US" sz="2000" dirty="0" smtClean="0">
                <a:latin typeface="Arial Narrow"/>
                <a:cs typeface="Arial Narrow"/>
                <a:sym typeface="Wingdings"/>
              </a:rPr>
              <a:t>Brandt, Kaushik De, </a:t>
            </a:r>
            <a:r>
              <a:rPr lang="en-US" sz="2000" dirty="0" smtClean="0">
                <a:solidFill>
                  <a:srgbClr val="7030A0"/>
                </a:solidFill>
                <a:latin typeface="Arial Narrow"/>
                <a:cs typeface="Arial Narrow"/>
                <a:sym typeface="Wingdings"/>
              </a:rPr>
              <a:t>Amir </a:t>
            </a:r>
            <a:r>
              <a:rPr lang="en-US" sz="2000" dirty="0" err="1" smtClean="0">
                <a:solidFill>
                  <a:srgbClr val="7030A0"/>
                </a:solidFill>
                <a:latin typeface="Arial Narrow"/>
                <a:cs typeface="Arial Narrow"/>
                <a:sym typeface="Wingdings"/>
              </a:rPr>
              <a:t>Farbin</a:t>
            </a:r>
            <a:r>
              <a:rPr lang="en-US" sz="2000" dirty="0" smtClean="0">
                <a:latin typeface="Arial Narrow"/>
                <a:cs typeface="Arial Narrow"/>
                <a:sym typeface="Wingdings"/>
              </a:rPr>
              <a:t>, </a:t>
            </a:r>
            <a:r>
              <a:rPr lang="en-US" sz="2000" dirty="0" err="1" smtClean="0">
                <a:latin typeface="Arial Narrow"/>
                <a:cs typeface="Arial Narrow"/>
                <a:sym typeface="Wingdings"/>
              </a:rPr>
              <a:t>Haleh</a:t>
            </a:r>
            <a:r>
              <a:rPr lang="en-US" sz="2000" dirty="0" smtClean="0">
                <a:latin typeface="Arial Narrow"/>
                <a:cs typeface="Arial Narrow"/>
                <a:sym typeface="Wingdings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  <a:sym typeface="Wingdings"/>
              </a:rPr>
              <a:t>Hadavand</a:t>
            </a:r>
            <a:r>
              <a:rPr lang="en-US" sz="2000" dirty="0" smtClean="0">
                <a:latin typeface="Arial Narrow"/>
                <a:cs typeface="Arial Narrow"/>
                <a:sym typeface="Wingdings"/>
              </a:rPr>
              <a:t>, Benjamin Jones, David </a:t>
            </a:r>
            <a:r>
              <a:rPr lang="en-US" sz="2000" dirty="0" err="1" smtClean="0">
                <a:latin typeface="Arial Narrow"/>
                <a:cs typeface="Arial Narrow"/>
                <a:sym typeface="Wingdings"/>
              </a:rPr>
              <a:t>Nygren</a:t>
            </a:r>
            <a:r>
              <a:rPr lang="en-US" sz="2000" dirty="0" smtClean="0">
                <a:latin typeface="Arial Narrow"/>
                <a:cs typeface="Arial Narrow"/>
                <a:sym typeface="Wingdings"/>
              </a:rPr>
              <a:t>, Andy </a:t>
            </a:r>
            <a:r>
              <a:rPr lang="en-US" sz="2000" dirty="0" smtClean="0">
                <a:latin typeface="Arial Narrow"/>
                <a:cs typeface="Arial Narrow"/>
                <a:sym typeface="Wingdings"/>
              </a:rPr>
              <a:t>White </a:t>
            </a:r>
            <a:r>
              <a:rPr lang="en-US" sz="2000" dirty="0">
                <a:latin typeface="Arial Narrow"/>
                <a:cs typeface="Arial Narrow"/>
                <a:sym typeface="Wingdings"/>
              </a:rPr>
              <a:t>&amp;</a:t>
            </a:r>
            <a:r>
              <a:rPr lang="en-US" sz="2000" dirty="0" smtClean="0">
                <a:latin typeface="Arial Narrow"/>
                <a:cs typeface="Arial Narrow"/>
                <a:sym typeface="Wingdings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Arial Narrow"/>
                <a:cs typeface="Arial Narrow"/>
                <a:sym typeface="Wingdings"/>
              </a:rPr>
              <a:t>Jae </a:t>
            </a:r>
            <a:r>
              <a:rPr lang="en-US" sz="2000" b="1" u="sng" dirty="0" smtClean="0">
                <a:solidFill>
                  <a:srgbClr val="C00000"/>
                </a:solidFill>
                <a:latin typeface="Arial Narrow"/>
                <a:cs typeface="Arial Narrow"/>
                <a:sym typeface="Wingdings"/>
              </a:rPr>
              <a:t>Yu</a:t>
            </a:r>
            <a:endParaRPr lang="en-US" sz="2000" dirty="0" smtClean="0">
              <a:latin typeface="Arial Narrow"/>
              <a:cs typeface="Arial Narrow"/>
              <a:sym typeface="Wingdings"/>
            </a:endParaRPr>
          </a:p>
          <a:p>
            <a:r>
              <a:rPr lang="en-US" sz="2400" dirty="0" smtClean="0">
                <a:latin typeface="Arial Narrow"/>
                <a:cs typeface="Arial Narrow"/>
                <a:sym typeface="Wingdings"/>
              </a:rPr>
              <a:t>Working </a:t>
            </a:r>
            <a:r>
              <a:rPr lang="en-US" sz="2400" dirty="0" smtClean="0">
                <a:latin typeface="Arial Narrow"/>
                <a:cs typeface="Arial Narrow"/>
                <a:sym typeface="Wingdings"/>
              </a:rPr>
              <a:t>on </a:t>
            </a:r>
            <a:r>
              <a:rPr lang="en-US" sz="2400" dirty="0" smtClean="0">
                <a:latin typeface="Arial Narrow"/>
                <a:cs typeface="Arial Narrow"/>
                <a:sym typeface="Wingdings"/>
              </a:rPr>
              <a:t>ATLAS </a:t>
            </a:r>
            <a:r>
              <a:rPr lang="en-US" sz="2400" dirty="0" smtClean="0">
                <a:latin typeface="Arial Narrow"/>
                <a:cs typeface="Arial Narrow"/>
                <a:sym typeface="Wingdings"/>
              </a:rPr>
              <a:t>Experiment, Cosmic Frontier and Intensity Frontier Experiments</a:t>
            </a:r>
            <a:endParaRPr lang="en-US" sz="2400" dirty="0" smtClean="0">
              <a:latin typeface="Arial Narrow"/>
              <a:cs typeface="Arial Narrow"/>
              <a:sym typeface="Wingdings"/>
            </a:endParaRPr>
          </a:p>
          <a:p>
            <a:r>
              <a:rPr lang="en-US" sz="2400" dirty="0">
                <a:latin typeface="Arial Narrow"/>
                <a:cs typeface="Arial Narrow"/>
                <a:sym typeface="Wingdings"/>
              </a:rPr>
              <a:t>I</a:t>
            </a:r>
            <a:r>
              <a:rPr lang="en-US" sz="2400" dirty="0" smtClean="0">
                <a:latin typeface="Arial Narrow"/>
                <a:cs typeface="Arial Narrow"/>
                <a:sym typeface="Wingdings"/>
              </a:rPr>
              <a:t>nvented and constructed gap calorimeters for D0 and ATLAS</a:t>
            </a:r>
          </a:p>
          <a:p>
            <a:r>
              <a:rPr lang="en-US" sz="2400" dirty="0" smtClean="0">
                <a:latin typeface="Arial Narrow"/>
                <a:cs typeface="Arial Narrow"/>
                <a:sym typeface="Wingdings"/>
              </a:rPr>
              <a:t>Led the </a:t>
            </a:r>
            <a:r>
              <a:rPr lang="en-US" sz="2400" dirty="0" smtClean="0">
                <a:latin typeface="Arial Narrow"/>
                <a:cs typeface="Arial Narrow"/>
                <a:sym typeface="Wingdings"/>
              </a:rPr>
              <a:t>first implementation of D0 grid computing and </a:t>
            </a:r>
            <a:r>
              <a:rPr lang="en-US" sz="2400" dirty="0" smtClean="0">
                <a:latin typeface="Arial Narrow"/>
                <a:cs typeface="Arial Narrow"/>
                <a:sym typeface="Wingdings"/>
              </a:rPr>
              <a:t>has been playing</a:t>
            </a:r>
            <a:r>
              <a:rPr lang="en-US" sz="2400" dirty="0" smtClean="0">
                <a:latin typeface="Arial Narrow"/>
                <a:cs typeface="Arial Narrow"/>
                <a:sym typeface="Wingdings"/>
              </a:rPr>
              <a:t> </a:t>
            </a:r>
            <a:r>
              <a:rPr lang="en-US" sz="2400" dirty="0" smtClean="0">
                <a:latin typeface="Arial Narrow"/>
                <a:cs typeface="Arial Narrow"/>
                <a:sym typeface="Wingdings"/>
              </a:rPr>
              <a:t>leadership roles in ATLAS computing and software</a:t>
            </a:r>
          </a:p>
          <a:p>
            <a:pPr lvl="1"/>
            <a:r>
              <a:rPr lang="en-US" sz="2000" dirty="0" smtClean="0">
                <a:latin typeface="Arial Narrow"/>
                <a:cs typeface="Arial Narrow"/>
                <a:sym typeface="Wingdings"/>
              </a:rPr>
              <a:t>Hosts an ATLAS Tier 2 and Tier 3 computing center</a:t>
            </a:r>
          </a:p>
          <a:p>
            <a:pPr lvl="1"/>
            <a:r>
              <a:rPr lang="en-US" sz="2000" dirty="0" smtClean="0">
                <a:latin typeface="Arial Narrow"/>
                <a:cs typeface="Arial Narrow"/>
                <a:sym typeface="Wingdings"/>
              </a:rPr>
              <a:t>Software development for grid computing (PANDA) and ATLAS analysis tools</a:t>
            </a:r>
          </a:p>
          <a:p>
            <a:r>
              <a:rPr lang="en-US" sz="2400" dirty="0" smtClean="0">
                <a:latin typeface="Arial Narrow"/>
                <a:cs typeface="Arial Narrow"/>
                <a:sym typeface="Wingdings"/>
              </a:rPr>
              <a:t>Has been developing new detector </a:t>
            </a:r>
            <a:r>
              <a:rPr lang="en-US" sz="2400" dirty="0" smtClean="0">
                <a:latin typeface="Arial Narrow"/>
                <a:cs typeface="Arial Narrow"/>
                <a:sym typeface="Wingdings"/>
              </a:rPr>
              <a:t>technologies for ILC &amp; other use</a:t>
            </a:r>
            <a:endParaRPr lang="en-US" sz="2400" dirty="0">
              <a:latin typeface="Arial Narrow"/>
              <a:cs typeface="Arial Narrow"/>
              <a:sym typeface="Wingdings"/>
            </a:endParaRPr>
          </a:p>
          <a:p>
            <a:r>
              <a:rPr lang="en-US" sz="2400" dirty="0" smtClean="0">
                <a:latin typeface="Arial Narrow"/>
                <a:cs typeface="Arial Narrow"/>
                <a:sym typeface="Wingdings"/>
              </a:rPr>
              <a:t>Led LBNE R&amp;D and been co-leading the </a:t>
            </a:r>
            <a:r>
              <a:rPr lang="en-US" sz="2400" dirty="0" err="1" smtClean="0">
                <a:latin typeface="Arial Narrow"/>
                <a:cs typeface="Arial Narrow"/>
                <a:sym typeface="Wingdings"/>
              </a:rPr>
              <a:t>LArIAT</a:t>
            </a:r>
            <a:r>
              <a:rPr lang="en-US" sz="2400" dirty="0" smtClean="0">
                <a:latin typeface="Arial Narrow"/>
                <a:cs typeface="Arial Narrow"/>
                <a:sym typeface="Wingdings"/>
              </a:rPr>
              <a:t> experiment</a:t>
            </a:r>
          </a:p>
          <a:p>
            <a:r>
              <a:rPr lang="en-US" sz="2400" dirty="0" smtClean="0">
                <a:latin typeface="Arial Narrow"/>
                <a:cs typeface="Arial Narrow"/>
                <a:sym typeface="Wingdings"/>
              </a:rPr>
              <a:t>Just completed installation of the </a:t>
            </a:r>
            <a:r>
              <a:rPr lang="en-US" sz="2400" dirty="0" err="1" smtClean="0">
                <a:latin typeface="Arial Narrow"/>
                <a:cs typeface="Arial Narrow"/>
                <a:sym typeface="Wingdings"/>
              </a:rPr>
              <a:t>ProtoDUNE</a:t>
            </a:r>
            <a:r>
              <a:rPr lang="en-US" sz="2400" dirty="0" smtClean="0">
                <a:latin typeface="Arial Narrow"/>
                <a:cs typeface="Arial Narrow"/>
                <a:sym typeface="Wingdings"/>
              </a:rPr>
              <a:t> DP field cage</a:t>
            </a:r>
            <a:endParaRPr lang="en-US" sz="2400" dirty="0" smtClean="0">
              <a:latin typeface="Arial Narrow"/>
              <a:cs typeface="Arial Narrow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4DE4-5897-2B40-A3B3-6B8E379A46F5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0"/>
              <a:buChar char="q"/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0"/>
              <a:buChar char="q"/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0"/>
              <a:buChar char="q"/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0"/>
              <a:buChar char="q"/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chemeClr val="accent2"/>
                </a:solidFill>
              </a:rPr>
              <a:t>5/13/18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UTA ICARUS Interest,   J. Yu</a:t>
            </a:r>
            <a:endParaRPr lang="en-US" sz="1400" i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0"/>
              <a:buChar char="q"/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0"/>
              <a:buChar char="q"/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0"/>
              <a:buChar char="q"/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0"/>
              <a:buChar char="q"/>
              <a:defRPr sz="2400">
                <a:solidFill>
                  <a:srgbClr val="800000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979D240-FDB5-C045-B6CD-70DFC1FF8F60}" type="slidenum">
              <a:rPr lang="en-US" sz="1200">
                <a:solidFill>
                  <a:schemeClr val="accent2"/>
                </a:solidFill>
              </a:rPr>
              <a:pPr/>
              <a:t>3</a:t>
            </a:fld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382"/>
            <a:ext cx="8229600" cy="817937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Arial Narrow"/>
                <a:cs typeface="Arial Narrow"/>
              </a:rPr>
              <a:t>ProtoDUNE</a:t>
            </a:r>
            <a:r>
              <a:rPr lang="en-US" b="1" dirty="0" smtClean="0">
                <a:latin typeface="Arial Narrow"/>
                <a:cs typeface="Arial Narrow"/>
              </a:rPr>
              <a:t> DP FC</a:t>
            </a:r>
            <a:endParaRPr lang="en-US" b="1" dirty="0">
              <a:latin typeface="Arial Narrow"/>
              <a:cs typeface="Arial Narrow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0633" y="947354"/>
            <a:ext cx="4898883" cy="3994231"/>
            <a:chOff x="250633" y="947354"/>
            <a:chExt cx="4898883" cy="39942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33" y="947354"/>
              <a:ext cx="4898883" cy="399423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71119" y="3987677"/>
              <a:ext cx="2819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charset="0"/>
                <a:buChar char="q"/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charset="0"/>
                <a:buChar char="q"/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charset="0"/>
                <a:buChar char="q"/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charset="0"/>
                <a:buChar char="q"/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/>
                  <a:cs typeface="Arial Narrow"/>
                </a:rPr>
                <a:t>Field cage parts preparation @ UTA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58004" y="3033299"/>
            <a:ext cx="5594350" cy="3702824"/>
            <a:chOff x="3558004" y="3033299"/>
            <a:chExt cx="5594350" cy="37028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004" y="3033299"/>
              <a:ext cx="5549900" cy="37028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332954" y="6125518"/>
              <a:ext cx="28194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charset="0"/>
                <a:buChar char="q"/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charset="0"/>
                <a:buChar char="q"/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charset="0"/>
                <a:buChar char="q"/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Wingdings" charset="0"/>
                <a:buChar char="q"/>
                <a:defRPr sz="2400">
                  <a:solidFill>
                    <a:srgbClr val="800000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/>
                  <a:cs typeface="Arial Narrow"/>
                </a:rPr>
                <a:t>Installed FC </a:t>
              </a:r>
              <a:r>
                <a:rPr lang="en-US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/>
                  <a:cs typeface="Arial Narrow"/>
                </a:rPr>
                <a:t>@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/>
                  <a:cs typeface="Arial Narrow"/>
                </a:rPr>
                <a:t>CERN 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5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02"/>
            <a:ext cx="8229600" cy="834941"/>
          </a:xfrm>
        </p:spPr>
        <p:txBody>
          <a:bodyPr/>
          <a:lstStyle/>
          <a:p>
            <a:r>
              <a:rPr lang="en-US" b="1" dirty="0" smtClean="0">
                <a:latin typeface="Arial Narrow"/>
                <a:cs typeface="Arial Narrow"/>
              </a:rPr>
              <a:t>Infrastructure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3"/>
            <a:ext cx="8229600" cy="53403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A 500ft</a:t>
            </a:r>
            <a:r>
              <a:rPr lang="en-US" baseline="30000" dirty="0" smtClean="0">
                <a:latin typeface="Arial Narrow"/>
                <a:cs typeface="Arial Narrow"/>
              </a:rPr>
              <a:t>2</a:t>
            </a:r>
            <a:r>
              <a:rPr lang="en-US" dirty="0" smtClean="0">
                <a:latin typeface="Arial Narrow"/>
                <a:cs typeface="Arial Narrow"/>
              </a:rPr>
              <a:t> gas detector development lab</a:t>
            </a:r>
          </a:p>
          <a:p>
            <a:r>
              <a:rPr lang="en-US" dirty="0" smtClean="0">
                <a:latin typeface="Arial Narrow"/>
                <a:cs typeface="Arial Narrow"/>
              </a:rPr>
              <a:t>A </a:t>
            </a:r>
            <a:r>
              <a:rPr lang="en-US" dirty="0" smtClean="0">
                <a:latin typeface="Arial Narrow"/>
                <a:cs typeface="Arial Narrow"/>
              </a:rPr>
              <a:t>500ft</a:t>
            </a:r>
            <a:r>
              <a:rPr lang="en-US" baseline="30000" dirty="0" smtClean="0">
                <a:latin typeface="Arial Narrow"/>
                <a:cs typeface="Arial Narrow"/>
              </a:rPr>
              <a:t>2</a:t>
            </a:r>
            <a:r>
              <a:rPr lang="en-US" dirty="0" smtClean="0">
                <a:latin typeface="Arial Narrow"/>
                <a:cs typeface="Arial Narrow"/>
              </a:rPr>
              <a:t> TPC and Cold test lab</a:t>
            </a:r>
            <a:endParaRPr lang="en-US" dirty="0" smtClean="0">
              <a:latin typeface="Arial Narrow"/>
              <a:cs typeface="Arial Narrow"/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A </a:t>
            </a:r>
            <a:r>
              <a:rPr lang="en-US" dirty="0" smtClean="0">
                <a:latin typeface="Arial Narrow"/>
                <a:cs typeface="Arial Narrow"/>
              </a:rPr>
              <a:t>6000ft</a:t>
            </a:r>
            <a:r>
              <a:rPr lang="en-US" baseline="30000" dirty="0" smtClean="0">
                <a:latin typeface="Arial Narrow"/>
                <a:cs typeface="Arial Narrow"/>
              </a:rPr>
              <a:t>2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detector construction area with 5 ton building crane</a:t>
            </a:r>
          </a:p>
          <a:p>
            <a:r>
              <a:rPr lang="en-US" dirty="0" smtClean="0">
                <a:latin typeface="Arial Narrow"/>
                <a:cs typeface="Arial Narrow"/>
              </a:rPr>
              <a:t>2000 ft</a:t>
            </a:r>
            <a:r>
              <a:rPr lang="en-US" baseline="30000" dirty="0" smtClean="0">
                <a:latin typeface="Arial Narrow"/>
                <a:cs typeface="Arial Narrow"/>
              </a:rPr>
              <a:t>2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ATLAS Tier 2 </a:t>
            </a:r>
            <a:r>
              <a:rPr lang="en-US" dirty="0" smtClean="0">
                <a:latin typeface="Arial Narrow"/>
                <a:cs typeface="Arial Narrow"/>
              </a:rPr>
              <a:t>center that </a:t>
            </a:r>
            <a:r>
              <a:rPr lang="en-US" dirty="0" smtClean="0">
                <a:latin typeface="Arial Narrow"/>
                <a:cs typeface="Arial Narrow"/>
              </a:rPr>
              <a:t>hosts </a:t>
            </a:r>
            <a:r>
              <a:rPr lang="en-US" dirty="0" smtClean="0">
                <a:latin typeface="Arial Narrow"/>
                <a:cs typeface="Arial Narrow"/>
              </a:rPr>
              <a:t>over 4000 cores and 2 PB of disks</a:t>
            </a:r>
          </a:p>
          <a:p>
            <a:r>
              <a:rPr lang="en-US" dirty="0" smtClean="0">
                <a:latin typeface="Arial Narrow"/>
                <a:cs typeface="Arial Narrow"/>
              </a:rPr>
              <a:t>A large office area for senior researchers, postdocs, graduate and undergraduate students</a:t>
            </a:r>
          </a:p>
          <a:p>
            <a:r>
              <a:rPr lang="en-US" dirty="0" smtClean="0">
                <a:latin typeface="Arial Narrow"/>
                <a:cs typeface="Arial Narrow"/>
              </a:rPr>
              <a:t>A 300ft</a:t>
            </a:r>
            <a:r>
              <a:rPr lang="en-US" baseline="30000" dirty="0" smtClean="0">
                <a:latin typeface="Arial Narrow"/>
                <a:cs typeface="Arial Narrow"/>
              </a:rPr>
              <a:t>2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video c</a:t>
            </a:r>
            <a:r>
              <a:rPr lang="en-US" dirty="0" smtClean="0">
                <a:latin typeface="Arial Narrow"/>
                <a:cs typeface="Arial Narrow"/>
              </a:rPr>
              <a:t>onferencing room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Arial Narrow"/>
                <a:cs typeface="Arial Narrow"/>
              </a:rPr>
              <a:t>5/13/18</a:t>
            </a:r>
            <a:endParaRPr lang="en-US">
              <a:latin typeface="Arial Narrow"/>
              <a:cs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 Narrow"/>
                <a:cs typeface="Arial Narrow"/>
              </a:rPr>
              <a:t>UTA ICARUS Interest,   J. Yu</a:t>
            </a:r>
            <a:endParaRPr lang="en-US">
              <a:latin typeface="Arial Narrow"/>
              <a:cs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>
                <a:latin typeface="Arial Narrow"/>
                <a:cs typeface="Arial Narrow"/>
              </a:rPr>
              <a:t>4</a:t>
            </a:fld>
            <a:endParaRPr lang="en-US">
              <a:latin typeface="Arial Narrow"/>
              <a:cs typeface="Arial Narrow"/>
            </a:endParaRPr>
          </a:p>
        </p:txBody>
      </p:sp>
      <p:pic>
        <p:nvPicPr>
          <p:cNvPr id="7" name="Picture 6" descr="SWT2_CPB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22" y="964934"/>
            <a:ext cx="4842378" cy="5573979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884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4941"/>
          </a:xfrm>
        </p:spPr>
        <p:txBody>
          <a:bodyPr/>
          <a:lstStyle/>
          <a:p>
            <a:r>
              <a:rPr lang="en-US" b="1" dirty="0" smtClean="0">
                <a:latin typeface="Arial Narrow"/>
                <a:cs typeface="Arial Narrow"/>
              </a:rPr>
              <a:t>People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88322"/>
            <a:ext cx="8323545" cy="602521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2 Faculty</a:t>
            </a:r>
          </a:p>
          <a:p>
            <a:pPr lvl="1"/>
            <a:r>
              <a:rPr lang="en-US" sz="2400" dirty="0" err="1" smtClean="0">
                <a:latin typeface="Arial Narrow"/>
                <a:cs typeface="Arial Narrow"/>
              </a:rPr>
              <a:t>Jaehoon</a:t>
            </a:r>
            <a:r>
              <a:rPr lang="en-US" sz="2400" dirty="0" smtClean="0">
                <a:latin typeface="Arial Narrow"/>
                <a:cs typeface="Arial Narrow"/>
              </a:rPr>
              <a:t> Yu (IR): DUNE, ICARUS, SBND + </a:t>
            </a:r>
            <a:r>
              <a:rPr lang="en-US" sz="2400" dirty="0" err="1" smtClean="0">
                <a:latin typeface="Arial Narrow"/>
                <a:cs typeface="Arial Narrow"/>
              </a:rPr>
              <a:t>LArIAT</a:t>
            </a:r>
            <a:r>
              <a:rPr lang="en-US" sz="2400" dirty="0">
                <a:latin typeface="Arial Narrow"/>
                <a:cs typeface="Arial Narrow"/>
              </a:rPr>
              <a:t> </a:t>
            </a:r>
            <a:r>
              <a:rPr lang="en-US" sz="2400" dirty="0" smtClean="0">
                <a:latin typeface="Arial Narrow"/>
                <a:cs typeface="Arial Narrow"/>
              </a:rPr>
              <a:t>&amp;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dirty="0" err="1" smtClean="0">
                <a:latin typeface="Arial Narrow"/>
                <a:cs typeface="Arial Narrow"/>
              </a:rPr>
              <a:t>MiniBooNE</a:t>
            </a:r>
            <a:r>
              <a:rPr lang="en-US" sz="2400" dirty="0" smtClean="0">
                <a:latin typeface="Arial Narrow"/>
                <a:cs typeface="Arial Narrow"/>
              </a:rPr>
              <a:t> data analysis</a:t>
            </a:r>
          </a:p>
          <a:p>
            <a:pPr lvl="1"/>
            <a:r>
              <a:rPr lang="en-US" sz="2400" dirty="0" smtClean="0">
                <a:latin typeface="Arial Narrow"/>
                <a:cs typeface="Arial Narrow"/>
              </a:rPr>
              <a:t>Jonathan </a:t>
            </a:r>
            <a:r>
              <a:rPr lang="en-US" sz="2400" dirty="0" err="1" smtClean="0">
                <a:latin typeface="Arial Narrow"/>
                <a:cs typeface="Arial Narrow"/>
              </a:rPr>
              <a:t>Asaadi</a:t>
            </a:r>
            <a:r>
              <a:rPr lang="en-US" sz="2400" dirty="0" smtClean="0">
                <a:latin typeface="Arial Narrow"/>
                <a:cs typeface="Arial Narrow"/>
              </a:rPr>
              <a:t>: </a:t>
            </a:r>
            <a:r>
              <a:rPr lang="en-US" sz="2400" dirty="0" err="1">
                <a:latin typeface="Arial Narrow"/>
                <a:cs typeface="Arial Narrow"/>
              </a:rPr>
              <a:t>LArIAT</a:t>
            </a:r>
            <a:r>
              <a:rPr lang="en-US" sz="2400" dirty="0">
                <a:latin typeface="Arial Narrow"/>
                <a:cs typeface="Arial Narrow"/>
              </a:rPr>
              <a:t>, </a:t>
            </a:r>
            <a:r>
              <a:rPr lang="en-US" sz="2400" dirty="0" err="1" smtClean="0">
                <a:latin typeface="Arial Narrow"/>
                <a:cs typeface="Arial Narrow"/>
              </a:rPr>
              <a:t>MicroBooNE</a:t>
            </a:r>
            <a:r>
              <a:rPr lang="en-US" sz="2400" dirty="0" smtClean="0">
                <a:latin typeface="Arial Narrow"/>
                <a:cs typeface="Arial Narrow"/>
              </a:rPr>
              <a:t>, </a:t>
            </a:r>
            <a:r>
              <a:rPr lang="en-US" sz="2400" dirty="0" err="1" smtClean="0">
                <a:latin typeface="Arial Narrow"/>
                <a:cs typeface="Arial Narrow"/>
              </a:rPr>
              <a:t>ArgoNeuT</a:t>
            </a:r>
            <a:r>
              <a:rPr lang="en-US" sz="2400" dirty="0" smtClean="0">
                <a:latin typeface="Arial Narrow"/>
                <a:cs typeface="Arial Narrow"/>
              </a:rPr>
              <a:t>, SBND, ICARUS, DUNE</a:t>
            </a:r>
          </a:p>
          <a:p>
            <a:r>
              <a:rPr lang="en-US" sz="2800" dirty="0" smtClean="0">
                <a:latin typeface="Arial Narrow"/>
                <a:cs typeface="Arial Narrow"/>
              </a:rPr>
              <a:t>2 </a:t>
            </a:r>
            <a:r>
              <a:rPr lang="en-US" sz="2800" dirty="0" err="1" smtClean="0">
                <a:latin typeface="Arial Narrow"/>
                <a:cs typeface="Arial Narrow"/>
              </a:rPr>
              <a:t>PostDoctoral</a:t>
            </a:r>
            <a:r>
              <a:rPr lang="en-US" sz="2800" dirty="0" smtClean="0">
                <a:latin typeface="Arial Narrow"/>
                <a:cs typeface="Arial Narrow"/>
              </a:rPr>
              <a:t> Fellows</a:t>
            </a:r>
          </a:p>
          <a:p>
            <a:pPr lvl="1"/>
            <a:r>
              <a:rPr lang="en-US" sz="2400" dirty="0" err="1" smtClean="0">
                <a:latin typeface="Arial Narrow"/>
                <a:cs typeface="Arial Narrow"/>
              </a:rPr>
              <a:t>Animesh</a:t>
            </a:r>
            <a:r>
              <a:rPr lang="en-US" sz="2400" dirty="0" smtClean="0">
                <a:latin typeface="Arial Narrow"/>
                <a:cs typeface="Arial Narrow"/>
              </a:rPr>
              <a:t> Chatterjee: DUNE, ICARUS, SBND</a:t>
            </a:r>
          </a:p>
          <a:p>
            <a:pPr lvl="1"/>
            <a:r>
              <a:rPr lang="en-US" sz="2400" dirty="0" smtClean="0">
                <a:latin typeface="Arial Narrow"/>
                <a:cs typeface="Arial Narrow"/>
              </a:rPr>
              <a:t>Andrea Falcone: ICARUS, </a:t>
            </a:r>
            <a:r>
              <a:rPr lang="en-US" sz="2400" dirty="0" err="1" smtClean="0">
                <a:latin typeface="Arial Narrow"/>
                <a:cs typeface="Arial Narrow"/>
              </a:rPr>
              <a:t>LArIAT</a:t>
            </a:r>
            <a:r>
              <a:rPr lang="en-US" sz="2400" dirty="0" smtClean="0">
                <a:latin typeface="Arial Narrow"/>
                <a:cs typeface="Arial Narrow"/>
              </a:rPr>
              <a:t>, SBND</a:t>
            </a:r>
          </a:p>
          <a:p>
            <a:r>
              <a:rPr lang="en-US" sz="2800" dirty="0" smtClean="0">
                <a:latin typeface="Arial Narrow"/>
                <a:cs typeface="Arial Narrow"/>
              </a:rPr>
              <a:t>3 existing + 1 incoming Graduate Students</a:t>
            </a:r>
          </a:p>
          <a:p>
            <a:pPr lvl="1"/>
            <a:r>
              <a:rPr lang="en-US" sz="2400" dirty="0" smtClean="0">
                <a:latin typeface="Arial Narrow"/>
                <a:cs typeface="Arial Narrow"/>
              </a:rPr>
              <a:t>SBN program + DUNE</a:t>
            </a:r>
          </a:p>
          <a:p>
            <a:r>
              <a:rPr lang="en-US" dirty="0" smtClean="0">
                <a:latin typeface="Arial Narrow"/>
                <a:cs typeface="Arial Narrow"/>
              </a:rPr>
              <a:t>Undergraduate Students: A large number of high quality UG students available </a:t>
            </a:r>
            <a:r>
              <a:rPr lang="en-US" dirty="0" smtClean="0">
                <a:latin typeface="Arial Narrow"/>
                <a:cs typeface="Arial Narrow"/>
                <a:sym typeface="Wingdings"/>
              </a:rPr>
              <a:t> Currently over 10 students involved in IF projects</a:t>
            </a:r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Arial Narrow"/>
                <a:cs typeface="Arial Narrow"/>
              </a:rPr>
              <a:t>5/13/18</a:t>
            </a:r>
            <a:endParaRPr lang="en-US">
              <a:latin typeface="Arial Narrow"/>
              <a:cs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 Narrow"/>
                <a:cs typeface="Arial Narrow"/>
              </a:rPr>
              <a:t>UTA ICARUS Interest,   J. Yu</a:t>
            </a:r>
            <a:endParaRPr lang="en-US">
              <a:latin typeface="Arial Narrow"/>
              <a:cs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>
                <a:latin typeface="Arial Narrow"/>
                <a:cs typeface="Arial Narrow"/>
              </a:rPr>
              <a:t>5</a:t>
            </a:fld>
            <a:endParaRPr lang="en-US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307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478"/>
            <a:ext cx="8229600" cy="7023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Faculty</a:t>
            </a:r>
            <a:r>
              <a:rPr lang="en-US" b="1" dirty="0" smtClean="0">
                <a:latin typeface="Arial Narrow"/>
                <a:cs typeface="Arial Narrow"/>
              </a:rPr>
              <a:t> </a:t>
            </a:r>
            <a:r>
              <a:rPr lang="en-US" b="1" dirty="0" smtClean="0">
                <a:latin typeface="Arial Narrow"/>
                <a:cs typeface="Arial Narrow"/>
              </a:rPr>
              <a:t>– Jae Yu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88" y="458676"/>
            <a:ext cx="8686801" cy="6080237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DUNE</a:t>
            </a:r>
          </a:p>
          <a:p>
            <a:pPr lvl="1"/>
            <a:r>
              <a:rPr lang="en-US" sz="2000" dirty="0" smtClean="0">
                <a:latin typeface="Arial Narrow"/>
                <a:cs typeface="Arial Narrow"/>
              </a:rPr>
              <a:t>Responsible for </a:t>
            </a:r>
            <a:r>
              <a:rPr lang="en-US" sz="2000" dirty="0" err="1" smtClean="0">
                <a:latin typeface="Arial Narrow"/>
                <a:cs typeface="Arial Narrow"/>
              </a:rPr>
              <a:t>ProtoDUNE</a:t>
            </a:r>
            <a:r>
              <a:rPr lang="en-US" sz="2000" dirty="0" smtClean="0">
                <a:latin typeface="Arial Narrow"/>
                <a:cs typeface="Arial Narrow"/>
              </a:rPr>
              <a:t> DP Field Cage and working on HV System and the Charge Readout Plane, Co-leading the BSM physics group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LBNE: </a:t>
            </a:r>
          </a:p>
          <a:p>
            <a:pPr lvl="1"/>
            <a:r>
              <a:rPr lang="en-US" sz="2000" dirty="0" smtClean="0">
                <a:latin typeface="Arial Narrow"/>
                <a:cs typeface="Arial Narrow"/>
              </a:rPr>
              <a:t>Coordinated detector R&amp;D &amp; Created the BSM physics group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ATLAS Experiment: </a:t>
            </a:r>
          </a:p>
          <a:p>
            <a:pPr lvl="1"/>
            <a:r>
              <a:rPr lang="en-US" sz="2000" dirty="0" smtClean="0">
                <a:latin typeface="Arial Narrow"/>
                <a:cs typeface="Arial Narrow"/>
              </a:rPr>
              <a:t>Led grid computing operations and user services; Contributed to Higgs discover and property measurements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ILC &amp; Detector Development: </a:t>
            </a:r>
          </a:p>
          <a:p>
            <a:pPr lvl="1"/>
            <a:r>
              <a:rPr lang="en-US" sz="2000" dirty="0" smtClean="0">
                <a:latin typeface="Arial Narrow"/>
                <a:cs typeface="Arial Narrow"/>
              </a:rPr>
              <a:t>Led detector R&amp;D test beam efforts and serving on the physics panel; Technical Board chair of the CALICE collaboration</a:t>
            </a:r>
            <a:endParaRPr lang="en-US" sz="2000" dirty="0" smtClean="0">
              <a:latin typeface="Arial Narrow"/>
              <a:cs typeface="Arial Narrow"/>
            </a:endParaRPr>
          </a:p>
          <a:p>
            <a:r>
              <a:rPr lang="en-US" sz="2400" dirty="0" err="1" smtClean="0">
                <a:latin typeface="Arial Narrow"/>
                <a:cs typeface="Arial Narrow"/>
              </a:rPr>
              <a:t>NuTeV</a:t>
            </a:r>
            <a:r>
              <a:rPr lang="en-US" sz="2400" dirty="0" smtClean="0">
                <a:latin typeface="Arial Narrow"/>
                <a:cs typeface="Arial Narrow"/>
              </a:rPr>
              <a:t> Experiment: </a:t>
            </a:r>
          </a:p>
          <a:p>
            <a:pPr lvl="1"/>
            <a:r>
              <a:rPr lang="en-US" sz="2000" dirty="0" smtClean="0">
                <a:latin typeface="Arial Narrow"/>
                <a:cs typeface="Arial Narrow"/>
              </a:rPr>
              <a:t>Led in-situ calibration construction, commissioning, operation and publication; Worked on LNV </a:t>
            </a:r>
            <a:r>
              <a:rPr lang="en-US" sz="2000" dirty="0">
                <a:latin typeface="Arial Narrow"/>
                <a:cs typeface="Arial Narrow"/>
              </a:rPr>
              <a:t>and sin</a:t>
            </a:r>
            <a:r>
              <a:rPr lang="en-US" sz="2000" baseline="30000" dirty="0">
                <a:latin typeface="Arial Narrow"/>
                <a:cs typeface="Arial Narrow"/>
              </a:rPr>
              <a:t>2</a:t>
            </a:r>
            <a:r>
              <a:rPr lang="en-US" sz="2000" dirty="0">
                <a:latin typeface="Symbol" charset="2"/>
                <a:ea typeface="Lucida Grande"/>
                <a:cs typeface="Symbol" charset="2"/>
              </a:rPr>
              <a:t>θ</a:t>
            </a:r>
            <a:r>
              <a:rPr lang="en-US" sz="2000" baseline="-25000" dirty="0">
                <a:latin typeface="Arial Narrow"/>
                <a:cs typeface="Arial Narrow"/>
              </a:rPr>
              <a:t>W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measurements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D0 Experiment: </a:t>
            </a:r>
          </a:p>
          <a:p>
            <a:pPr lvl="1"/>
            <a:r>
              <a:rPr lang="en-US" sz="2000" dirty="0" smtClean="0">
                <a:latin typeface="Arial Narrow"/>
                <a:cs typeface="Arial Narrow"/>
              </a:rPr>
              <a:t>Led commissioning of the upgraded D0 detector, Led design and implementation of the grid computing offline system; Search for Higgs</a:t>
            </a:r>
          </a:p>
        </p:txBody>
      </p:sp>
    </p:spTree>
    <p:extLst>
      <p:ext uri="{BB962C8B-B14F-4D97-AF65-F5344CB8AC3E}">
        <p14:creationId xmlns:p14="http://schemas.microsoft.com/office/powerpoint/2010/main" val="21378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240" y="661391"/>
            <a:ext cx="8975520" cy="5636160"/>
          </a:xfrm>
          <a:ln/>
        </p:spPr>
        <p:txBody>
          <a:bodyPr>
            <a:noAutofit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800" dirty="0" err="1" smtClean="0">
                <a:latin typeface="Arial Narrow" charset="0"/>
                <a:ea typeface="Arial Narrow" charset="0"/>
                <a:cs typeface="Arial Narrow" charset="0"/>
              </a:rPr>
              <a:t>MicroBooNE</a:t>
            </a:r>
            <a:r>
              <a:rPr lang="en-US" altLang="en-US" sz="18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and SBND</a:t>
            </a:r>
          </a:p>
          <a:p>
            <a:pPr marL="783372" lvl="1" indent="-293764"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600" dirty="0" smtClean="0">
                <a:latin typeface="Arial Narrow" charset="0"/>
                <a:ea typeface="Arial Narrow" charset="0"/>
                <a:cs typeface="Arial Narrow" charset="0"/>
              </a:rPr>
              <a:t>Led </a:t>
            </a: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construction, installation, and commissioning of the </a:t>
            </a:r>
            <a:r>
              <a:rPr lang="en-US" altLang="en-US" sz="1600" dirty="0" err="1">
                <a:latin typeface="Arial Narrow" charset="0"/>
                <a:ea typeface="Arial Narrow" charset="0"/>
                <a:cs typeface="Arial Narrow" charset="0"/>
              </a:rPr>
              <a:t>MicroBooNE</a:t>
            </a: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en-US" sz="1600" dirty="0" smtClean="0">
                <a:latin typeface="Arial Narrow" charset="0"/>
                <a:ea typeface="Arial Narrow" charset="0"/>
                <a:cs typeface="Arial Narrow" charset="0"/>
              </a:rPr>
              <a:t>experiment as lead TPC expert</a:t>
            </a:r>
            <a:endParaRPr lang="en-US" altLang="en-US" sz="1600" dirty="0">
              <a:latin typeface="Arial Narrow" charset="0"/>
              <a:ea typeface="Arial Narrow" charset="0"/>
              <a:cs typeface="Arial Narrow" charset="0"/>
            </a:endParaRPr>
          </a:p>
          <a:p>
            <a:pPr marL="783372" lvl="1" indent="-293764"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600" dirty="0" smtClean="0">
                <a:latin typeface="Arial Narrow" charset="0"/>
                <a:ea typeface="Arial Narrow" charset="0"/>
                <a:cs typeface="Arial Narrow" charset="0"/>
              </a:rPr>
              <a:t>Involved </a:t>
            </a: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in cross-section analyses on </a:t>
            </a:r>
            <a:r>
              <a:rPr lang="en-US" altLang="en-US" sz="1600" dirty="0" err="1">
                <a:latin typeface="Arial Narrow" charset="0"/>
                <a:ea typeface="Arial Narrow" charset="0"/>
                <a:cs typeface="Arial Narrow" charset="0"/>
              </a:rPr>
              <a:t>MicroBooNE</a:t>
            </a:r>
            <a:endParaRPr lang="en-US" altLang="en-US" sz="1600" dirty="0">
              <a:latin typeface="Arial Narrow" charset="0"/>
              <a:ea typeface="Arial Narrow" charset="0"/>
              <a:cs typeface="Arial Narrow" charset="0"/>
            </a:endParaRPr>
          </a:p>
          <a:p>
            <a:pPr marL="391686" indent="-293764"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Co-spokesperson on the Liquid Argon in a </a:t>
            </a:r>
            <a:r>
              <a:rPr lang="en-US" altLang="en-US" sz="1800" dirty="0" err="1">
                <a:latin typeface="Arial Narrow" charset="0"/>
                <a:ea typeface="Arial Narrow" charset="0"/>
                <a:cs typeface="Arial Narrow" charset="0"/>
              </a:rPr>
              <a:t>Testbeam</a:t>
            </a: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 experiment (</a:t>
            </a:r>
            <a:r>
              <a:rPr lang="en-US" altLang="en-US" sz="1800" dirty="0" err="1">
                <a:latin typeface="Arial Narrow" charset="0"/>
                <a:ea typeface="Arial Narrow" charset="0"/>
                <a:cs typeface="Arial Narrow" charset="0"/>
              </a:rPr>
              <a:t>LArIAT</a:t>
            </a: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)</a:t>
            </a:r>
          </a:p>
          <a:p>
            <a:pPr marL="783372" lvl="1" indent="-293764"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First measurement of pion-argon hadronic cross-section</a:t>
            </a:r>
          </a:p>
          <a:p>
            <a:pPr marL="783372" lvl="1" indent="-293764"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C</a:t>
            </a:r>
            <a:r>
              <a:rPr lang="en-US" altLang="en-US" sz="1600" dirty="0" smtClean="0">
                <a:latin typeface="Arial Narrow" charset="0"/>
                <a:ea typeface="Arial Narrow" charset="0"/>
                <a:cs typeface="Arial Narrow" charset="0"/>
              </a:rPr>
              <a:t>ommissioning </a:t>
            </a: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and operating </a:t>
            </a:r>
            <a:r>
              <a:rPr lang="en-US" altLang="en-US" sz="1600" dirty="0" err="1" smtClean="0">
                <a:latin typeface="Arial Narrow" charset="0"/>
                <a:ea typeface="Arial Narrow" charset="0"/>
                <a:cs typeface="Arial Narrow" charset="0"/>
              </a:rPr>
              <a:t>LArTPC’s</a:t>
            </a:r>
            <a:r>
              <a:rPr lang="en-US" altLang="en-US" sz="1600" dirty="0" smtClean="0">
                <a:latin typeface="Arial Narrow" charset="0"/>
                <a:ea typeface="Arial Narrow" charset="0"/>
                <a:cs typeface="Arial Narrow" charset="0"/>
              </a:rPr>
              <a:t> &amp;  Opportunity </a:t>
            </a: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to leverage joint </a:t>
            </a:r>
            <a:r>
              <a:rPr lang="en-US" altLang="en-US" sz="1600" dirty="0" smtClean="0">
                <a:latin typeface="Arial Narrow" charset="0"/>
                <a:ea typeface="Arial Narrow" charset="0"/>
                <a:cs typeface="Arial Narrow" charset="0"/>
              </a:rPr>
              <a:t>studies of </a:t>
            </a: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ICARUS &amp;</a:t>
            </a:r>
            <a:r>
              <a:rPr lang="en-US" altLang="en-US" sz="16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en-US" sz="1600" dirty="0" err="1">
                <a:latin typeface="Arial Narrow" charset="0"/>
                <a:ea typeface="Arial Narrow" charset="0"/>
                <a:cs typeface="Arial Narrow" charset="0"/>
              </a:rPr>
              <a:t>LArIAT</a:t>
            </a:r>
            <a:endParaRPr lang="en-US" altLang="en-US" sz="1600" dirty="0">
              <a:latin typeface="Arial Narrow" charset="0"/>
              <a:ea typeface="Arial Narrow" charset="0"/>
              <a:cs typeface="Arial Narrow" charset="0"/>
            </a:endParaRPr>
          </a:p>
          <a:p>
            <a:pPr marL="391686" indent="-293764"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Collaborator on </a:t>
            </a:r>
            <a:r>
              <a:rPr lang="en-US" altLang="en-US" sz="1800" dirty="0" err="1">
                <a:latin typeface="Arial Narrow" charset="0"/>
                <a:ea typeface="Arial Narrow" charset="0"/>
                <a:cs typeface="Arial Narrow" charset="0"/>
              </a:rPr>
              <a:t>ArgoNeuT</a:t>
            </a: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 experiment</a:t>
            </a:r>
          </a:p>
          <a:p>
            <a:pPr marL="783372" lvl="1" indent="-293764"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Lead analyzer on the first neutrino neutral current </a:t>
            </a:r>
            <a:r>
              <a:rPr lang="en-US" altLang="en-US" sz="1600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altLang="en-US" sz="1600" baseline="33000" dirty="0">
                <a:latin typeface="Arial Narrow" charset="0"/>
                <a:ea typeface="Arial Narrow" charset="0"/>
                <a:cs typeface="Arial Narrow" charset="0"/>
              </a:rPr>
              <a:t>0</a:t>
            </a: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 measurement ever done on argon</a:t>
            </a:r>
          </a:p>
          <a:p>
            <a:pPr marL="1175057" lvl="2" indent="-260644"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200" dirty="0">
                <a:latin typeface="Arial Narrow" charset="0"/>
                <a:ea typeface="Arial Narrow" charset="0"/>
                <a:cs typeface="Arial Narrow" charset="0"/>
              </a:rPr>
              <a:t>Phys. Rev. D 96, 012006 (2017), arXiv:1511.00941 </a:t>
            </a:r>
          </a:p>
          <a:p>
            <a:pPr marL="783372" lvl="1" indent="-293764"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600" dirty="0" smtClean="0">
                <a:latin typeface="Arial Narrow" charset="0"/>
                <a:ea typeface="Arial Narrow" charset="0"/>
                <a:cs typeface="Arial Narrow" charset="0"/>
              </a:rPr>
              <a:t>Contributor/Reviewer </a:t>
            </a: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to many other analyses done by </a:t>
            </a:r>
            <a:r>
              <a:rPr lang="en-US" altLang="en-US" sz="1600" dirty="0" err="1">
                <a:latin typeface="Arial Narrow" charset="0"/>
                <a:ea typeface="Arial Narrow" charset="0"/>
                <a:cs typeface="Arial Narrow" charset="0"/>
              </a:rPr>
              <a:t>ArgoNeuT</a:t>
            </a:r>
            <a:endParaRPr lang="en-US" altLang="en-US" sz="1600" dirty="0">
              <a:latin typeface="Arial Narrow" charset="0"/>
              <a:ea typeface="Arial Narrow" charset="0"/>
              <a:cs typeface="Arial Narrow" charset="0"/>
            </a:endParaRPr>
          </a:p>
          <a:p>
            <a:pPr marL="1175057" lvl="2" indent="-260644"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200" i="1" dirty="0">
                <a:latin typeface="Arial Narrow" charset="0"/>
                <a:ea typeface="Arial Narrow" charset="0"/>
                <a:cs typeface="Arial Narrow" charset="0"/>
              </a:rPr>
              <a:t>First measurement of the cross section for </a:t>
            </a:r>
            <a:r>
              <a:rPr lang="en-US" altLang="en-US" sz="1200" i="1" dirty="0" err="1">
                <a:latin typeface="Arial Narrow" charset="0"/>
                <a:ea typeface="Arial Narrow" charset="0"/>
                <a:cs typeface="Arial Narrow" charset="0"/>
              </a:rPr>
              <a:t>ν</a:t>
            </a:r>
            <a:r>
              <a:rPr lang="en-US" altLang="en-US" sz="1200" i="1" baseline="-33000" dirty="0" err="1">
                <a:latin typeface="Arial Narrow" charset="0"/>
                <a:ea typeface="Arial Narrow" charset="0"/>
                <a:cs typeface="Arial Narrow" charset="0"/>
              </a:rPr>
              <a:t>μ</a:t>
            </a:r>
            <a:r>
              <a:rPr lang="en-US" altLang="en-US" sz="1200" i="1" dirty="0">
                <a:latin typeface="Arial Narrow" charset="0"/>
                <a:ea typeface="Arial Narrow" charset="0"/>
                <a:cs typeface="Arial Narrow" charset="0"/>
              </a:rPr>
              <a:t> and </a:t>
            </a:r>
            <a:r>
              <a:rPr lang="en-US" altLang="en-US" sz="1200" i="1" dirty="0" err="1">
                <a:latin typeface="Arial Narrow" charset="0"/>
                <a:ea typeface="Arial Narrow" charset="0"/>
                <a:cs typeface="Arial Narrow" charset="0"/>
              </a:rPr>
              <a:t>ν</a:t>
            </a:r>
            <a:r>
              <a:rPr lang="en-US" altLang="en-US" sz="1200" i="1" baseline="-33000" dirty="0" err="1">
                <a:latin typeface="Arial Narrow" charset="0"/>
                <a:ea typeface="Arial Narrow" charset="0"/>
                <a:cs typeface="Arial Narrow" charset="0"/>
              </a:rPr>
              <a:t>μ</a:t>
            </a:r>
            <a:r>
              <a:rPr lang="en-US" altLang="en-US" sz="1200" i="1" dirty="0">
                <a:latin typeface="Arial Narrow" charset="0"/>
                <a:ea typeface="Arial Narrow" charset="0"/>
                <a:cs typeface="Arial Narrow" charset="0"/>
              </a:rPr>
              <a:t> induced single charged pion production on argon using </a:t>
            </a:r>
            <a:r>
              <a:rPr lang="en-US" altLang="en-US" sz="1200" i="1" dirty="0" err="1">
                <a:latin typeface="Arial Narrow" charset="0"/>
                <a:ea typeface="Arial Narrow" charset="0"/>
                <a:cs typeface="Arial Narrow" charset="0"/>
              </a:rPr>
              <a:t>ArgoNeuT</a:t>
            </a:r>
            <a:r>
              <a:rPr lang="en-US" altLang="en-US" sz="1200" i="1" dirty="0"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n-US" altLang="en-US" sz="1200" dirty="0">
                <a:latin typeface="Arial Narrow" charset="0"/>
                <a:ea typeface="Arial Narrow" charset="0"/>
                <a:cs typeface="Arial Narrow" charset="0"/>
              </a:rPr>
              <a:t>Submitted to PRD, </a:t>
            </a:r>
            <a:r>
              <a:rPr lang="en-US" altLang="en-US" sz="1200" dirty="0" err="1">
                <a:latin typeface="Arial Narrow" charset="0"/>
                <a:ea typeface="Arial Narrow" charset="0"/>
                <a:cs typeface="Arial Narrow" charset="0"/>
              </a:rPr>
              <a:t>arXiv</a:t>
            </a:r>
            <a:r>
              <a:rPr lang="en-US" altLang="en-US" sz="1200" dirty="0">
                <a:latin typeface="Arial Narrow" charset="0"/>
                <a:ea typeface="Arial Narrow" charset="0"/>
                <a:cs typeface="Arial Narrow" charset="0"/>
              </a:rPr>
              <a:t>: 1804.10294</a:t>
            </a:r>
          </a:p>
          <a:p>
            <a:pPr marL="1175057" lvl="2" indent="-260644"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200" i="1" dirty="0">
                <a:latin typeface="Arial Narrow" charset="0"/>
                <a:ea typeface="Arial Narrow" charset="0"/>
                <a:cs typeface="Arial Narrow" charset="0"/>
              </a:rPr>
              <a:t>First Observation of Low Energy Electron Neutrinos in a Liquid Argon Time Projection Chamber:</a:t>
            </a:r>
            <a:r>
              <a:rPr lang="en-US" altLang="en-US" sz="1200" dirty="0">
                <a:latin typeface="Arial Narrow" charset="0"/>
                <a:ea typeface="Arial Narrow" charset="0"/>
                <a:cs typeface="Arial Narrow" charset="0"/>
              </a:rPr>
              <a:t> Phys. Rev. D 95, 072005 (2017), arXiv:1610.04102</a:t>
            </a:r>
          </a:p>
          <a:p>
            <a:pPr marL="1175057" lvl="2" indent="-260644"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200" i="1" dirty="0">
                <a:latin typeface="Arial Narrow" charset="0"/>
                <a:ea typeface="Arial Narrow" charset="0"/>
                <a:cs typeface="Arial Narrow" charset="0"/>
              </a:rPr>
              <a:t>The detection of back-to-back proton pairs in Charged-Current neutrino interactions with the </a:t>
            </a:r>
            <a:r>
              <a:rPr lang="en-US" altLang="en-US" sz="1200" i="1" dirty="0" err="1">
                <a:latin typeface="Arial Narrow" charset="0"/>
                <a:ea typeface="Arial Narrow" charset="0"/>
                <a:cs typeface="Arial Narrow" charset="0"/>
              </a:rPr>
              <a:t>ArgoNeuT</a:t>
            </a:r>
            <a:r>
              <a:rPr lang="en-US" altLang="en-US" sz="1200" i="1" dirty="0">
                <a:latin typeface="Arial Narrow" charset="0"/>
                <a:ea typeface="Arial Narrow" charset="0"/>
                <a:cs typeface="Arial Narrow" charset="0"/>
              </a:rPr>
              <a:t> detector in the </a:t>
            </a:r>
            <a:r>
              <a:rPr lang="en-US" altLang="en-US" sz="1200" i="1" dirty="0" err="1">
                <a:latin typeface="Arial Narrow" charset="0"/>
                <a:ea typeface="Arial Narrow" charset="0"/>
                <a:cs typeface="Arial Narrow" charset="0"/>
              </a:rPr>
              <a:t>NuMI</a:t>
            </a:r>
            <a:r>
              <a:rPr lang="en-US" altLang="en-US" sz="1200" i="1" dirty="0">
                <a:latin typeface="Arial Narrow" charset="0"/>
                <a:ea typeface="Arial Narrow" charset="0"/>
                <a:cs typeface="Arial Narrow" charset="0"/>
              </a:rPr>
              <a:t> low energy beam:</a:t>
            </a:r>
            <a:r>
              <a:rPr lang="en-US" altLang="en-US" sz="1200" dirty="0">
                <a:latin typeface="Arial Narrow" charset="0"/>
                <a:ea typeface="Arial Narrow" charset="0"/>
                <a:cs typeface="Arial Narrow" charset="0"/>
              </a:rPr>
              <a:t> Phys. Rev. D 89, 112003 (2014), arXiv:1405.4261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Experience with </a:t>
            </a:r>
            <a:r>
              <a:rPr lang="en-US" altLang="en-US" sz="1800" dirty="0" err="1">
                <a:latin typeface="Arial Narrow" charset="0"/>
                <a:ea typeface="Arial Narrow" charset="0"/>
                <a:cs typeface="Arial Narrow" charset="0"/>
              </a:rPr>
              <a:t>LArTPC</a:t>
            </a: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 detector R&amp;D and neutrino phenomenology</a:t>
            </a:r>
          </a:p>
          <a:p>
            <a:pPr marL="783372" lvl="1" indent="-293764"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SBN neutrino phenomenology: Phys. Rev. D 97, 075021 (2018), arXiv:1712.08019</a:t>
            </a:r>
          </a:p>
          <a:p>
            <a:pPr marL="783372" lvl="1" indent="-293764"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600" dirty="0" err="1">
                <a:latin typeface="Arial Narrow" charset="0"/>
                <a:ea typeface="Arial Narrow" charset="0"/>
                <a:cs typeface="Arial Narrow" charset="0"/>
              </a:rPr>
              <a:t>LArTPC</a:t>
            </a: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 light R&amp;D: Accepted by JINST, </a:t>
            </a:r>
            <a:r>
              <a:rPr lang="en-US" altLang="en-US" sz="1600" dirty="0" err="1">
                <a:latin typeface="Arial Narrow" charset="0"/>
                <a:ea typeface="Arial Narrow" charset="0"/>
                <a:cs typeface="Arial Narrow" charset="0"/>
              </a:rPr>
              <a:t>arXiv</a:t>
            </a: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: 1804.00011 </a:t>
            </a:r>
          </a:p>
          <a:p>
            <a:pPr marL="783372" lvl="1" indent="-293764"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Pixel Readout for </a:t>
            </a:r>
            <a:r>
              <a:rPr lang="en-US" altLang="en-US" sz="1600" dirty="0" err="1">
                <a:latin typeface="Arial Narrow" charset="0"/>
                <a:ea typeface="Arial Narrow" charset="0"/>
                <a:cs typeface="Arial Narrow" charset="0"/>
              </a:rPr>
              <a:t>LarTPC’s</a:t>
            </a: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: Submitted to JINST, arXiv:1801.08884</a:t>
            </a:r>
          </a:p>
          <a:p>
            <a:pPr marL="783372" lvl="1" indent="-293764"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High Voltage Mitigation Studies: JINST 9 P09002 (2014), arXiv:1406.521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626"/>
            <a:ext cx="8229600" cy="70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 Narrow"/>
                <a:cs typeface="Arial Narrow"/>
              </a:rPr>
              <a:t>Faculty – Jonathan </a:t>
            </a:r>
            <a:r>
              <a:rPr lang="en-US" b="1" dirty="0" err="1" smtClean="0">
                <a:latin typeface="Arial Narrow"/>
                <a:cs typeface="Arial Narrow"/>
              </a:rPr>
              <a:t>Asaadi</a:t>
            </a:r>
            <a:endParaRPr lang="en-US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1230024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064"/>
            <a:ext cx="8229600" cy="6999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Physics Interests</a:t>
            </a:r>
            <a:endParaRPr lang="en-US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2" y="707880"/>
            <a:ext cx="8229600" cy="5187706"/>
          </a:xfrm>
        </p:spPr>
        <p:txBody>
          <a:bodyPr>
            <a:noAutofit/>
          </a:bodyPr>
          <a:lstStyle/>
          <a:p>
            <a:pPr marL="391686" indent="-293764">
              <a:spcBef>
                <a:spcPts val="600"/>
              </a:spcBef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</a:tabLst>
            </a:pPr>
            <a:r>
              <a:rPr lang="en-US" altLang="en-US" sz="2400" dirty="0" smtClean="0">
                <a:latin typeface="Arial Narrow" charset="0"/>
                <a:ea typeface="Arial Narrow" charset="0"/>
                <a:cs typeface="Arial Narrow" charset="0"/>
              </a:rPr>
              <a:t>Low Mass Dark Matter Searches</a:t>
            </a:r>
          </a:p>
          <a:p>
            <a:pPr marL="791736" lvl="1" indent="-293764">
              <a:spcBef>
                <a:spcPts val="600"/>
              </a:spcBef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</a:tabLst>
            </a:pPr>
            <a:r>
              <a:rPr lang="en-US" altLang="en-US" sz="1800" dirty="0" smtClean="0">
                <a:latin typeface="Arial Narrow" charset="0"/>
                <a:ea typeface="Arial Narrow" charset="0"/>
                <a:cs typeface="Arial Narrow" charset="0"/>
              </a:rPr>
              <a:t>Search for sub-GeV DM produced in high intensity proton beams &amp; Inelastic scattering of boosted dark matter</a:t>
            </a:r>
          </a:p>
          <a:p>
            <a:pPr marL="391686" indent="-293764">
              <a:spcBef>
                <a:spcPts val="600"/>
              </a:spcBef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</a:tabLst>
            </a:pPr>
            <a:r>
              <a:rPr lang="en-US" altLang="en-US" sz="2400" dirty="0" smtClean="0">
                <a:latin typeface="Arial Narrow" charset="0"/>
                <a:ea typeface="Arial Narrow" charset="0"/>
                <a:cs typeface="Arial Narrow" charset="0"/>
              </a:rPr>
              <a:t>Oscillations</a:t>
            </a:r>
            <a:endParaRPr lang="en-US" altLang="en-US" sz="2400" dirty="0">
              <a:latin typeface="Arial Narrow" charset="0"/>
              <a:ea typeface="Arial Narrow" charset="0"/>
              <a:cs typeface="Arial Narrow" charset="0"/>
            </a:endParaRPr>
          </a:p>
          <a:p>
            <a:pPr marL="783372" lvl="1" indent="-293764">
              <a:spcBef>
                <a:spcPts val="600"/>
              </a:spcBef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</a:tabLst>
            </a:pPr>
            <a:r>
              <a:rPr lang="en-US" altLang="en-US" sz="2000" dirty="0">
                <a:latin typeface="Arial Narrow" charset="0"/>
                <a:ea typeface="Arial Narrow" charset="0"/>
                <a:cs typeface="Arial Narrow" charset="0"/>
              </a:rPr>
              <a:t>Neutral current </a:t>
            </a:r>
            <a:r>
              <a:rPr lang="en-US" altLang="en-US" sz="2000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altLang="en-US" sz="2000" baseline="33000" dirty="0">
                <a:latin typeface="Arial Narrow" charset="0"/>
                <a:ea typeface="Arial Narrow" charset="0"/>
                <a:cs typeface="Arial Narrow" charset="0"/>
              </a:rPr>
              <a:t>0</a:t>
            </a:r>
            <a:r>
              <a:rPr lang="en-US" altLang="en-US" sz="2000" dirty="0">
                <a:latin typeface="Arial Narrow" charset="0"/>
                <a:ea typeface="Arial Narrow" charset="0"/>
                <a:cs typeface="Arial Narrow" charset="0"/>
              </a:rPr>
              <a:t> disappearance (SBND/ICARUS)</a:t>
            </a:r>
            <a:endParaRPr lang="en-US" altLang="en-US" sz="3200" dirty="0">
              <a:latin typeface="Arial Narrow" charset="0"/>
              <a:ea typeface="Arial Narrow" charset="0"/>
              <a:cs typeface="Arial Narrow" charset="0"/>
            </a:endParaRPr>
          </a:p>
          <a:p>
            <a:pPr marL="1175057" lvl="2" indent="-260644">
              <a:spcBef>
                <a:spcPts val="600"/>
              </a:spcBef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</a:tabLst>
            </a:pP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Leverage experience from previous analyses done on </a:t>
            </a:r>
            <a:r>
              <a:rPr lang="en-US" altLang="en-US" sz="1800" dirty="0" err="1">
                <a:latin typeface="Arial Narrow" charset="0"/>
                <a:ea typeface="Arial Narrow" charset="0"/>
                <a:cs typeface="Arial Narrow" charset="0"/>
              </a:rPr>
              <a:t>ArgoNeuT</a:t>
            </a:r>
            <a:endParaRPr lang="en-US" altLang="en-US" sz="1800" dirty="0">
              <a:latin typeface="Arial Narrow" charset="0"/>
              <a:ea typeface="Arial Narrow" charset="0"/>
              <a:cs typeface="Arial Narrow" charset="0"/>
            </a:endParaRPr>
          </a:p>
          <a:p>
            <a:pPr marL="391686" indent="-293764">
              <a:spcBef>
                <a:spcPts val="600"/>
              </a:spcBef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</a:tabLst>
            </a:pPr>
            <a:r>
              <a:rPr lang="en-US" altLang="en-US" sz="2400" dirty="0">
                <a:latin typeface="Arial Narrow" charset="0"/>
                <a:ea typeface="Arial Narrow" charset="0"/>
                <a:cs typeface="Arial Narrow" charset="0"/>
              </a:rPr>
              <a:t>Cross-Sections</a:t>
            </a:r>
          </a:p>
          <a:p>
            <a:pPr marL="783372" lvl="1" indent="-293764">
              <a:spcBef>
                <a:spcPts val="600"/>
              </a:spcBef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</a:tabLst>
            </a:pPr>
            <a:r>
              <a:rPr lang="en-US" altLang="en-US" sz="1800" dirty="0" err="1">
                <a:latin typeface="Arial Narrow" charset="0"/>
                <a:ea typeface="Arial Narrow" charset="0"/>
                <a:cs typeface="Arial Narrow" charset="0"/>
              </a:rPr>
              <a:t>NuMI</a:t>
            </a: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 off-axis cross-sections of relevance to DUNE</a:t>
            </a:r>
          </a:p>
          <a:p>
            <a:pPr marL="1175057" lvl="2" indent="-260644">
              <a:spcBef>
                <a:spcPts val="600"/>
              </a:spcBef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</a:tabLst>
            </a:pP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e.g. Charged Current Coherent Pion production</a:t>
            </a:r>
          </a:p>
          <a:p>
            <a:pPr marL="1566743" lvl="3" indent="-195843">
              <a:spcBef>
                <a:spcPts val="600"/>
              </a:spcBef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</a:tabLst>
            </a:pP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Starting a similar analysis in </a:t>
            </a:r>
            <a:r>
              <a:rPr lang="en-US" altLang="en-US" sz="1600" dirty="0" err="1">
                <a:latin typeface="Arial Narrow" charset="0"/>
                <a:ea typeface="Arial Narrow" charset="0"/>
                <a:cs typeface="Arial Narrow" charset="0"/>
              </a:rPr>
              <a:t>MicroBooNE</a:t>
            </a: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 now</a:t>
            </a:r>
          </a:p>
          <a:p>
            <a:pPr marL="1566743" lvl="3" indent="-195843">
              <a:spcBef>
                <a:spcPts val="600"/>
              </a:spcBef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</a:tabLst>
            </a:pP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Analysis technique which will be used in DUNE near detector</a:t>
            </a:r>
          </a:p>
          <a:p>
            <a:pPr marL="1566743" lvl="3" indent="-195843">
              <a:spcBef>
                <a:spcPts val="600"/>
              </a:spcBef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</a:tabLst>
            </a:pPr>
            <a:r>
              <a:rPr lang="en-US" altLang="en-US" sz="1600" dirty="0">
                <a:latin typeface="Arial Narrow" charset="0"/>
                <a:ea typeface="Arial Narrow" charset="0"/>
                <a:cs typeface="Arial Narrow" charset="0"/>
              </a:rPr>
              <a:t>Compare to results published in similar energy regime (e.g. Minerva) </a:t>
            </a:r>
          </a:p>
          <a:p>
            <a:pPr marL="783372" lvl="1" indent="-293764">
              <a:spcBef>
                <a:spcPts val="600"/>
              </a:spcBef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</a:tabLst>
            </a:pP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Explore the low-nu method </a:t>
            </a:r>
            <a:b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en-US" altLang="en-US" sz="1800" dirty="0" err="1">
                <a:latin typeface="Arial Narrow" charset="0"/>
                <a:ea typeface="Arial Narrow" charset="0"/>
                <a:cs typeface="Arial Narrow" charset="0"/>
              </a:rPr>
              <a:t>E</a:t>
            </a:r>
            <a:r>
              <a:rPr lang="en-US" altLang="en-US" sz="1800" baseline="-33000" dirty="0" err="1">
                <a:latin typeface="Arial Narrow" charset="0"/>
                <a:ea typeface="Arial Narrow" charset="0"/>
                <a:cs typeface="Arial Narrow" charset="0"/>
              </a:rPr>
              <a:t>n</a:t>
            </a: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 – </a:t>
            </a:r>
            <a:r>
              <a:rPr lang="en-US" altLang="en-US" sz="1800" dirty="0" err="1">
                <a:latin typeface="Arial Narrow" charset="0"/>
                <a:ea typeface="Arial Narrow" charset="0"/>
                <a:cs typeface="Arial Narrow" charset="0"/>
              </a:rPr>
              <a:t>E</a:t>
            </a:r>
            <a:r>
              <a:rPr lang="en-US" altLang="en-US" sz="1800" baseline="-33000" dirty="0" err="1">
                <a:latin typeface="Arial Narrow" charset="0"/>
                <a:ea typeface="Arial Narrow" charset="0"/>
                <a:cs typeface="Arial Narrow" charset="0"/>
              </a:rPr>
              <a:t>lepton</a:t>
            </a: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 ~ “small”) and/or attempt neutrino electron scattering</a:t>
            </a:r>
          </a:p>
          <a:p>
            <a:pPr marL="1175057" lvl="2" indent="-260644">
              <a:spcBef>
                <a:spcPts val="600"/>
              </a:spcBef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</a:tabLst>
            </a:pPr>
            <a:r>
              <a:rPr lang="en-US" altLang="en-US" sz="1800" dirty="0">
                <a:latin typeface="Arial Narrow" charset="0"/>
                <a:ea typeface="Arial Narrow" charset="0"/>
                <a:cs typeface="Arial Narrow" charset="0"/>
              </a:rPr>
              <a:t>Energy regime and techniques of interest to DUNE and not previously measured on </a:t>
            </a:r>
            <a:r>
              <a:rPr lang="en-US" altLang="en-US" sz="1800" dirty="0" smtClean="0">
                <a:latin typeface="Arial Narrow" charset="0"/>
                <a:ea typeface="Arial Narrow" charset="0"/>
                <a:cs typeface="Arial Narrow" charset="0"/>
              </a:rPr>
              <a:t>argon</a:t>
            </a:r>
            <a:endParaRPr lang="en-US" altLang="en-US" sz="1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Arial Narrow" charset="0"/>
                <a:ea typeface="Arial Narrow" charset="0"/>
                <a:cs typeface="Arial Narrow" charset="0"/>
              </a:rPr>
              <a:t>5/13/18</a:t>
            </a:r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 Narrow" charset="0"/>
                <a:ea typeface="Arial Narrow" charset="0"/>
                <a:cs typeface="Arial Narrow" charset="0"/>
              </a:rPr>
              <a:t>UTA ICARUS Interest,   J. Yu</a:t>
            </a:r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>
                <a:latin typeface="Arial Narrow" charset="0"/>
                <a:ea typeface="Arial Narrow" charset="0"/>
                <a:cs typeface="Arial Narrow" charset="0"/>
              </a:rPr>
              <a:t>8</a:t>
            </a:fld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04" y="3023892"/>
            <a:ext cx="2373388" cy="171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9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920"/>
            <a:ext cx="8229600" cy="723983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 Narrow"/>
                <a:cs typeface="Arial Narrow"/>
              </a:rPr>
              <a:t>Detector System </a:t>
            </a:r>
            <a:r>
              <a:rPr lang="en-US" b="1" dirty="0" smtClean="0">
                <a:latin typeface="Arial Narrow"/>
                <a:cs typeface="Arial Narrow"/>
              </a:rPr>
              <a:t>Interests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92" y="692063"/>
            <a:ext cx="8612688" cy="5664288"/>
          </a:xfrm>
        </p:spPr>
        <p:txBody>
          <a:bodyPr>
            <a:noAutofit/>
          </a:bodyPr>
          <a:lstStyle/>
          <a:p>
            <a:pPr marL="391686" indent="-293764">
              <a:spcBef>
                <a:spcPts val="1293"/>
              </a:spcBef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dirty="0">
                <a:latin typeface="Arial Narrow" charset="0"/>
                <a:ea typeface="Arial Narrow" charset="0"/>
                <a:cs typeface="Arial Narrow" charset="0"/>
              </a:rPr>
              <a:t>P</a:t>
            </a:r>
            <a:r>
              <a:rPr lang="en-US" altLang="en-US" dirty="0" smtClean="0">
                <a:latin typeface="Arial Narrow" charset="0"/>
                <a:ea typeface="Arial Narrow" charset="0"/>
                <a:cs typeface="Arial Narrow" charset="0"/>
              </a:rPr>
              <a:t>roposed developing software trigger system</a:t>
            </a:r>
            <a:endParaRPr lang="en-US" altLang="en-US" dirty="0">
              <a:latin typeface="Arial Narrow" charset="0"/>
              <a:ea typeface="Arial Narrow" charset="0"/>
              <a:cs typeface="Arial Narrow" charset="0"/>
            </a:endParaRPr>
          </a:p>
          <a:p>
            <a:pPr marL="791736" lvl="1" indent="-293764">
              <a:spcBef>
                <a:spcPts val="1293"/>
              </a:spcBef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dirty="0">
                <a:latin typeface="Arial Narrow" charset="0"/>
                <a:ea typeface="Arial Narrow" charset="0"/>
                <a:cs typeface="Arial Narrow" charset="0"/>
              </a:rPr>
              <a:t>UTA post-doc (A. Falcone) participated in the refurbishment of the PMT system</a:t>
            </a:r>
          </a:p>
          <a:p>
            <a:pPr marL="1183422" lvl="2" indent="-293764">
              <a:spcBef>
                <a:spcPts val="1032"/>
              </a:spcBef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dirty="0">
                <a:latin typeface="Arial Narrow" charset="0"/>
                <a:ea typeface="Arial Narrow" charset="0"/>
                <a:cs typeface="Arial Narrow" charset="0"/>
              </a:rPr>
              <a:t>Currently working on the simulation of the light and the PMT system response</a:t>
            </a:r>
          </a:p>
          <a:p>
            <a:pPr marL="1183422" lvl="2" indent="-293764">
              <a:spcBef>
                <a:spcPts val="1032"/>
              </a:spcBef>
              <a:buSzPct val="75000"/>
              <a:buFont typeface="Symbol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dirty="0">
                <a:latin typeface="Arial Narrow" charset="0"/>
                <a:ea typeface="Arial Narrow" charset="0"/>
                <a:cs typeface="Arial Narrow" charset="0"/>
              </a:rPr>
              <a:t>Integrating this work into proposed software trigger</a:t>
            </a:r>
          </a:p>
          <a:p>
            <a:pPr marL="391686" indent="-293764">
              <a:spcBef>
                <a:spcPts val="1293"/>
              </a:spcBef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dirty="0">
                <a:latin typeface="Arial Narrow" charset="0"/>
                <a:ea typeface="Arial Narrow" charset="0"/>
                <a:cs typeface="Arial Narrow" charset="0"/>
              </a:rPr>
              <a:t>Interested in assisting in the commissioning and operations of the PMT and </a:t>
            </a:r>
            <a:r>
              <a:rPr lang="en-US" altLang="en-US" dirty="0" smtClean="0">
                <a:latin typeface="Arial Narrow" charset="0"/>
                <a:ea typeface="Arial Narrow" charset="0"/>
                <a:cs typeface="Arial Narrow" charset="0"/>
              </a:rPr>
              <a:t>various TPC systems in general</a:t>
            </a:r>
          </a:p>
          <a:p>
            <a:pPr marL="791736" lvl="1" indent="-293764">
              <a:spcBef>
                <a:spcPts val="1293"/>
              </a:spcBef>
              <a:buSzPct val="45000"/>
              <a:buFont typeface="Wingdings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en-US" dirty="0" smtClean="0">
                <a:latin typeface="Arial Narrow" charset="0"/>
                <a:ea typeface="Arial Narrow" charset="0"/>
                <a:cs typeface="Arial Narrow" charset="0"/>
              </a:rPr>
              <a:t>Leverage </a:t>
            </a:r>
            <a:r>
              <a:rPr lang="en-US" altLang="en-US" dirty="0">
                <a:latin typeface="Arial Narrow" charset="0"/>
                <a:ea typeface="Arial Narrow" charset="0"/>
                <a:cs typeface="Arial Narrow" charset="0"/>
              </a:rPr>
              <a:t>experience from </a:t>
            </a:r>
            <a:r>
              <a:rPr lang="en-US" altLang="en-US" dirty="0" err="1" smtClean="0">
                <a:latin typeface="Arial Narrow" charset="0"/>
                <a:ea typeface="Arial Narrow" charset="0"/>
                <a:cs typeface="Arial Narrow" charset="0"/>
              </a:rPr>
              <a:t>MicroBooNE</a:t>
            </a:r>
            <a:r>
              <a:rPr lang="en-US" altLang="en-US" dirty="0">
                <a:latin typeface="Arial Narrow" charset="0"/>
                <a:ea typeface="Arial Narrow" charset="0"/>
                <a:cs typeface="Arial Narrow" charset="0"/>
              </a:rPr>
              <a:t>,</a:t>
            </a:r>
            <a:r>
              <a:rPr lang="en-US" altLang="en-US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en-US" dirty="0" err="1" smtClean="0">
                <a:latin typeface="Arial Narrow" charset="0"/>
                <a:ea typeface="Arial Narrow" charset="0"/>
                <a:cs typeface="Arial Narrow" charset="0"/>
              </a:rPr>
              <a:t>LArIAT</a:t>
            </a:r>
            <a:r>
              <a:rPr lang="en-US" altLang="en-US" dirty="0" smtClean="0">
                <a:latin typeface="Arial Narrow" charset="0"/>
                <a:ea typeface="Arial Narrow" charset="0"/>
                <a:cs typeface="Arial Narrow" charset="0"/>
              </a:rPr>
              <a:t> and </a:t>
            </a:r>
            <a:r>
              <a:rPr lang="en-US" altLang="en-US" dirty="0" err="1" smtClean="0">
                <a:latin typeface="Arial Narrow" charset="0"/>
                <a:ea typeface="Arial Narrow" charset="0"/>
                <a:cs typeface="Arial Narrow" charset="0"/>
              </a:rPr>
              <a:t>ProtoDUNE</a:t>
            </a:r>
            <a:r>
              <a:rPr lang="en-US" altLang="en-US" dirty="0" smtClean="0">
                <a:latin typeface="Arial Narrow" charset="0"/>
                <a:ea typeface="Arial Narrow" charset="0"/>
                <a:cs typeface="Arial Narrow" charset="0"/>
              </a:rPr>
              <a:t> as well as collider experiments</a:t>
            </a:r>
            <a:endParaRPr lang="en-US" alt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UTA ICARUS Interest,   J.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C863-2289-064C-9A9E-CCD1765994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0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902</Words>
  <Application>Microsoft Macintosh PowerPoint</Application>
  <PresentationFormat>On-screen Show (4:3)</PresentationFormat>
  <Paragraphs>118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Apple Chancery</vt:lpstr>
      <vt:lpstr>Arial Narrow</vt:lpstr>
      <vt:lpstr>Calibri</vt:lpstr>
      <vt:lpstr>Helvetica</vt:lpstr>
      <vt:lpstr>Lucida Grande</vt:lpstr>
      <vt:lpstr>Matura MT Script Capitals</vt:lpstr>
      <vt:lpstr>ＭＳ Ｐゴシック</vt:lpstr>
      <vt:lpstr>Arial</vt:lpstr>
      <vt:lpstr>Symbol</vt:lpstr>
      <vt:lpstr>Times New Roman</vt:lpstr>
      <vt:lpstr>Wingdings</vt:lpstr>
      <vt:lpstr>Office Theme</vt:lpstr>
      <vt:lpstr>University of Texas at Arlington</vt:lpstr>
      <vt:lpstr>UTA High Energy Physics Group</vt:lpstr>
      <vt:lpstr>ProtoDUNE DP FC</vt:lpstr>
      <vt:lpstr>Infrastructure</vt:lpstr>
      <vt:lpstr>People</vt:lpstr>
      <vt:lpstr>Faculty – Jae Yu</vt:lpstr>
      <vt:lpstr>PowerPoint Presentation</vt:lpstr>
      <vt:lpstr>Physics Interests</vt:lpstr>
      <vt:lpstr>Detector System Interests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Jae Yu</dc:creator>
  <cp:lastModifiedBy>Microsoft Office User</cp:lastModifiedBy>
  <cp:revision>653</cp:revision>
  <dcterms:created xsi:type="dcterms:W3CDTF">2013-06-18T21:04:16Z</dcterms:created>
  <dcterms:modified xsi:type="dcterms:W3CDTF">2018-05-13T18:04:31Z</dcterms:modified>
</cp:coreProperties>
</file>