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63" r:id="rId3"/>
    <p:sldId id="265" r:id="rId4"/>
    <p:sldId id="273" r:id="rId5"/>
    <p:sldId id="274" r:id="rId6"/>
    <p:sldId id="270" r:id="rId7"/>
    <p:sldId id="271" r:id="rId8"/>
    <p:sldId id="279" r:id="rId9"/>
    <p:sldId id="275" r:id="rId10"/>
    <p:sldId id="266" r:id="rId11"/>
    <p:sldId id="276" r:id="rId12"/>
    <p:sldId id="277" r:id="rId13"/>
    <p:sldId id="278" r:id="rId14"/>
    <p:sldId id="285" r:id="rId15"/>
    <p:sldId id="282" r:id="rId16"/>
    <p:sldId id="280" r:id="rId17"/>
    <p:sldId id="281" r:id="rId18"/>
    <p:sldId id="283"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E79"/>
    <a:srgbClr val="176582"/>
    <a:srgbClr val="2B8999"/>
    <a:srgbClr val="4BCCC3"/>
    <a:srgbClr val="B0DCED"/>
    <a:srgbClr val="74D3E4"/>
    <a:srgbClr val="CAFAFC"/>
    <a:srgbClr val="43DEE4"/>
    <a:srgbClr val="49979A"/>
    <a:srgbClr val="42CC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97"/>
    <p:restoredTop sz="94679"/>
  </p:normalViewPr>
  <p:slideViewPr>
    <p:cSldViewPr snapToGrid="0" snapToObjects="1">
      <p:cViewPr varScale="1">
        <p:scale>
          <a:sx n="87" d="100"/>
          <a:sy n="87" d="100"/>
        </p:scale>
        <p:origin x="22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AA5D6-645D-7C42-A814-E9B7EBC775BA}" type="datetimeFigureOut">
              <a:rPr lang="en-US" smtClean="0"/>
              <a:t>5/10/18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EE191-8465-7D41-B5B0-52B2730B837F}" type="slidenum">
              <a:rPr lang="en-US" smtClean="0"/>
              <a:t>‹#›</a:t>
            </a:fld>
            <a:endParaRPr lang="en-US"/>
          </a:p>
        </p:txBody>
      </p:sp>
    </p:spTree>
    <p:extLst>
      <p:ext uri="{BB962C8B-B14F-4D97-AF65-F5344CB8AC3E}">
        <p14:creationId xmlns:p14="http://schemas.microsoft.com/office/powerpoint/2010/main" val="18039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a:t>
            </a:fld>
            <a:endParaRPr lang="en-US"/>
          </a:p>
        </p:txBody>
      </p:sp>
    </p:spTree>
    <p:extLst>
      <p:ext uri="{BB962C8B-B14F-4D97-AF65-F5344CB8AC3E}">
        <p14:creationId xmlns:p14="http://schemas.microsoft.com/office/powerpoint/2010/main" val="182631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13</a:t>
            </a:fld>
            <a:endParaRPr lang="en-US"/>
          </a:p>
        </p:txBody>
      </p:sp>
    </p:spTree>
    <p:extLst>
      <p:ext uri="{BB962C8B-B14F-4D97-AF65-F5344CB8AC3E}">
        <p14:creationId xmlns:p14="http://schemas.microsoft.com/office/powerpoint/2010/main" val="714841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14</a:t>
            </a:fld>
            <a:endParaRPr lang="en-US"/>
          </a:p>
        </p:txBody>
      </p:sp>
    </p:spTree>
    <p:extLst>
      <p:ext uri="{BB962C8B-B14F-4D97-AF65-F5344CB8AC3E}">
        <p14:creationId xmlns:p14="http://schemas.microsoft.com/office/powerpoint/2010/main" val="1698336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15</a:t>
            </a:fld>
            <a:endParaRPr lang="en-US"/>
          </a:p>
        </p:txBody>
      </p:sp>
    </p:spTree>
    <p:extLst>
      <p:ext uri="{BB962C8B-B14F-4D97-AF65-F5344CB8AC3E}">
        <p14:creationId xmlns:p14="http://schemas.microsoft.com/office/powerpoint/2010/main" val="1282034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17</a:t>
            </a:fld>
            <a:endParaRPr lang="en-US"/>
          </a:p>
        </p:txBody>
      </p:sp>
    </p:spTree>
    <p:extLst>
      <p:ext uri="{BB962C8B-B14F-4D97-AF65-F5344CB8AC3E}">
        <p14:creationId xmlns:p14="http://schemas.microsoft.com/office/powerpoint/2010/main" val="89100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18</a:t>
            </a:fld>
            <a:endParaRPr lang="en-US"/>
          </a:p>
        </p:txBody>
      </p:sp>
    </p:spTree>
    <p:extLst>
      <p:ext uri="{BB962C8B-B14F-4D97-AF65-F5344CB8AC3E}">
        <p14:creationId xmlns:p14="http://schemas.microsoft.com/office/powerpoint/2010/main" val="1790088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19</a:t>
            </a:fld>
            <a:endParaRPr lang="en-US"/>
          </a:p>
        </p:txBody>
      </p:sp>
    </p:spTree>
    <p:extLst>
      <p:ext uri="{BB962C8B-B14F-4D97-AF65-F5344CB8AC3E}">
        <p14:creationId xmlns:p14="http://schemas.microsoft.com/office/powerpoint/2010/main" val="214607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2</a:t>
            </a:fld>
            <a:endParaRPr lang="en-US"/>
          </a:p>
        </p:txBody>
      </p:sp>
    </p:spTree>
    <p:extLst>
      <p:ext uri="{BB962C8B-B14F-4D97-AF65-F5344CB8AC3E}">
        <p14:creationId xmlns:p14="http://schemas.microsoft.com/office/powerpoint/2010/main" val="121260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3</a:t>
            </a:fld>
            <a:endParaRPr lang="en-US"/>
          </a:p>
        </p:txBody>
      </p:sp>
    </p:spTree>
    <p:extLst>
      <p:ext uri="{BB962C8B-B14F-4D97-AF65-F5344CB8AC3E}">
        <p14:creationId xmlns:p14="http://schemas.microsoft.com/office/powerpoint/2010/main" val="114450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4</a:t>
            </a:fld>
            <a:endParaRPr lang="en-US"/>
          </a:p>
        </p:txBody>
      </p:sp>
    </p:spTree>
    <p:extLst>
      <p:ext uri="{BB962C8B-B14F-4D97-AF65-F5344CB8AC3E}">
        <p14:creationId xmlns:p14="http://schemas.microsoft.com/office/powerpoint/2010/main" val="25464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EE191-8465-7D41-B5B0-52B2730B837F}" type="slidenum">
              <a:rPr lang="en-US" smtClean="0"/>
              <a:t>5</a:t>
            </a:fld>
            <a:endParaRPr lang="en-US"/>
          </a:p>
        </p:txBody>
      </p:sp>
    </p:spTree>
    <p:extLst>
      <p:ext uri="{BB962C8B-B14F-4D97-AF65-F5344CB8AC3E}">
        <p14:creationId xmlns:p14="http://schemas.microsoft.com/office/powerpoint/2010/main" val="618386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9</a:t>
            </a:fld>
            <a:endParaRPr lang="en-US"/>
          </a:p>
        </p:txBody>
      </p:sp>
    </p:spTree>
    <p:extLst>
      <p:ext uri="{BB962C8B-B14F-4D97-AF65-F5344CB8AC3E}">
        <p14:creationId xmlns:p14="http://schemas.microsoft.com/office/powerpoint/2010/main" val="12212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10</a:t>
            </a:fld>
            <a:endParaRPr lang="en-US"/>
          </a:p>
        </p:txBody>
      </p:sp>
    </p:spTree>
    <p:extLst>
      <p:ext uri="{BB962C8B-B14F-4D97-AF65-F5344CB8AC3E}">
        <p14:creationId xmlns:p14="http://schemas.microsoft.com/office/powerpoint/2010/main" val="204718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11</a:t>
            </a:fld>
            <a:endParaRPr lang="en-US"/>
          </a:p>
        </p:txBody>
      </p:sp>
    </p:spTree>
    <p:extLst>
      <p:ext uri="{BB962C8B-B14F-4D97-AF65-F5344CB8AC3E}">
        <p14:creationId xmlns:p14="http://schemas.microsoft.com/office/powerpoint/2010/main" val="689279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12</a:t>
            </a:fld>
            <a:endParaRPr lang="en-US"/>
          </a:p>
        </p:txBody>
      </p:sp>
    </p:spTree>
    <p:extLst>
      <p:ext uri="{BB962C8B-B14F-4D97-AF65-F5344CB8AC3E}">
        <p14:creationId xmlns:p14="http://schemas.microsoft.com/office/powerpoint/2010/main" val="2107648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sz="1400"/>
            </a:lvl1pPr>
          </a:lstStyle>
          <a:p>
            <a:r>
              <a:rPr lang="en-US" smtClean="0"/>
              <a:t>Icarus Meeting - May 18, 2018</a:t>
            </a:r>
            <a:endParaRPr lang="en-US"/>
          </a:p>
        </p:txBody>
      </p:sp>
      <p:sp>
        <p:nvSpPr>
          <p:cNvPr id="6" name="Slide Number Placeholder 5"/>
          <p:cNvSpPr>
            <a:spLocks noGrp="1"/>
          </p:cNvSpPr>
          <p:nvPr>
            <p:ph type="sldNum" sz="quarter" idx="12"/>
          </p:nvPr>
        </p:nvSpPr>
        <p:spPr>
          <a:xfrm>
            <a:off x="9000344" y="6356350"/>
            <a:ext cx="2743200" cy="365125"/>
          </a:xfrm>
        </p:spPr>
        <p:txBody>
          <a:bodyPr/>
          <a:lstStyle>
            <a:lvl1pPr>
              <a:defRPr sz="1800"/>
            </a:lvl1pPr>
          </a:lstStyle>
          <a:p>
            <a:fld id="{A3AE0841-66DC-0F46-9E18-1EC227391243}" type="slidenum">
              <a:rPr lang="en-US" smtClean="0"/>
              <a:pPr/>
              <a:t>‹#›</a:t>
            </a:fld>
            <a:endParaRPr lang="en-US"/>
          </a:p>
        </p:txBody>
      </p:sp>
      <p:cxnSp>
        <p:nvCxnSpPr>
          <p:cNvPr id="9" name="Straight Connector 8"/>
          <p:cNvCxnSpPr/>
          <p:nvPr userDrawn="1"/>
        </p:nvCxnSpPr>
        <p:spPr>
          <a:xfrm>
            <a:off x="441569" y="6281235"/>
            <a:ext cx="11204999" cy="0"/>
          </a:xfrm>
          <a:prstGeom prst="line">
            <a:avLst/>
          </a:prstGeom>
          <a:ln w="44450" cap="rnd">
            <a:gradFill flip="none" rotWithShape="1">
              <a:gsLst>
                <a:gs pos="0">
                  <a:srgbClr val="176582"/>
                </a:gs>
                <a:gs pos="38000">
                  <a:srgbClr val="43DEE4"/>
                </a:gs>
                <a:gs pos="67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198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Icarus Meeting - May 18, 2018</a:t>
            </a:r>
            <a:endParaRPr lang="en-US"/>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97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Icarus Meeting - May 18, 2018</a:t>
            </a:r>
            <a:endParaRPr lang="en-US"/>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65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Icarus Meeting - May 18, 2018</a:t>
            </a:r>
            <a:endParaRPr lang="en-US"/>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50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Icarus Meeting - May 18, 2018</a:t>
            </a:r>
            <a:endParaRPr lang="en-US"/>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smtClean="0"/>
              <a:t>Icarus Meeting - May 18, 2018</a:t>
            </a:r>
            <a:endParaRPr lang="en-US"/>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sp>
        <p:nvSpPr>
          <p:cNvPr id="8" name="Rounded Rectangle 7"/>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4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9833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smtClean="0"/>
              <a:t>Icarus Meeting - May 18, 2018</a:t>
            </a:r>
            <a:endParaRPr lang="en-US"/>
          </a:p>
        </p:txBody>
      </p:sp>
      <p:sp>
        <p:nvSpPr>
          <p:cNvPr id="9" name="Slide Number Placeholder 8"/>
          <p:cNvSpPr>
            <a:spLocks noGrp="1"/>
          </p:cNvSpPr>
          <p:nvPr>
            <p:ph type="sldNum" sz="quarter" idx="12"/>
          </p:nvPr>
        </p:nvSpPr>
        <p:spPr/>
        <p:txBody>
          <a:bodyPr/>
          <a:lstStyle/>
          <a:p>
            <a:fld id="{A3AE0841-66DC-0F46-9E18-1EC227391243}" type="slidenum">
              <a:rPr lang="en-US" smtClean="0"/>
              <a:t>‹#›</a:t>
            </a:fld>
            <a:endParaRPr lang="en-US"/>
          </a:p>
        </p:txBody>
      </p:sp>
      <p:sp>
        <p:nvSpPr>
          <p:cNvPr id="10" name="Rounded Rectangle 9"/>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07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Icarus Meeting - May 18, 2018</a:t>
            </a:r>
            <a:endParaRPr lang="en-US"/>
          </a:p>
        </p:txBody>
      </p:sp>
      <p:sp>
        <p:nvSpPr>
          <p:cNvPr id="5" name="Slide Number Placeholder 4"/>
          <p:cNvSpPr>
            <a:spLocks noGrp="1"/>
          </p:cNvSpPr>
          <p:nvPr>
            <p:ph type="sldNum" sz="quarter" idx="12"/>
          </p:nvPr>
        </p:nvSpPr>
        <p:spPr/>
        <p:txBody>
          <a:bodyPr/>
          <a:lstStyle/>
          <a:p>
            <a:fld id="{A3AE0841-66DC-0F46-9E18-1EC227391243}" type="slidenum">
              <a:rPr lang="en-US" smtClean="0"/>
              <a:t>‹#›</a:t>
            </a:fld>
            <a:endParaRPr lang="en-US"/>
          </a:p>
        </p:txBody>
      </p:sp>
      <p:sp>
        <p:nvSpPr>
          <p:cNvPr id="6" name="Rounded Rectangle 5"/>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75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Icarus Meeting - May 18, 2018</a:t>
            </a:r>
            <a:endParaRPr lang="en-US"/>
          </a:p>
        </p:txBody>
      </p:sp>
      <p:sp>
        <p:nvSpPr>
          <p:cNvPr id="4" name="Slide Number Placeholder 3"/>
          <p:cNvSpPr>
            <a:spLocks noGrp="1"/>
          </p:cNvSpPr>
          <p:nvPr>
            <p:ph type="sldNum" sz="quarter" idx="12"/>
          </p:nvPr>
        </p:nvSpPr>
        <p:spPr/>
        <p:txBody>
          <a:bodyPr/>
          <a:lstStyle/>
          <a:p>
            <a:fld id="{A3AE0841-66DC-0F46-9E18-1EC227391243}" type="slidenum">
              <a:rPr lang="en-US" smtClean="0"/>
              <a:t>‹#›</a:t>
            </a:fld>
            <a:endParaRPr lang="en-US"/>
          </a:p>
        </p:txBody>
      </p:sp>
      <p:cxnSp>
        <p:nvCxnSpPr>
          <p:cNvPr id="7" name="Straight Connector 6"/>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246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Icarus Meeting - May 18, 2018</a:t>
            </a:r>
            <a:endParaRPr lang="en-US"/>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83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Icarus Meeting - May 18, 2018</a:t>
            </a:r>
            <a:endParaRPr lang="en-US"/>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221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2937"/>
            <a:ext cx="10515600" cy="7658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400" baseline="0">
                <a:solidFill>
                  <a:schemeClr val="tx1">
                    <a:tint val="75000"/>
                  </a:schemeClr>
                </a:solidFill>
              </a:defRPr>
            </a:lvl1pPr>
          </a:lstStyle>
          <a:p>
            <a:r>
              <a:rPr lang="en-US" smtClean="0"/>
              <a:t>Icarus Meeting - May 18, 2018</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aseline="0">
                <a:solidFill>
                  <a:schemeClr val="tx1">
                    <a:tint val="75000"/>
                  </a:schemeClr>
                </a:solidFill>
              </a:defRPr>
            </a:lvl1pPr>
          </a:lstStyle>
          <a:p>
            <a:fld id="{A3AE0841-66DC-0F46-9E18-1EC227391243}" type="slidenum">
              <a:rPr lang="en-US" smtClean="0"/>
              <a:pPr/>
              <a:t>‹#›</a:t>
            </a:fld>
            <a:endParaRPr lang="en-US"/>
          </a:p>
        </p:txBody>
      </p:sp>
    </p:spTree>
    <p:extLst>
      <p:ext uri="{BB962C8B-B14F-4D97-AF65-F5344CB8AC3E}">
        <p14:creationId xmlns:p14="http://schemas.microsoft.com/office/powerpoint/2010/main" val="1013985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083" y="1214438"/>
            <a:ext cx="11600329" cy="2387600"/>
          </a:xfrm>
        </p:spPr>
        <p:txBody>
          <a:bodyPr>
            <a:normAutofit/>
          </a:bodyPr>
          <a:lstStyle/>
          <a:p>
            <a:r>
              <a:rPr lang="en-US" dirty="0" smtClean="0"/>
              <a:t>Installation and Commissioning Overall Schedule</a:t>
            </a:r>
            <a:endParaRPr lang="en-US" dirty="0"/>
          </a:p>
        </p:txBody>
      </p:sp>
      <p:sp>
        <p:nvSpPr>
          <p:cNvPr id="3" name="Subtitle 2"/>
          <p:cNvSpPr>
            <a:spLocks noGrp="1"/>
          </p:cNvSpPr>
          <p:nvPr>
            <p:ph type="subTitle" idx="1"/>
          </p:nvPr>
        </p:nvSpPr>
        <p:spPr/>
        <p:txBody>
          <a:bodyPr>
            <a:normAutofit lnSpcReduction="10000"/>
          </a:bodyPr>
          <a:lstStyle/>
          <a:p>
            <a:r>
              <a:rPr lang="en-US" dirty="0" smtClean="0"/>
              <a:t>C. </a:t>
            </a:r>
            <a:r>
              <a:rPr lang="en-US" dirty="0" err="1" smtClean="0"/>
              <a:t>Montanari</a:t>
            </a:r>
            <a:endParaRPr lang="en-US" dirty="0" smtClean="0"/>
          </a:p>
          <a:p>
            <a:r>
              <a:rPr lang="en-US" dirty="0" smtClean="0"/>
              <a:t>FNAL </a:t>
            </a:r>
            <a:r>
              <a:rPr lang="mr-IN" dirty="0" smtClean="0"/>
              <a:t>–</a:t>
            </a:r>
            <a:r>
              <a:rPr lang="en-US" dirty="0" smtClean="0"/>
              <a:t> INFN </a:t>
            </a:r>
          </a:p>
          <a:p>
            <a:endParaRPr lang="en-US" dirty="0"/>
          </a:p>
          <a:p>
            <a:r>
              <a:rPr lang="en-US" sz="1800" dirty="0" smtClean="0"/>
              <a:t>ICARUS Meeting </a:t>
            </a:r>
            <a:r>
              <a:rPr lang="mr-IN" sz="1800" dirty="0" smtClean="0"/>
              <a:t>–</a:t>
            </a:r>
            <a:r>
              <a:rPr lang="en-US" sz="1800" dirty="0" smtClean="0"/>
              <a:t> May 13, 2018</a:t>
            </a:r>
            <a:endParaRPr lang="en-US" sz="1800" dirty="0"/>
          </a:p>
        </p:txBody>
      </p:sp>
    </p:spTree>
    <p:extLst>
      <p:ext uri="{BB962C8B-B14F-4D97-AF65-F5344CB8AC3E}">
        <p14:creationId xmlns:p14="http://schemas.microsoft.com/office/powerpoint/2010/main" val="1431909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Installation (I)</a:t>
            </a:r>
            <a:endParaRPr lang="en-US" dirty="0"/>
          </a:p>
        </p:txBody>
      </p:sp>
      <p:sp>
        <p:nvSpPr>
          <p:cNvPr id="4" name="Footer Placeholder 3"/>
          <p:cNvSpPr>
            <a:spLocks noGrp="1"/>
          </p:cNvSpPr>
          <p:nvPr>
            <p:ph type="ftr" sz="quarter" idx="11"/>
          </p:nvPr>
        </p:nvSpPr>
        <p:spPr/>
        <p:txBody>
          <a:bodyPr/>
          <a:lstStyle/>
          <a:p>
            <a:r>
              <a:rPr lang="en-US" smtClean="0"/>
              <a:t>Icarus Meeting - May 18, 2018</a:t>
            </a:r>
            <a:endParaRPr lang="en-US"/>
          </a:p>
        </p:txBody>
      </p:sp>
      <p:sp>
        <p:nvSpPr>
          <p:cNvPr id="5" name="Slide Number Placeholder 4"/>
          <p:cNvSpPr>
            <a:spLocks noGrp="1"/>
          </p:cNvSpPr>
          <p:nvPr>
            <p:ph type="sldNum" sz="quarter" idx="12"/>
          </p:nvPr>
        </p:nvSpPr>
        <p:spPr/>
        <p:txBody>
          <a:bodyPr/>
          <a:lstStyle/>
          <a:p>
            <a:fld id="{A3AE0841-66DC-0F46-9E18-1EC227391243}" type="slidenum">
              <a:rPr lang="en-US" smtClean="0"/>
              <a:t>10</a:t>
            </a:fld>
            <a:endParaRPr lang="en-US"/>
          </a:p>
        </p:txBody>
      </p:sp>
      <p:sp>
        <p:nvSpPr>
          <p:cNvPr id="8" name="Content Placeholder 2"/>
          <p:cNvSpPr>
            <a:spLocks noGrp="1"/>
          </p:cNvSpPr>
          <p:nvPr>
            <p:ph idx="1"/>
          </p:nvPr>
        </p:nvSpPr>
        <p:spPr>
          <a:xfrm>
            <a:off x="838200" y="1253613"/>
            <a:ext cx="10515600" cy="4923350"/>
          </a:xfrm>
        </p:spPr>
        <p:txBody>
          <a:bodyPr>
            <a:normAutofit/>
          </a:bodyPr>
          <a:lstStyle/>
          <a:p>
            <a:pPr>
              <a:buClr>
                <a:srgbClr val="216E79"/>
              </a:buClr>
              <a:buSzPct val="100000"/>
              <a:buFont typeface="Helvetica" charset="0"/>
              <a:buChar char="●"/>
            </a:pPr>
            <a:r>
              <a:rPr lang="en-US" dirty="0" smtClean="0"/>
              <a:t>As soon as the two cold vessels are in the final position, all the connections between the cold vessels and the outside of the thermal insulation (chimneys) have to be installed. At the same time we are going to enter the cold vessels to put in place the resistances of the voltage divider for the drift field and to perform some additional operations. The ports of the manholes will be then welded. A helium leak test on the manholes and on the chimneys will be performed before proceeding with additional installations. Connectivity tests have to be performed as part of the installation of the chimneys (from end of June to end of July).</a:t>
            </a:r>
          </a:p>
          <a:p>
            <a:pPr>
              <a:buClr>
                <a:srgbClr val="216E79"/>
              </a:buClr>
              <a:buSzPct val="100000"/>
              <a:buFont typeface="Helvetica" charset="0"/>
              <a:buChar char="●"/>
            </a:pPr>
            <a:r>
              <a:rPr lang="en-US" dirty="0" smtClean="0"/>
              <a:t>The top part of the cold shield will be installed and tested, followed by the installation of the top part of the warm vessel (from mid July to end of August).</a:t>
            </a:r>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smtClean="0"/>
          </a:p>
          <a:p>
            <a:pPr lvl="1">
              <a:buClr>
                <a:srgbClr val="216E79"/>
              </a:buClr>
              <a:buSzPct val="100000"/>
              <a:buFont typeface="Helvetica" charset="0"/>
              <a:buChar char="●"/>
            </a:pPr>
            <a:endParaRPr lang="en-US" sz="2400" dirty="0" smtClean="0"/>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a:p>
        </p:txBody>
      </p:sp>
    </p:spTree>
    <p:extLst>
      <p:ext uri="{BB962C8B-B14F-4D97-AF65-F5344CB8AC3E}">
        <p14:creationId xmlns:p14="http://schemas.microsoft.com/office/powerpoint/2010/main" val="372197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Installation (II)</a:t>
            </a:r>
            <a:endParaRPr lang="en-US" dirty="0"/>
          </a:p>
        </p:txBody>
      </p:sp>
      <p:sp>
        <p:nvSpPr>
          <p:cNvPr id="4" name="Footer Placeholder 3"/>
          <p:cNvSpPr>
            <a:spLocks noGrp="1"/>
          </p:cNvSpPr>
          <p:nvPr>
            <p:ph type="ftr" sz="quarter" idx="11"/>
          </p:nvPr>
        </p:nvSpPr>
        <p:spPr/>
        <p:txBody>
          <a:bodyPr/>
          <a:lstStyle/>
          <a:p>
            <a:r>
              <a:rPr lang="en-US" smtClean="0"/>
              <a:t>Icarus Meeting - May 18, 2018</a:t>
            </a:r>
            <a:endParaRPr lang="en-US"/>
          </a:p>
        </p:txBody>
      </p:sp>
      <p:sp>
        <p:nvSpPr>
          <p:cNvPr id="5" name="Slide Number Placeholder 4"/>
          <p:cNvSpPr>
            <a:spLocks noGrp="1"/>
          </p:cNvSpPr>
          <p:nvPr>
            <p:ph type="sldNum" sz="quarter" idx="12"/>
          </p:nvPr>
        </p:nvSpPr>
        <p:spPr/>
        <p:txBody>
          <a:bodyPr/>
          <a:lstStyle/>
          <a:p>
            <a:fld id="{A3AE0841-66DC-0F46-9E18-1EC227391243}" type="slidenum">
              <a:rPr lang="en-US" smtClean="0"/>
              <a:t>11</a:t>
            </a:fld>
            <a:endParaRPr lang="en-US"/>
          </a:p>
        </p:txBody>
      </p:sp>
      <p:sp>
        <p:nvSpPr>
          <p:cNvPr id="8" name="Content Placeholder 2"/>
          <p:cNvSpPr>
            <a:spLocks noGrp="1"/>
          </p:cNvSpPr>
          <p:nvPr>
            <p:ph idx="1"/>
          </p:nvPr>
        </p:nvSpPr>
        <p:spPr>
          <a:xfrm>
            <a:off x="838200" y="1253613"/>
            <a:ext cx="10515600" cy="4923350"/>
          </a:xfrm>
        </p:spPr>
        <p:txBody>
          <a:bodyPr>
            <a:normAutofit/>
          </a:bodyPr>
          <a:lstStyle/>
          <a:p>
            <a:pPr>
              <a:buClr>
                <a:srgbClr val="216E79"/>
              </a:buClr>
              <a:buSzPct val="100000"/>
              <a:buFont typeface="Helvetica" charset="0"/>
              <a:buChar char="●"/>
            </a:pPr>
            <a:r>
              <a:rPr lang="en-US" dirty="0" smtClean="0"/>
              <a:t>As soon as the two cold vessels are in the final position, all the connections between the cold vessels and the outside of the thermal insulation (chimneys) have to be installed. At the same time we are going to enter the cold vessels to put in place the resistances of the voltage divider for the drift field and to perform some additional operations. The ports of the manholes will be then welded. A helium leak test on the manholes and on the chimneys will be performed before proceeding with additional installations. Connectivity tests have to be performed as part of the installation of the chimneys (from end of June to end of July).</a:t>
            </a:r>
          </a:p>
          <a:p>
            <a:pPr>
              <a:buClr>
                <a:srgbClr val="216E79"/>
              </a:buClr>
              <a:buSzPct val="100000"/>
              <a:buFont typeface="Helvetica" charset="0"/>
              <a:buChar char="●"/>
            </a:pPr>
            <a:r>
              <a:rPr lang="en-US" dirty="0" smtClean="0"/>
              <a:t>The top part of the cold shield will be installed and tested, followed by the installation of the top part of the warm vessel (from mid July to end of August).</a:t>
            </a:r>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smtClean="0"/>
          </a:p>
          <a:p>
            <a:pPr lvl="1">
              <a:buClr>
                <a:srgbClr val="216E79"/>
              </a:buClr>
              <a:buSzPct val="100000"/>
              <a:buFont typeface="Helvetica" charset="0"/>
              <a:buChar char="●"/>
            </a:pPr>
            <a:endParaRPr lang="en-US" sz="2400" dirty="0" smtClean="0"/>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a:p>
        </p:txBody>
      </p:sp>
    </p:spTree>
    <p:extLst>
      <p:ext uri="{BB962C8B-B14F-4D97-AF65-F5344CB8AC3E}">
        <p14:creationId xmlns:p14="http://schemas.microsoft.com/office/powerpoint/2010/main" val="1367980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Installation (III)</a:t>
            </a:r>
            <a:endParaRPr lang="en-US" dirty="0"/>
          </a:p>
        </p:txBody>
      </p:sp>
      <p:sp>
        <p:nvSpPr>
          <p:cNvPr id="4" name="Footer Placeholder 3"/>
          <p:cNvSpPr>
            <a:spLocks noGrp="1"/>
          </p:cNvSpPr>
          <p:nvPr>
            <p:ph type="ftr" sz="quarter" idx="11"/>
          </p:nvPr>
        </p:nvSpPr>
        <p:spPr/>
        <p:txBody>
          <a:bodyPr/>
          <a:lstStyle/>
          <a:p>
            <a:r>
              <a:rPr lang="en-US" smtClean="0"/>
              <a:t>Icarus Meeting - May 18, 2018</a:t>
            </a:r>
            <a:endParaRPr lang="en-US"/>
          </a:p>
        </p:txBody>
      </p:sp>
      <p:sp>
        <p:nvSpPr>
          <p:cNvPr id="5" name="Slide Number Placeholder 4"/>
          <p:cNvSpPr>
            <a:spLocks noGrp="1"/>
          </p:cNvSpPr>
          <p:nvPr>
            <p:ph type="sldNum" sz="quarter" idx="12"/>
          </p:nvPr>
        </p:nvSpPr>
        <p:spPr/>
        <p:txBody>
          <a:bodyPr/>
          <a:lstStyle/>
          <a:p>
            <a:fld id="{A3AE0841-66DC-0F46-9E18-1EC227391243}" type="slidenum">
              <a:rPr lang="en-US" smtClean="0"/>
              <a:t>12</a:t>
            </a:fld>
            <a:endParaRPr lang="en-US"/>
          </a:p>
        </p:txBody>
      </p:sp>
      <p:sp>
        <p:nvSpPr>
          <p:cNvPr id="8" name="Content Placeholder 2"/>
          <p:cNvSpPr>
            <a:spLocks noGrp="1"/>
          </p:cNvSpPr>
          <p:nvPr>
            <p:ph idx="1"/>
          </p:nvPr>
        </p:nvSpPr>
        <p:spPr>
          <a:xfrm>
            <a:off x="838200" y="1194620"/>
            <a:ext cx="10515600" cy="5161730"/>
          </a:xfrm>
        </p:spPr>
        <p:txBody>
          <a:bodyPr>
            <a:normAutofit fontScale="77500" lnSpcReduction="20000"/>
          </a:bodyPr>
          <a:lstStyle/>
          <a:p>
            <a:pPr>
              <a:buClr>
                <a:srgbClr val="216E79"/>
              </a:buClr>
              <a:buSzPct val="100000"/>
              <a:buFont typeface="Helvetica" charset="0"/>
              <a:buChar char="●"/>
            </a:pPr>
            <a:r>
              <a:rPr lang="en-US" dirty="0" smtClean="0"/>
              <a:t>Starting from September 2018 the installation activities on top of the detector will take place. These include:</a:t>
            </a:r>
          </a:p>
          <a:p>
            <a:pPr lvl="1">
              <a:buClr>
                <a:srgbClr val="216E79"/>
              </a:buClr>
              <a:buSzPct val="100000"/>
              <a:buFont typeface="Helvetica" charset="0"/>
              <a:buChar char="●"/>
            </a:pPr>
            <a:r>
              <a:rPr lang="en-US" sz="2400" dirty="0" smtClean="0"/>
              <a:t>Installation of the crosses;</a:t>
            </a:r>
          </a:p>
          <a:p>
            <a:pPr lvl="1">
              <a:buClr>
                <a:srgbClr val="216E79"/>
              </a:buClr>
              <a:buSzPct val="100000"/>
              <a:buFont typeface="Helvetica" charset="0"/>
              <a:buChar char="●"/>
            </a:pPr>
            <a:r>
              <a:rPr lang="en-US" sz="2400" dirty="0"/>
              <a:t>Installation of the decoupling boards;</a:t>
            </a:r>
          </a:p>
          <a:p>
            <a:pPr lvl="1">
              <a:buClr>
                <a:srgbClr val="216E79"/>
              </a:buClr>
              <a:buSzPct val="100000"/>
              <a:buFont typeface="Helvetica" charset="0"/>
              <a:buChar char="●"/>
            </a:pPr>
            <a:r>
              <a:rPr lang="en-US" sz="2400" dirty="0" smtClean="0"/>
              <a:t>Installation of the feedthrough flanges for the wires, the PMTs, the optical fibers;</a:t>
            </a:r>
          </a:p>
          <a:p>
            <a:pPr lvl="1">
              <a:buClr>
                <a:srgbClr val="216E79"/>
              </a:buClr>
              <a:buSzPct val="100000"/>
              <a:buFont typeface="Helvetica" charset="0"/>
              <a:buChar char="●"/>
            </a:pPr>
            <a:r>
              <a:rPr lang="en-US" sz="2400" dirty="0" smtClean="0"/>
              <a:t>External cabling;</a:t>
            </a:r>
          </a:p>
          <a:p>
            <a:pPr lvl="1">
              <a:buClr>
                <a:srgbClr val="216E79"/>
              </a:buClr>
              <a:buSzPct val="100000"/>
              <a:buFont typeface="Helvetica" charset="0"/>
              <a:buChar char="●"/>
            </a:pPr>
            <a:r>
              <a:rPr lang="en-US" sz="2400" dirty="0" smtClean="0"/>
              <a:t>Installation of the readout electronics for the wires;</a:t>
            </a:r>
          </a:p>
          <a:p>
            <a:pPr lvl="1">
              <a:buClr>
                <a:srgbClr val="216E79"/>
              </a:buClr>
              <a:buSzPct val="100000"/>
              <a:buFont typeface="Helvetica" charset="0"/>
              <a:buChar char="●"/>
            </a:pPr>
            <a:r>
              <a:rPr lang="en-US" sz="2400" dirty="0" smtClean="0"/>
              <a:t>Installation of the vacuum pumping system and of the related equipment;</a:t>
            </a:r>
          </a:p>
          <a:p>
            <a:pPr lvl="1">
              <a:buClr>
                <a:srgbClr val="216E79"/>
              </a:buClr>
              <a:buSzPct val="100000"/>
              <a:buFont typeface="Helvetica" charset="0"/>
              <a:buChar char="●"/>
            </a:pPr>
            <a:r>
              <a:rPr lang="en-US" sz="2400" dirty="0" smtClean="0"/>
              <a:t>Installation of the CRT modules (can start earlier, installation of modules on the top, the inclined parts, should start in October or November 2018).</a:t>
            </a:r>
          </a:p>
          <a:p>
            <a:pPr>
              <a:buClr>
                <a:srgbClr val="216E79"/>
              </a:buClr>
              <a:buSzPct val="100000"/>
              <a:buFont typeface="Helvetica" charset="0"/>
              <a:buChar char="●"/>
            </a:pPr>
            <a:r>
              <a:rPr lang="en-US" dirty="0" smtClean="0"/>
              <a:t>Also starting from September, in parallel with the above activities, all the equipment of the cryogenics and purification systems will take place and will require several weeks.</a:t>
            </a:r>
          </a:p>
          <a:p>
            <a:pPr>
              <a:buClr>
                <a:srgbClr val="216E79"/>
              </a:buClr>
              <a:buSzPct val="100000"/>
              <a:buFont typeface="Helvetica" charset="0"/>
              <a:buChar char="●"/>
            </a:pPr>
            <a:r>
              <a:rPr lang="en-US" dirty="0" smtClean="0"/>
              <a:t>The electronics for the supply and readout of the PMTs and for the DAQ will be located on the mezzanine.</a:t>
            </a:r>
          </a:p>
          <a:p>
            <a:pPr>
              <a:buClr>
                <a:srgbClr val="216E79"/>
              </a:buClr>
              <a:buSzPct val="100000"/>
              <a:buFont typeface="Helvetica" charset="0"/>
              <a:buChar char="●"/>
            </a:pPr>
            <a:r>
              <a:rPr lang="en-US" dirty="0" smtClean="0"/>
              <a:t>The possible interferences between the various activities are being and will be analyzed in detail as the work will progress.</a:t>
            </a:r>
          </a:p>
          <a:p>
            <a:pPr>
              <a:buClr>
                <a:srgbClr val="216E79"/>
              </a:buClr>
              <a:buSzPct val="100000"/>
              <a:buFont typeface="Helvetica" charset="0"/>
              <a:buChar char="●"/>
            </a:pPr>
            <a:r>
              <a:rPr lang="en-US" dirty="0" smtClean="0"/>
              <a:t>As part of the installation activities a number of pre-commissioning tasks and tests should be performed. While pre-commissioning tasks are unavoidable, the extent of the testing during this and the following commissioning phases critically depends on the availability of people. The quality of the data run will be, most likely, strongly affected.</a:t>
            </a:r>
          </a:p>
          <a:p>
            <a:pPr lvl="1">
              <a:buClr>
                <a:srgbClr val="216E79"/>
              </a:buClr>
              <a:buSzPct val="100000"/>
              <a:buFont typeface="Helvetica" charset="0"/>
              <a:buChar char="●"/>
            </a:pPr>
            <a:endParaRPr lang="en-US" sz="2400" dirty="0" smtClean="0"/>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smtClean="0"/>
          </a:p>
          <a:p>
            <a:pPr lvl="1">
              <a:buClr>
                <a:srgbClr val="216E79"/>
              </a:buClr>
              <a:buSzPct val="100000"/>
              <a:buFont typeface="Helvetica" charset="0"/>
              <a:buChar char="●"/>
            </a:pPr>
            <a:endParaRPr lang="en-US" sz="2400" dirty="0" smtClean="0"/>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a:p>
        </p:txBody>
      </p:sp>
    </p:spTree>
    <p:extLst>
      <p:ext uri="{BB962C8B-B14F-4D97-AF65-F5344CB8AC3E}">
        <p14:creationId xmlns:p14="http://schemas.microsoft.com/office/powerpoint/2010/main" val="411299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152DE5CC-D99F-B14F-8886-20928D3D299F}"/>
              </a:ext>
            </a:extLst>
          </p:cNvPr>
          <p:cNvSpPr>
            <a:spLocks noGrp="1"/>
          </p:cNvSpPr>
          <p:nvPr>
            <p:ph type="ftr" sz="quarter" idx="4294967295"/>
          </p:nvPr>
        </p:nvSpPr>
        <p:spPr>
          <a:xfrm>
            <a:off x="977950" y="6398408"/>
            <a:ext cx="3720806" cy="281008"/>
          </a:xfrm>
          <a:prstGeom prst="rect">
            <a:avLst/>
          </a:prstGeom>
        </p:spPr>
        <p:txBody>
          <a:bodyPr/>
          <a:lstStyle/>
          <a:p>
            <a:pPr>
              <a:defRPr/>
            </a:pPr>
            <a:r>
              <a:rPr lang="ro-RO" sz="1400" smtClean="0">
                <a:solidFill>
                  <a:schemeClr val="tx1">
                    <a:lumMod val="50000"/>
                    <a:lumOff val="50000"/>
                  </a:schemeClr>
                </a:solidFill>
              </a:rPr>
              <a:t>Icarus</a:t>
            </a:r>
            <a:r>
              <a:rPr lang="ro-RO" sz="1400" dirty="0" smtClean="0">
                <a:solidFill>
                  <a:schemeClr val="tx1">
                    <a:lumMod val="50000"/>
                    <a:lumOff val="50000"/>
                  </a:schemeClr>
                </a:solidFill>
              </a:rPr>
              <a:t> Meeting - May 18, 2018</a:t>
            </a:r>
            <a:endParaRPr lang="ro-RO" sz="1400" dirty="0">
              <a:solidFill>
                <a:schemeClr val="tx1">
                  <a:lumMod val="50000"/>
                  <a:lumOff val="50000"/>
                </a:schemeClr>
              </a:solidFill>
            </a:endParaRPr>
          </a:p>
        </p:txBody>
      </p:sp>
      <p:sp>
        <p:nvSpPr>
          <p:cNvPr id="11" name="Title 4">
            <a:extLst>
              <a:ext uri="{FF2B5EF4-FFF2-40B4-BE49-F238E27FC236}">
                <a16:creationId xmlns="" xmlns:a16="http://schemas.microsoft.com/office/drawing/2014/main" id="{40C57B01-0370-644C-8F6A-F6F670455AE2}"/>
              </a:ext>
            </a:extLst>
          </p:cNvPr>
          <p:cNvSpPr>
            <a:spLocks noGrp="1"/>
          </p:cNvSpPr>
          <p:nvPr>
            <p:ph type="title"/>
          </p:nvPr>
        </p:nvSpPr>
        <p:spPr>
          <a:xfrm>
            <a:off x="977950" y="482420"/>
            <a:ext cx="10747018" cy="533400"/>
          </a:xfrm>
        </p:spPr>
        <p:txBody>
          <a:bodyPr>
            <a:noAutofit/>
          </a:bodyPr>
          <a:lstStyle/>
          <a:p>
            <a:r>
              <a:rPr lang="en-US" dirty="0" smtClean="0"/>
              <a:t>Lot of materials still to be transported </a:t>
            </a:r>
            <a:r>
              <a:rPr lang="en-US" smtClean="0"/>
              <a:t>from Europe</a:t>
            </a:r>
            <a:endParaRPr lang="en-US" dirty="0"/>
          </a:p>
        </p:txBody>
      </p:sp>
      <p:sp>
        <p:nvSpPr>
          <p:cNvPr id="2" name="Slide Number Placeholder 1"/>
          <p:cNvSpPr>
            <a:spLocks noGrp="1"/>
          </p:cNvSpPr>
          <p:nvPr>
            <p:ph type="sldNum" sz="quarter" idx="12"/>
          </p:nvPr>
        </p:nvSpPr>
        <p:spPr/>
        <p:txBody>
          <a:bodyPr/>
          <a:lstStyle/>
          <a:p>
            <a:fld id="{A3AE0841-66DC-0F46-9E18-1EC227391243}" type="slidenum">
              <a:rPr lang="en-US" smtClean="0"/>
              <a:t>13</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4581" y="1622021"/>
            <a:ext cx="6046942" cy="4535207"/>
          </a:xfrm>
        </p:spPr>
      </p:pic>
      <p:sp>
        <p:nvSpPr>
          <p:cNvPr id="8" name="TextBox 7"/>
          <p:cNvSpPr txBox="1"/>
          <p:nvPr/>
        </p:nvSpPr>
        <p:spPr>
          <a:xfrm>
            <a:off x="2050026" y="1252689"/>
            <a:ext cx="3527632" cy="369332"/>
          </a:xfrm>
          <a:prstGeom prst="rect">
            <a:avLst/>
          </a:prstGeom>
          <a:noFill/>
        </p:spPr>
        <p:txBody>
          <a:bodyPr wrap="none" rtlCol="0">
            <a:spAutoFit/>
          </a:bodyPr>
          <a:lstStyle/>
          <a:p>
            <a:r>
              <a:rPr lang="en-US" dirty="0" smtClean="0"/>
              <a:t>Cryogenics </a:t>
            </a:r>
            <a:r>
              <a:rPr lang="en-US" smtClean="0"/>
              <a:t>and purification systems</a:t>
            </a: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175" y="1708167"/>
            <a:ext cx="4935793" cy="3701845"/>
          </a:xfrm>
          <a:prstGeom prst="rect">
            <a:avLst/>
          </a:prstGeom>
        </p:spPr>
      </p:pic>
      <p:sp>
        <p:nvSpPr>
          <p:cNvPr id="10" name="TextBox 9"/>
          <p:cNvSpPr txBox="1"/>
          <p:nvPr/>
        </p:nvSpPr>
        <p:spPr>
          <a:xfrm>
            <a:off x="8297623" y="1338835"/>
            <a:ext cx="2164695" cy="369332"/>
          </a:xfrm>
          <a:prstGeom prst="rect">
            <a:avLst/>
          </a:prstGeom>
          <a:noFill/>
        </p:spPr>
        <p:txBody>
          <a:bodyPr wrap="none" rtlCol="0">
            <a:spAutoFit/>
          </a:bodyPr>
          <a:lstStyle/>
          <a:p>
            <a:r>
              <a:rPr lang="en-US" smtClean="0"/>
              <a:t>Crates for electronics</a:t>
            </a:r>
            <a:endParaRPr lang="en-US"/>
          </a:p>
        </p:txBody>
      </p:sp>
      <p:sp>
        <p:nvSpPr>
          <p:cNvPr id="13" name="TextBox 12"/>
          <p:cNvSpPr txBox="1"/>
          <p:nvPr/>
        </p:nvSpPr>
        <p:spPr>
          <a:xfrm>
            <a:off x="6740014" y="5594678"/>
            <a:ext cx="5070042" cy="646331"/>
          </a:xfrm>
          <a:prstGeom prst="rect">
            <a:avLst/>
          </a:prstGeom>
          <a:noFill/>
        </p:spPr>
        <p:txBody>
          <a:bodyPr wrap="none" rtlCol="0">
            <a:spAutoFit/>
          </a:bodyPr>
          <a:lstStyle/>
          <a:p>
            <a:r>
              <a:rPr lang="en-US" dirty="0" smtClean="0"/>
              <a:t>Top of the warm vessel; Electronics, Power Supplies,</a:t>
            </a:r>
          </a:p>
          <a:p>
            <a:r>
              <a:rPr lang="en-US" dirty="0" smtClean="0"/>
              <a:t>Cables, Racks, Flanges, Crosses, and more..</a:t>
            </a:r>
          </a:p>
        </p:txBody>
      </p:sp>
    </p:spTree>
    <p:extLst>
      <p:ext uri="{BB962C8B-B14F-4D97-AF65-F5344CB8AC3E}">
        <p14:creationId xmlns:p14="http://schemas.microsoft.com/office/powerpoint/2010/main" val="1966189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301B338D-70E9-7F4D-A529-D8B0B709B055}"/>
              </a:ext>
            </a:extLst>
          </p:cNvPr>
          <p:cNvPicPr>
            <a:picLocks noGrp="1" noChangeAspect="1"/>
          </p:cNvPicPr>
          <p:nvPr>
            <p:ph idx="1"/>
          </p:nvPr>
        </p:nvPicPr>
        <p:blipFill>
          <a:blip r:embed="rId3"/>
          <a:stretch>
            <a:fillRect/>
          </a:stretch>
        </p:blipFill>
        <p:spPr>
          <a:xfrm>
            <a:off x="1644367" y="1235685"/>
            <a:ext cx="8886973" cy="3369181"/>
          </a:xfrm>
          <a:prstGeom prst="rect">
            <a:avLst/>
          </a:prstGeom>
        </p:spPr>
      </p:pic>
      <p:sp>
        <p:nvSpPr>
          <p:cNvPr id="4" name="Footer Placeholder 3">
            <a:extLst>
              <a:ext uri="{FF2B5EF4-FFF2-40B4-BE49-F238E27FC236}">
                <a16:creationId xmlns="" xmlns:a16="http://schemas.microsoft.com/office/drawing/2014/main" id="{152DE5CC-D99F-B14F-8886-20928D3D299F}"/>
              </a:ext>
            </a:extLst>
          </p:cNvPr>
          <p:cNvSpPr>
            <a:spLocks noGrp="1"/>
          </p:cNvSpPr>
          <p:nvPr>
            <p:ph type="ftr" sz="quarter" idx="4294967295"/>
          </p:nvPr>
        </p:nvSpPr>
        <p:spPr>
          <a:xfrm>
            <a:off x="977950" y="6398408"/>
            <a:ext cx="3720806" cy="281008"/>
          </a:xfrm>
          <a:prstGeom prst="rect">
            <a:avLst/>
          </a:prstGeom>
        </p:spPr>
        <p:txBody>
          <a:bodyPr/>
          <a:lstStyle/>
          <a:p>
            <a:pPr>
              <a:defRPr/>
            </a:pPr>
            <a:r>
              <a:rPr lang="ro-RO" sz="1400" smtClean="0">
                <a:solidFill>
                  <a:schemeClr val="tx1">
                    <a:lumMod val="50000"/>
                    <a:lumOff val="50000"/>
                  </a:schemeClr>
                </a:solidFill>
              </a:rPr>
              <a:t>Icarus</a:t>
            </a:r>
            <a:r>
              <a:rPr lang="ro-RO" sz="1400" dirty="0" smtClean="0">
                <a:solidFill>
                  <a:schemeClr val="tx1">
                    <a:lumMod val="50000"/>
                    <a:lumOff val="50000"/>
                  </a:schemeClr>
                </a:solidFill>
              </a:rPr>
              <a:t> Meeting - May 18, 2018</a:t>
            </a:r>
            <a:endParaRPr lang="ro-RO" sz="1400" dirty="0">
              <a:solidFill>
                <a:schemeClr val="tx1">
                  <a:lumMod val="50000"/>
                  <a:lumOff val="50000"/>
                </a:schemeClr>
              </a:solidFill>
            </a:endParaRPr>
          </a:p>
        </p:txBody>
      </p:sp>
      <p:sp>
        <p:nvSpPr>
          <p:cNvPr id="11" name="Title 4">
            <a:extLst>
              <a:ext uri="{FF2B5EF4-FFF2-40B4-BE49-F238E27FC236}">
                <a16:creationId xmlns="" xmlns:a16="http://schemas.microsoft.com/office/drawing/2014/main" id="{40C57B01-0370-644C-8F6A-F6F670455AE2}"/>
              </a:ext>
            </a:extLst>
          </p:cNvPr>
          <p:cNvSpPr>
            <a:spLocks noGrp="1"/>
          </p:cNvSpPr>
          <p:nvPr>
            <p:ph type="title"/>
          </p:nvPr>
        </p:nvSpPr>
        <p:spPr>
          <a:xfrm>
            <a:off x="977950" y="482420"/>
            <a:ext cx="8598318" cy="533400"/>
          </a:xfrm>
        </p:spPr>
        <p:txBody>
          <a:bodyPr>
            <a:noAutofit/>
          </a:bodyPr>
          <a:lstStyle/>
          <a:p>
            <a:r>
              <a:rPr lang="en-US" dirty="0"/>
              <a:t>ICARUS installation…</a:t>
            </a:r>
          </a:p>
        </p:txBody>
      </p:sp>
      <p:sp>
        <p:nvSpPr>
          <p:cNvPr id="12" name="Rectangle 11">
            <a:extLst>
              <a:ext uri="{FF2B5EF4-FFF2-40B4-BE49-F238E27FC236}">
                <a16:creationId xmlns="" xmlns:a16="http://schemas.microsoft.com/office/drawing/2014/main" id="{8ECC82B5-66D6-874F-B8AF-B6AB093C238C}"/>
              </a:ext>
            </a:extLst>
          </p:cNvPr>
          <p:cNvSpPr/>
          <p:nvPr/>
        </p:nvSpPr>
        <p:spPr>
          <a:xfrm>
            <a:off x="3344652" y="4824731"/>
            <a:ext cx="5486400" cy="424732"/>
          </a:xfrm>
          <a:prstGeom prst="rect">
            <a:avLst/>
          </a:prstGeom>
        </p:spPr>
        <p:txBody>
          <a:bodyPr wrap="square">
            <a:spAutoFit/>
          </a:bodyPr>
          <a:lstStyle/>
          <a:p>
            <a:pPr algn="just">
              <a:lnSpc>
                <a:spcPct val="120000"/>
              </a:lnSpc>
              <a:spcBef>
                <a:spcPts val="600"/>
              </a:spcBef>
              <a:buClr>
                <a:schemeClr val="tx1"/>
              </a:buClr>
            </a:pPr>
            <a:r>
              <a:rPr lang="en-US" dirty="0"/>
              <a:t>Design of ICARUS-T600 installation in SBN-FD building</a:t>
            </a:r>
          </a:p>
        </p:txBody>
      </p:sp>
      <p:sp>
        <p:nvSpPr>
          <p:cNvPr id="2" name="Slide Number Placeholder 1"/>
          <p:cNvSpPr>
            <a:spLocks noGrp="1"/>
          </p:cNvSpPr>
          <p:nvPr>
            <p:ph type="sldNum" sz="quarter" idx="12"/>
          </p:nvPr>
        </p:nvSpPr>
        <p:spPr/>
        <p:txBody>
          <a:bodyPr/>
          <a:lstStyle/>
          <a:p>
            <a:fld id="{A3AE0841-66DC-0F46-9E18-1EC227391243}" type="slidenum">
              <a:rPr lang="en-US" smtClean="0"/>
              <a:t>14</a:t>
            </a:fld>
            <a:endParaRPr lang="en-US" dirty="0"/>
          </a:p>
        </p:txBody>
      </p:sp>
    </p:spTree>
    <p:extLst>
      <p:ext uri="{BB962C8B-B14F-4D97-AF65-F5344CB8AC3E}">
        <p14:creationId xmlns:p14="http://schemas.microsoft.com/office/powerpoint/2010/main" val="244403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152DE5CC-D99F-B14F-8886-20928D3D299F}"/>
              </a:ext>
            </a:extLst>
          </p:cNvPr>
          <p:cNvSpPr>
            <a:spLocks noGrp="1"/>
          </p:cNvSpPr>
          <p:nvPr>
            <p:ph type="ftr" sz="quarter" idx="4294967295"/>
          </p:nvPr>
        </p:nvSpPr>
        <p:spPr>
          <a:xfrm>
            <a:off x="977950" y="6398408"/>
            <a:ext cx="3720806" cy="281008"/>
          </a:xfrm>
          <a:prstGeom prst="rect">
            <a:avLst/>
          </a:prstGeom>
        </p:spPr>
        <p:txBody>
          <a:bodyPr/>
          <a:lstStyle/>
          <a:p>
            <a:pPr>
              <a:defRPr/>
            </a:pPr>
            <a:r>
              <a:rPr lang="ro-RO" sz="1400" smtClean="0">
                <a:solidFill>
                  <a:schemeClr val="tx1">
                    <a:lumMod val="50000"/>
                    <a:lumOff val="50000"/>
                  </a:schemeClr>
                </a:solidFill>
              </a:rPr>
              <a:t>Icarus</a:t>
            </a:r>
            <a:r>
              <a:rPr lang="ro-RO" sz="1400" dirty="0" smtClean="0">
                <a:solidFill>
                  <a:schemeClr val="tx1">
                    <a:lumMod val="50000"/>
                    <a:lumOff val="50000"/>
                  </a:schemeClr>
                </a:solidFill>
              </a:rPr>
              <a:t> Meeting - May 18, 2018</a:t>
            </a:r>
            <a:endParaRPr lang="ro-RO" sz="1400" dirty="0">
              <a:solidFill>
                <a:schemeClr val="tx1">
                  <a:lumMod val="50000"/>
                  <a:lumOff val="50000"/>
                </a:schemeClr>
              </a:solidFill>
            </a:endParaRPr>
          </a:p>
        </p:txBody>
      </p:sp>
      <p:sp>
        <p:nvSpPr>
          <p:cNvPr id="11" name="Title 4">
            <a:extLst>
              <a:ext uri="{FF2B5EF4-FFF2-40B4-BE49-F238E27FC236}">
                <a16:creationId xmlns="" xmlns:a16="http://schemas.microsoft.com/office/drawing/2014/main" id="{40C57B01-0370-644C-8F6A-F6F670455AE2}"/>
              </a:ext>
            </a:extLst>
          </p:cNvPr>
          <p:cNvSpPr>
            <a:spLocks noGrp="1"/>
          </p:cNvSpPr>
          <p:nvPr>
            <p:ph type="title"/>
          </p:nvPr>
        </p:nvSpPr>
        <p:spPr>
          <a:xfrm>
            <a:off x="977949" y="482420"/>
            <a:ext cx="10938747" cy="533400"/>
          </a:xfrm>
        </p:spPr>
        <p:txBody>
          <a:bodyPr>
            <a:noAutofit/>
          </a:bodyPr>
          <a:lstStyle/>
          <a:p>
            <a:r>
              <a:rPr lang="en-US" sz="3600" smtClean="0"/>
              <a:t>A much less </a:t>
            </a:r>
            <a:r>
              <a:rPr lang="en-US" sz="3600" dirty="0" smtClean="0"/>
              <a:t>crowded top thanks to the new electronics </a:t>
            </a:r>
            <a:r>
              <a:rPr lang="mr-IN" sz="3600" dirty="0" smtClean="0"/>
              <a:t>…</a:t>
            </a:r>
            <a:endParaRPr lang="en-US" sz="3600" dirty="0"/>
          </a:p>
        </p:txBody>
      </p:sp>
      <p:sp>
        <p:nvSpPr>
          <p:cNvPr id="12" name="Rectangle 11">
            <a:extLst>
              <a:ext uri="{FF2B5EF4-FFF2-40B4-BE49-F238E27FC236}">
                <a16:creationId xmlns="" xmlns:a16="http://schemas.microsoft.com/office/drawing/2014/main" id="{8ECC82B5-66D6-874F-B8AF-B6AB093C238C}"/>
              </a:ext>
            </a:extLst>
          </p:cNvPr>
          <p:cNvSpPr/>
          <p:nvPr/>
        </p:nvSpPr>
        <p:spPr>
          <a:xfrm>
            <a:off x="3352800" y="5724382"/>
            <a:ext cx="5486400" cy="505972"/>
          </a:xfrm>
          <a:prstGeom prst="rect">
            <a:avLst/>
          </a:prstGeom>
        </p:spPr>
        <p:txBody>
          <a:bodyPr wrap="square">
            <a:spAutoFit/>
          </a:bodyPr>
          <a:lstStyle/>
          <a:p>
            <a:pPr algn="ctr">
              <a:lnSpc>
                <a:spcPct val="120000"/>
              </a:lnSpc>
              <a:spcBef>
                <a:spcPts val="600"/>
              </a:spcBef>
              <a:buClr>
                <a:schemeClr val="tx1"/>
              </a:buClr>
            </a:pPr>
            <a:r>
              <a:rPr lang="en-US" sz="2400" dirty="0" smtClean="0"/>
              <a:t>The T600 top in Gran </a:t>
            </a:r>
            <a:r>
              <a:rPr lang="en-US" sz="2400" dirty="0" err="1" smtClean="0"/>
              <a:t>Sasso</a:t>
            </a:r>
            <a:endParaRPr lang="en-US" sz="2400" dirty="0"/>
          </a:p>
        </p:txBody>
      </p:sp>
      <p:sp>
        <p:nvSpPr>
          <p:cNvPr id="2" name="Slide Number Placeholder 1"/>
          <p:cNvSpPr>
            <a:spLocks noGrp="1"/>
          </p:cNvSpPr>
          <p:nvPr>
            <p:ph type="sldNum" sz="quarter" idx="12"/>
          </p:nvPr>
        </p:nvSpPr>
        <p:spPr/>
        <p:txBody>
          <a:bodyPr/>
          <a:lstStyle/>
          <a:p>
            <a:fld id="{A3AE0841-66DC-0F46-9E18-1EC227391243}" type="slidenum">
              <a:rPr lang="en-US" smtClean="0"/>
              <a:t>15</a:t>
            </a:fld>
            <a:endParaRPr lang="en-US" dirty="0"/>
          </a:p>
        </p:txBody>
      </p:sp>
      <p:pic>
        <p:nvPicPr>
          <p:cNvPr id="9" name="Picture 8" descr="fig08.tiff"/>
          <p:cNvPicPr>
            <a:picLocks noChangeAspect="1"/>
          </p:cNvPicPr>
          <p:nvPr/>
        </p:nvPicPr>
        <p:blipFill>
          <a:blip r:embed="rId3"/>
          <a:stretch>
            <a:fillRect/>
          </a:stretch>
        </p:blipFill>
        <p:spPr>
          <a:xfrm>
            <a:off x="2138518" y="1209737"/>
            <a:ext cx="8126361" cy="4514645"/>
          </a:xfrm>
          <a:prstGeom prst="rect">
            <a:avLst/>
          </a:prstGeom>
        </p:spPr>
      </p:pic>
    </p:spTree>
    <p:extLst>
      <p:ext uri="{BB962C8B-B14F-4D97-AF65-F5344CB8AC3E}">
        <p14:creationId xmlns:p14="http://schemas.microsoft.com/office/powerpoint/2010/main" val="1933412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4FDDD350-3A31-4A49-8010-53985C8494D8}"/>
              </a:ext>
            </a:extLst>
          </p:cNvPr>
          <p:cNvSpPr>
            <a:spLocks noGrp="1"/>
          </p:cNvSpPr>
          <p:nvPr>
            <p:ph type="ftr" sz="quarter" idx="4294967295"/>
          </p:nvPr>
        </p:nvSpPr>
        <p:spPr>
          <a:xfrm>
            <a:off x="1007447" y="6356350"/>
            <a:ext cx="3720806" cy="281008"/>
          </a:xfrm>
          <a:prstGeom prst="rect">
            <a:avLst/>
          </a:prstGeom>
        </p:spPr>
        <p:txBody>
          <a:bodyPr/>
          <a:lstStyle/>
          <a:p>
            <a:pPr>
              <a:defRPr/>
            </a:pPr>
            <a:r>
              <a:rPr lang="ro-RO" sz="1400" dirty="0" err="1" smtClean="0">
                <a:solidFill>
                  <a:schemeClr val="tx1">
                    <a:lumMod val="50000"/>
                    <a:lumOff val="50000"/>
                  </a:schemeClr>
                </a:solidFill>
              </a:rPr>
              <a:t>Icarus</a:t>
            </a:r>
            <a:r>
              <a:rPr lang="ro-RO" sz="1400" dirty="0" smtClean="0">
                <a:solidFill>
                  <a:schemeClr val="tx1">
                    <a:lumMod val="50000"/>
                    <a:lumOff val="50000"/>
                  </a:schemeClr>
                </a:solidFill>
              </a:rPr>
              <a:t> Meeting - May 18, 2018</a:t>
            </a:r>
            <a:endParaRPr lang="ro-RO" sz="1400" dirty="0">
              <a:solidFill>
                <a:schemeClr val="tx1">
                  <a:lumMod val="50000"/>
                  <a:lumOff val="50000"/>
                </a:schemeClr>
              </a:solidFill>
            </a:endParaRPr>
          </a:p>
        </p:txBody>
      </p:sp>
      <p:pic>
        <p:nvPicPr>
          <p:cNvPr id="3" name="Picture 2">
            <a:extLst>
              <a:ext uri="{FF2B5EF4-FFF2-40B4-BE49-F238E27FC236}">
                <a16:creationId xmlns="" xmlns:a16="http://schemas.microsoft.com/office/drawing/2014/main" id="{AFF0383F-47DD-5842-AE84-86F6A905DBB6}"/>
              </a:ext>
            </a:extLst>
          </p:cNvPr>
          <p:cNvPicPr>
            <a:picLocks noChangeAspect="1"/>
          </p:cNvPicPr>
          <p:nvPr/>
        </p:nvPicPr>
        <p:blipFill>
          <a:blip r:embed="rId2"/>
          <a:stretch>
            <a:fillRect/>
          </a:stretch>
        </p:blipFill>
        <p:spPr>
          <a:xfrm>
            <a:off x="1524000" y="908842"/>
            <a:ext cx="9144000" cy="5219928"/>
          </a:xfrm>
          <a:prstGeom prst="rect">
            <a:avLst/>
          </a:prstGeom>
        </p:spPr>
      </p:pic>
      <p:sp>
        <p:nvSpPr>
          <p:cNvPr id="7" name="Title 4">
            <a:extLst>
              <a:ext uri="{FF2B5EF4-FFF2-40B4-BE49-F238E27FC236}">
                <a16:creationId xmlns="" xmlns:a16="http://schemas.microsoft.com/office/drawing/2014/main" id="{F7DC730F-06AB-5745-8CEC-0E179563A796}"/>
              </a:ext>
            </a:extLst>
          </p:cNvPr>
          <p:cNvSpPr txBox="1">
            <a:spLocks/>
          </p:cNvSpPr>
          <p:nvPr/>
        </p:nvSpPr>
        <p:spPr>
          <a:xfrm>
            <a:off x="1788695" y="79872"/>
            <a:ext cx="8598318" cy="533400"/>
          </a:xfrm>
          <a:prstGeom prst="bevel">
            <a:avLst>
              <a:gd name="adj" fmla="val 3787"/>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ctr"/>
            <a:r>
              <a:rPr lang="en-US" sz="2400" dirty="0"/>
              <a:t>Bird’s-eye view of detector commissioning</a:t>
            </a:r>
          </a:p>
        </p:txBody>
      </p:sp>
      <p:sp>
        <p:nvSpPr>
          <p:cNvPr id="2" name="Slide Number Placeholder 1"/>
          <p:cNvSpPr>
            <a:spLocks noGrp="1"/>
          </p:cNvSpPr>
          <p:nvPr>
            <p:ph type="sldNum" sz="quarter" idx="12"/>
          </p:nvPr>
        </p:nvSpPr>
        <p:spPr/>
        <p:txBody>
          <a:bodyPr/>
          <a:lstStyle/>
          <a:p>
            <a:fld id="{A3AE0841-66DC-0F46-9E18-1EC227391243}" type="slidenum">
              <a:rPr lang="en-US" smtClean="0"/>
              <a:t>16</a:t>
            </a:fld>
            <a:endParaRPr lang="en-US"/>
          </a:p>
        </p:txBody>
      </p:sp>
    </p:spTree>
    <p:extLst>
      <p:ext uri="{BB962C8B-B14F-4D97-AF65-F5344CB8AC3E}">
        <p14:creationId xmlns:p14="http://schemas.microsoft.com/office/powerpoint/2010/main" val="798923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Commissioning (I)</a:t>
            </a:r>
            <a:endParaRPr lang="en-US" dirty="0"/>
          </a:p>
        </p:txBody>
      </p:sp>
      <p:sp>
        <p:nvSpPr>
          <p:cNvPr id="4" name="Footer Placeholder 3"/>
          <p:cNvSpPr>
            <a:spLocks noGrp="1"/>
          </p:cNvSpPr>
          <p:nvPr>
            <p:ph type="ftr" sz="quarter" idx="11"/>
          </p:nvPr>
        </p:nvSpPr>
        <p:spPr/>
        <p:txBody>
          <a:bodyPr/>
          <a:lstStyle/>
          <a:p>
            <a:r>
              <a:rPr lang="en-US" dirty="0" smtClean="0">
                <a:solidFill>
                  <a:schemeClr val="tx1">
                    <a:lumMod val="50000"/>
                    <a:lumOff val="50000"/>
                  </a:schemeClr>
                </a:solidFill>
              </a:rPr>
              <a:t>Icarus Meeting - May 18, 2018</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A3AE0841-66DC-0F46-9E18-1EC227391243}" type="slidenum">
              <a:rPr lang="en-US" smtClean="0"/>
              <a:t>17</a:t>
            </a:fld>
            <a:endParaRPr lang="en-US" dirty="0"/>
          </a:p>
        </p:txBody>
      </p:sp>
      <p:sp>
        <p:nvSpPr>
          <p:cNvPr id="8" name="Content Placeholder 2"/>
          <p:cNvSpPr>
            <a:spLocks noGrp="1"/>
          </p:cNvSpPr>
          <p:nvPr>
            <p:ph idx="1"/>
          </p:nvPr>
        </p:nvSpPr>
        <p:spPr>
          <a:xfrm>
            <a:off x="838200" y="1253612"/>
            <a:ext cx="10515600" cy="4970207"/>
          </a:xfrm>
        </p:spPr>
        <p:txBody>
          <a:bodyPr>
            <a:normAutofit/>
          </a:bodyPr>
          <a:lstStyle/>
          <a:p>
            <a:pPr>
              <a:buClr>
                <a:srgbClr val="216E79"/>
              </a:buClr>
              <a:buSzPct val="100000"/>
              <a:buFont typeface="Helvetica" charset="0"/>
              <a:buChar char="●"/>
            </a:pPr>
            <a:r>
              <a:rPr lang="en-US" dirty="0" smtClean="0"/>
              <a:t>Between October and November 2018 we should be able to start pumping the vacuum inside the cold vessels. This phase will last until we will be ready to start the cooldown (January or February 2019).</a:t>
            </a:r>
          </a:p>
          <a:p>
            <a:pPr lvl="1">
              <a:buClr>
                <a:srgbClr val="216E79"/>
              </a:buClr>
              <a:buSzPct val="100000"/>
              <a:buFont typeface="Helvetica" charset="0"/>
              <a:buChar char="●"/>
            </a:pPr>
            <a:r>
              <a:rPr lang="en-US" sz="2400" dirty="0" smtClean="0"/>
              <a:t>In this period the testing of the DAQ, noises, PMTs, Slow controls, etc. should continue.</a:t>
            </a:r>
          </a:p>
          <a:p>
            <a:pPr lvl="1">
              <a:buClr>
                <a:srgbClr val="216E79"/>
              </a:buClr>
              <a:buSzPct val="100000"/>
              <a:buFont typeface="Helvetica" charset="0"/>
              <a:buChar char="●"/>
            </a:pPr>
            <a:r>
              <a:rPr lang="en-US" sz="2400" dirty="0" smtClean="0"/>
              <a:t>Installation and pre-commissioning of the cryogenic systems will be completed.</a:t>
            </a:r>
          </a:p>
          <a:p>
            <a:pPr lvl="1">
              <a:buClr>
                <a:srgbClr val="216E79"/>
              </a:buClr>
              <a:buSzPct val="100000"/>
              <a:buFont typeface="Helvetica" charset="0"/>
              <a:buChar char="●"/>
            </a:pPr>
            <a:r>
              <a:rPr lang="en-US" sz="2400" dirty="0" smtClean="0"/>
              <a:t>Start of cooling is bound to the “clearance to start operation” issued by Fermilab.</a:t>
            </a:r>
          </a:p>
          <a:p>
            <a:pPr>
              <a:buClr>
                <a:srgbClr val="216E79"/>
              </a:buClr>
              <a:buSzPct val="100000"/>
              <a:buFont typeface="Helvetica" charset="0"/>
              <a:buChar char="●"/>
            </a:pPr>
            <a:r>
              <a:rPr lang="en-US" dirty="0" smtClean="0"/>
              <a:t>Before the start of the final commissioning the organization of the running (run coordination) has to be well defined.</a:t>
            </a:r>
          </a:p>
        </p:txBody>
      </p:sp>
    </p:spTree>
    <p:extLst>
      <p:ext uri="{BB962C8B-B14F-4D97-AF65-F5344CB8AC3E}">
        <p14:creationId xmlns:p14="http://schemas.microsoft.com/office/powerpoint/2010/main" val="1044678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Commissioning (II)</a:t>
            </a:r>
            <a:endParaRPr lang="en-US" dirty="0"/>
          </a:p>
        </p:txBody>
      </p:sp>
      <p:sp>
        <p:nvSpPr>
          <p:cNvPr id="4" name="Footer Placeholder 3"/>
          <p:cNvSpPr>
            <a:spLocks noGrp="1"/>
          </p:cNvSpPr>
          <p:nvPr>
            <p:ph type="ftr" sz="quarter" idx="11"/>
          </p:nvPr>
        </p:nvSpPr>
        <p:spPr/>
        <p:txBody>
          <a:bodyPr/>
          <a:lstStyle/>
          <a:p>
            <a:r>
              <a:rPr lang="en-US" dirty="0" smtClean="0">
                <a:solidFill>
                  <a:schemeClr val="tx1">
                    <a:lumMod val="50000"/>
                    <a:lumOff val="50000"/>
                  </a:schemeClr>
                </a:solidFill>
              </a:rPr>
              <a:t>Icarus Meeting - May 18, 2018</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A3AE0841-66DC-0F46-9E18-1EC227391243}" type="slidenum">
              <a:rPr lang="en-US" smtClean="0"/>
              <a:t>18</a:t>
            </a:fld>
            <a:endParaRPr lang="en-US" dirty="0"/>
          </a:p>
        </p:txBody>
      </p:sp>
      <p:sp>
        <p:nvSpPr>
          <p:cNvPr id="8" name="Content Placeholder 2"/>
          <p:cNvSpPr>
            <a:spLocks noGrp="1"/>
          </p:cNvSpPr>
          <p:nvPr>
            <p:ph idx="1"/>
          </p:nvPr>
        </p:nvSpPr>
        <p:spPr>
          <a:xfrm>
            <a:off x="838200" y="1253612"/>
            <a:ext cx="10515600" cy="4970207"/>
          </a:xfrm>
        </p:spPr>
        <p:txBody>
          <a:bodyPr>
            <a:normAutofit/>
          </a:bodyPr>
          <a:lstStyle/>
          <a:p>
            <a:pPr>
              <a:buClr>
                <a:srgbClr val="216E79"/>
              </a:buClr>
              <a:buSzPct val="100000"/>
              <a:buFont typeface="Helvetica" charset="0"/>
              <a:buChar char="●"/>
            </a:pPr>
            <a:r>
              <a:rPr lang="en-US" dirty="0" smtClean="0"/>
              <a:t>The detector commissioning consists of three phases:</a:t>
            </a:r>
          </a:p>
          <a:p>
            <a:pPr lvl="1">
              <a:buClr>
                <a:srgbClr val="216E79"/>
              </a:buClr>
              <a:buSzPct val="100000"/>
              <a:buFont typeface="Helvetica" charset="0"/>
              <a:buChar char="●"/>
            </a:pPr>
            <a:r>
              <a:rPr lang="en-US" sz="2400" dirty="0" smtClean="0"/>
              <a:t>Cryogenic commissioning:</a:t>
            </a:r>
          </a:p>
          <a:p>
            <a:pPr lvl="2">
              <a:buClr>
                <a:srgbClr val="216E79"/>
              </a:buClr>
              <a:buSzPct val="100000"/>
              <a:buFont typeface="Helvetica" charset="0"/>
              <a:buChar char="●"/>
            </a:pPr>
            <a:r>
              <a:rPr lang="en-US" sz="2400" dirty="0" smtClean="0"/>
              <a:t>Cooling (15 days), Filling (15 days), Purification (1 month), Stabilization (1 month). Two months in total.</a:t>
            </a:r>
          </a:p>
          <a:p>
            <a:pPr lvl="1">
              <a:buClr>
                <a:srgbClr val="216E79"/>
              </a:buClr>
              <a:buSzPct val="100000"/>
              <a:buFont typeface="Helvetica" charset="0"/>
              <a:buChar char="●"/>
            </a:pPr>
            <a:r>
              <a:rPr lang="en-US" sz="2400" dirty="0" smtClean="0"/>
              <a:t>TPC and PMT system commissioning:</a:t>
            </a:r>
          </a:p>
          <a:p>
            <a:pPr lvl="2">
              <a:buClr>
                <a:srgbClr val="216E79"/>
              </a:buClr>
              <a:buSzPct val="100000"/>
              <a:buFont typeface="Helvetica" charset="0"/>
              <a:buChar char="●"/>
            </a:pPr>
            <a:r>
              <a:rPr lang="en-US" sz="2400" dirty="0" smtClean="0"/>
              <a:t>HV for the drift, PMTs supply, calibrations, DAQ commissioning, trigger commissioning. </a:t>
            </a:r>
            <a:r>
              <a:rPr lang="en-US" sz="2400" dirty="0" smtClean="0"/>
              <a:t>(2 months in total).</a:t>
            </a:r>
            <a:endParaRPr lang="en-US" sz="2400" dirty="0" smtClean="0"/>
          </a:p>
          <a:p>
            <a:pPr lvl="1">
              <a:buClr>
                <a:srgbClr val="216E79"/>
              </a:buClr>
              <a:buSzPct val="100000"/>
              <a:buFont typeface="Helvetica" charset="0"/>
              <a:buChar char="●"/>
            </a:pPr>
            <a:r>
              <a:rPr lang="en-US" sz="2400" dirty="0" smtClean="0"/>
              <a:t>CRT commissioning:</a:t>
            </a:r>
          </a:p>
          <a:p>
            <a:pPr lvl="2">
              <a:buClr>
                <a:srgbClr val="216E79"/>
              </a:buClr>
              <a:buSzPct val="100000"/>
              <a:buFont typeface="Helvetica" charset="0"/>
              <a:buChar char="●"/>
            </a:pPr>
            <a:r>
              <a:rPr lang="en-US" sz="2400" dirty="0" smtClean="0"/>
              <a:t>The installation of the top part of the CRT will be completed after the stabilization of the cryogenics and purification systems;</a:t>
            </a:r>
          </a:p>
          <a:p>
            <a:pPr lvl="2">
              <a:buClr>
                <a:srgbClr val="216E79"/>
              </a:buClr>
              <a:buSzPct val="100000"/>
              <a:buFont typeface="Helvetica" charset="0"/>
              <a:buChar char="●"/>
            </a:pPr>
            <a:r>
              <a:rPr lang="en-US" sz="2400" dirty="0" smtClean="0"/>
              <a:t>The other parts of the CRT can be installed and commissioned in parallel with the activities for the completion of the cryogenics and the TPC and PMT system commissioning.</a:t>
            </a:r>
          </a:p>
        </p:txBody>
      </p:sp>
    </p:spTree>
    <p:extLst>
      <p:ext uri="{BB962C8B-B14F-4D97-AF65-F5344CB8AC3E}">
        <p14:creationId xmlns:p14="http://schemas.microsoft.com/office/powerpoint/2010/main" val="1768614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Footer Placeholder 3"/>
          <p:cNvSpPr>
            <a:spLocks noGrp="1"/>
          </p:cNvSpPr>
          <p:nvPr>
            <p:ph type="ftr" sz="quarter" idx="11"/>
          </p:nvPr>
        </p:nvSpPr>
        <p:spPr/>
        <p:txBody>
          <a:bodyPr/>
          <a:lstStyle/>
          <a:p>
            <a:r>
              <a:rPr lang="en-US" dirty="0" smtClean="0">
                <a:solidFill>
                  <a:schemeClr val="tx1">
                    <a:lumMod val="50000"/>
                    <a:lumOff val="50000"/>
                  </a:schemeClr>
                </a:solidFill>
              </a:rPr>
              <a:t>Icarus Meeting - May 18, 2018</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A3AE0841-66DC-0F46-9E18-1EC227391243}" type="slidenum">
              <a:rPr lang="en-US" smtClean="0"/>
              <a:t>19</a:t>
            </a:fld>
            <a:endParaRPr lang="en-US" dirty="0"/>
          </a:p>
        </p:txBody>
      </p:sp>
      <p:sp>
        <p:nvSpPr>
          <p:cNvPr id="8" name="Content Placeholder 2"/>
          <p:cNvSpPr>
            <a:spLocks noGrp="1"/>
          </p:cNvSpPr>
          <p:nvPr>
            <p:ph idx="1"/>
          </p:nvPr>
        </p:nvSpPr>
        <p:spPr>
          <a:xfrm>
            <a:off x="838200" y="1253612"/>
            <a:ext cx="10515600" cy="4970207"/>
          </a:xfrm>
        </p:spPr>
        <p:txBody>
          <a:bodyPr>
            <a:normAutofit/>
          </a:bodyPr>
          <a:lstStyle/>
          <a:p>
            <a:pPr>
              <a:buClr>
                <a:srgbClr val="216E79"/>
              </a:buClr>
              <a:buSzPct val="100000"/>
              <a:buFont typeface="Helvetica" charset="0"/>
              <a:buChar char="●"/>
            </a:pPr>
            <a:r>
              <a:rPr lang="en-US" dirty="0" smtClean="0"/>
              <a:t>The two cold vessels should be moved in their final location during June 2018.</a:t>
            </a:r>
          </a:p>
          <a:p>
            <a:pPr>
              <a:buClr>
                <a:srgbClr val="216E79"/>
              </a:buClr>
              <a:buSzPct val="100000"/>
              <a:buFont typeface="Helvetica" charset="0"/>
              <a:buChar char="●"/>
            </a:pPr>
            <a:r>
              <a:rPr lang="en-US" sz="2400" dirty="0" smtClean="0"/>
              <a:t>The operations for installation on top of the detector will start between June and July 2018 with the installation of the chimneys. They will continue with the installations of all the rest of the equipment, starting from September 2018 and until the start of the final commissioning of the apparatus that will take place, hopefully, at the beginning of 2019.</a:t>
            </a:r>
          </a:p>
          <a:p>
            <a:pPr>
              <a:buClr>
                <a:srgbClr val="216E79"/>
              </a:buClr>
              <a:buSzPct val="100000"/>
              <a:buFont typeface="Helvetica" charset="0"/>
              <a:buChar char="●"/>
            </a:pPr>
            <a:r>
              <a:rPr lang="en-US" dirty="0" smtClean="0"/>
              <a:t>In this phase, pre-commissioning and thorough test of the detector sub-components will be crucial for a successful physics run.</a:t>
            </a:r>
          </a:p>
          <a:p>
            <a:pPr>
              <a:buClr>
                <a:srgbClr val="216E79"/>
              </a:buClr>
              <a:buSzPct val="100000"/>
              <a:buFont typeface="Helvetica" charset="0"/>
              <a:buChar char="●"/>
            </a:pPr>
            <a:r>
              <a:rPr lang="en-US" sz="2400" dirty="0" smtClean="0"/>
              <a:t>The organization of the detector run is an important phase of the detector pre-commissioning and commissioning.</a:t>
            </a:r>
          </a:p>
        </p:txBody>
      </p:sp>
    </p:spTree>
    <p:extLst>
      <p:ext uri="{BB962C8B-B14F-4D97-AF65-F5344CB8AC3E}">
        <p14:creationId xmlns:p14="http://schemas.microsoft.com/office/powerpoint/2010/main" val="1263548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Foreword (I)</a:t>
            </a:r>
            <a:endParaRPr lang="en-US" dirty="0"/>
          </a:p>
        </p:txBody>
      </p:sp>
      <p:sp>
        <p:nvSpPr>
          <p:cNvPr id="3" name="Content Placeholder 2"/>
          <p:cNvSpPr>
            <a:spLocks noGrp="1"/>
          </p:cNvSpPr>
          <p:nvPr>
            <p:ph idx="1"/>
          </p:nvPr>
        </p:nvSpPr>
        <p:spPr>
          <a:xfrm>
            <a:off x="573505" y="1516480"/>
            <a:ext cx="11193774" cy="4839870"/>
          </a:xfrm>
        </p:spPr>
        <p:txBody>
          <a:bodyPr/>
          <a:lstStyle/>
          <a:p>
            <a:pPr>
              <a:buClr>
                <a:srgbClr val="216E79"/>
              </a:buClr>
              <a:buSzPct val="100000"/>
              <a:buFont typeface="Helvetica" charset="0"/>
              <a:buChar char="●"/>
            </a:pPr>
            <a:r>
              <a:rPr lang="en-US" dirty="0"/>
              <a:t>The overhauling activities of the T600 detector are defined in the first MoU between CERN and INFN for Collaboration in the CERN Neutrino Program (Neutrino Platform) signed on November 25, 2014.</a:t>
            </a:r>
            <a:endParaRPr lang="en-US" dirty="0" smtClean="0"/>
          </a:p>
          <a:p>
            <a:pPr>
              <a:buClr>
                <a:srgbClr val="216E79"/>
              </a:buClr>
              <a:buSzPct val="100000"/>
              <a:buFont typeface="Helvetica" charset="0"/>
              <a:buChar char="●"/>
            </a:pPr>
            <a:endParaRPr lang="en-US" dirty="0"/>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a:p>
          <a:p>
            <a:pPr>
              <a:buClr>
                <a:srgbClr val="216E79"/>
              </a:buClr>
              <a:buSzPct val="100000"/>
              <a:buFont typeface="Helvetica" charset="0"/>
              <a:buChar char="●"/>
            </a:pPr>
            <a:endParaRPr lang="en-US" dirty="0" smtClean="0"/>
          </a:p>
          <a:p>
            <a:pPr>
              <a:buClr>
                <a:srgbClr val="216E79"/>
              </a:buClr>
              <a:buSzPct val="100000"/>
              <a:buFont typeface="Helvetica" charset="0"/>
              <a:buChar char="●"/>
            </a:pPr>
            <a:r>
              <a:rPr lang="en-US" dirty="0" smtClean="0"/>
              <a:t>This Memorandum details the deliverables required to upgrade the detector as needed in order to operate according to the proposal for the Short Baseline Neutrino Program.</a:t>
            </a:r>
          </a:p>
          <a:p>
            <a:pPr>
              <a:buClr>
                <a:srgbClr val="216E79"/>
              </a:buClr>
              <a:buSzPct val="100000"/>
              <a:buFont typeface="Helvetica" charset="0"/>
              <a:buChar char="●"/>
            </a:pPr>
            <a:r>
              <a:rPr lang="en-US" dirty="0" smtClean="0"/>
              <a:t>Readout electronics, DAQ and installation at FNAL are not included.</a:t>
            </a:r>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a:p>
        </p:txBody>
      </p:sp>
      <p:sp>
        <p:nvSpPr>
          <p:cNvPr id="4" name="Footer Placeholder 3"/>
          <p:cNvSpPr>
            <a:spLocks noGrp="1"/>
          </p:cNvSpPr>
          <p:nvPr>
            <p:ph type="ftr" sz="quarter" idx="11"/>
          </p:nvPr>
        </p:nvSpPr>
        <p:spPr/>
        <p:txBody>
          <a:bodyPr/>
          <a:lstStyle/>
          <a:p>
            <a:r>
              <a:rPr lang="en-US" smtClean="0"/>
              <a:t>Icarus Meeting - May 18, 2018</a:t>
            </a:r>
            <a:endParaRPr lang="en-US"/>
          </a:p>
        </p:txBody>
      </p:sp>
      <p:pic>
        <p:nvPicPr>
          <p:cNvPr id="5" name="Picture 4"/>
          <p:cNvPicPr>
            <a:picLocks noChangeAspect="1"/>
          </p:cNvPicPr>
          <p:nvPr/>
        </p:nvPicPr>
        <p:blipFill>
          <a:blip r:embed="rId3"/>
          <a:stretch>
            <a:fillRect/>
          </a:stretch>
        </p:blipFill>
        <p:spPr>
          <a:xfrm>
            <a:off x="3030511" y="2662796"/>
            <a:ext cx="6279252" cy="1669362"/>
          </a:xfrm>
          <a:prstGeom prst="rect">
            <a:avLst/>
          </a:prstGeom>
        </p:spPr>
      </p:pic>
      <p:sp>
        <p:nvSpPr>
          <p:cNvPr id="6" name="Slide Number Placeholder 5"/>
          <p:cNvSpPr>
            <a:spLocks noGrp="1"/>
          </p:cNvSpPr>
          <p:nvPr>
            <p:ph type="sldNum" sz="quarter" idx="12"/>
          </p:nvPr>
        </p:nvSpPr>
        <p:spPr/>
        <p:txBody>
          <a:bodyPr/>
          <a:lstStyle/>
          <a:p>
            <a:fld id="{A3AE0841-66DC-0F46-9E18-1EC227391243}" type="slidenum">
              <a:rPr lang="en-US" smtClean="0"/>
              <a:t>2</a:t>
            </a:fld>
            <a:endParaRPr lang="en-US"/>
          </a:p>
        </p:txBody>
      </p:sp>
    </p:spTree>
    <p:extLst>
      <p:ext uri="{BB962C8B-B14F-4D97-AF65-F5344CB8AC3E}">
        <p14:creationId xmlns:p14="http://schemas.microsoft.com/office/powerpoint/2010/main" val="218180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Foreword (II)</a:t>
            </a:r>
            <a:endParaRPr lang="en-US" dirty="0"/>
          </a:p>
        </p:txBody>
      </p:sp>
      <p:sp>
        <p:nvSpPr>
          <p:cNvPr id="3" name="Content Placeholder 2"/>
          <p:cNvSpPr>
            <a:spLocks noGrp="1"/>
          </p:cNvSpPr>
          <p:nvPr>
            <p:ph idx="1"/>
          </p:nvPr>
        </p:nvSpPr>
        <p:spPr>
          <a:xfrm>
            <a:off x="573505" y="1253613"/>
            <a:ext cx="11193774" cy="5102737"/>
          </a:xfrm>
        </p:spPr>
        <p:txBody>
          <a:bodyPr>
            <a:normAutofit lnSpcReduction="10000"/>
          </a:bodyPr>
          <a:lstStyle/>
          <a:p>
            <a:pPr>
              <a:buClr>
                <a:srgbClr val="216E79"/>
              </a:buClr>
              <a:buSzPct val="100000"/>
              <a:buFont typeface="Helvetica" charset="0"/>
              <a:buChar char="●"/>
            </a:pPr>
            <a:r>
              <a:rPr lang="en-US" dirty="0" smtClean="0"/>
              <a:t>An addendum to the Memorandum of Understanding between CERN and INFN was signed the 27</a:t>
            </a:r>
            <a:r>
              <a:rPr lang="en-US" baseline="30000" dirty="0" smtClean="0"/>
              <a:t>th</a:t>
            </a:r>
            <a:r>
              <a:rPr lang="en-US" dirty="0" smtClean="0"/>
              <a:t> of October, 2016 to cover the detector installation at FNAL, the readout electronics and the other activities required to make the detector ready for operation.</a:t>
            </a:r>
          </a:p>
          <a:p>
            <a:pPr>
              <a:buClr>
                <a:srgbClr val="216E79"/>
              </a:buClr>
              <a:buSzPct val="100000"/>
              <a:buFont typeface="Helvetica" charset="0"/>
              <a:buChar char="●"/>
            </a:pPr>
            <a:endParaRPr lang="en-US" dirty="0"/>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smtClean="0"/>
          </a:p>
          <a:p>
            <a:pPr>
              <a:buClr>
                <a:srgbClr val="216E79"/>
              </a:buClr>
              <a:buSzPct val="100000"/>
              <a:buFont typeface="Helvetica" charset="0"/>
              <a:buChar char="●"/>
            </a:pPr>
            <a:r>
              <a:rPr lang="en-US" dirty="0" smtClean="0"/>
              <a:t>An agreement between DoE/FNAL, MIUR/INFN and CERN was recently signed to define the the delicate matter of ownership of the detector components, that are in part procured by FNAL and that are taken to Fermilab by the European partners.</a:t>
            </a:r>
          </a:p>
          <a:p>
            <a:pPr>
              <a:buClr>
                <a:srgbClr val="216E79"/>
              </a:buClr>
              <a:buSzPct val="100000"/>
              <a:buFont typeface="Helvetica" charset="0"/>
              <a:buChar char="●"/>
            </a:pPr>
            <a:r>
              <a:rPr lang="en-US" dirty="0" smtClean="0"/>
              <a:t>Additional implementation agreements have to be made to cover the activities of pre-commissioning, commissioning and run of the experiment.</a:t>
            </a:r>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a:p>
        </p:txBody>
      </p:sp>
      <p:sp>
        <p:nvSpPr>
          <p:cNvPr id="4" name="Footer Placeholder 3"/>
          <p:cNvSpPr>
            <a:spLocks noGrp="1"/>
          </p:cNvSpPr>
          <p:nvPr>
            <p:ph type="ftr" sz="quarter" idx="11"/>
          </p:nvPr>
        </p:nvSpPr>
        <p:spPr/>
        <p:txBody>
          <a:bodyPr/>
          <a:lstStyle/>
          <a:p>
            <a:r>
              <a:rPr lang="en-US" smtClean="0"/>
              <a:t>Icarus Meeting - May 18, 2018</a:t>
            </a:r>
            <a:endParaRPr lang="en-US"/>
          </a:p>
        </p:txBody>
      </p:sp>
      <p:pic>
        <p:nvPicPr>
          <p:cNvPr id="6" name="Picture 5"/>
          <p:cNvPicPr>
            <a:picLocks noChangeAspect="1"/>
          </p:cNvPicPr>
          <p:nvPr/>
        </p:nvPicPr>
        <p:blipFill>
          <a:blip r:embed="rId3"/>
          <a:stretch>
            <a:fillRect/>
          </a:stretch>
        </p:blipFill>
        <p:spPr>
          <a:xfrm>
            <a:off x="1965651" y="2156493"/>
            <a:ext cx="8409482" cy="2230085"/>
          </a:xfrm>
          <a:prstGeom prst="rect">
            <a:avLst/>
          </a:prstGeom>
        </p:spPr>
      </p:pic>
      <p:sp>
        <p:nvSpPr>
          <p:cNvPr id="7" name="Slide Number Placeholder 6"/>
          <p:cNvSpPr>
            <a:spLocks noGrp="1"/>
          </p:cNvSpPr>
          <p:nvPr>
            <p:ph type="sldNum" sz="quarter" idx="12"/>
          </p:nvPr>
        </p:nvSpPr>
        <p:spPr/>
        <p:txBody>
          <a:bodyPr/>
          <a:lstStyle/>
          <a:p>
            <a:fld id="{A3AE0841-66DC-0F46-9E18-1EC227391243}" type="slidenum">
              <a:rPr lang="en-US" smtClean="0"/>
              <a:t>3</a:t>
            </a:fld>
            <a:endParaRPr lang="en-US"/>
          </a:p>
        </p:txBody>
      </p:sp>
    </p:spTree>
    <p:extLst>
      <p:ext uri="{BB962C8B-B14F-4D97-AF65-F5344CB8AC3E}">
        <p14:creationId xmlns:p14="http://schemas.microsoft.com/office/powerpoint/2010/main" val="1220812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status</a:t>
            </a:r>
            <a:endParaRPr lang="en-US" dirty="0"/>
          </a:p>
        </p:txBody>
      </p:sp>
      <p:sp>
        <p:nvSpPr>
          <p:cNvPr id="3" name="Content Placeholder 2"/>
          <p:cNvSpPr>
            <a:spLocks noGrp="1"/>
          </p:cNvSpPr>
          <p:nvPr>
            <p:ph idx="1"/>
          </p:nvPr>
        </p:nvSpPr>
        <p:spPr>
          <a:xfrm>
            <a:off x="573505" y="1253613"/>
            <a:ext cx="11193774" cy="5102737"/>
          </a:xfrm>
        </p:spPr>
        <p:txBody>
          <a:bodyPr>
            <a:normAutofit lnSpcReduction="10000"/>
          </a:bodyPr>
          <a:lstStyle/>
          <a:p>
            <a:pPr>
              <a:buClr>
                <a:srgbClr val="216E79"/>
              </a:buClr>
              <a:buSzPct val="100000"/>
              <a:buFont typeface="Helvetica" charset="0"/>
              <a:buChar char="●"/>
            </a:pPr>
            <a:r>
              <a:rPr lang="en-US" dirty="0" smtClean="0"/>
              <a:t>After the completion of the two detectors overhauling at CERN and their insertion in the new aluminum cold vessels (March 2017), the two detectors have been transported to Fermilab (July 2017).</a:t>
            </a:r>
          </a:p>
          <a:p>
            <a:pPr>
              <a:buClr>
                <a:srgbClr val="216E79"/>
              </a:buClr>
              <a:buSzPct val="100000"/>
              <a:buFont typeface="Helvetica" charset="0"/>
              <a:buChar char="●"/>
            </a:pPr>
            <a:r>
              <a:rPr lang="en-US" dirty="0" smtClean="0"/>
              <a:t>Between May and August 2017, the lower part of the warm vessel has been assembled inside the Far Detector building at FNAL.</a:t>
            </a:r>
          </a:p>
          <a:p>
            <a:pPr>
              <a:buClr>
                <a:srgbClr val="216E79"/>
              </a:buClr>
              <a:buSzPct val="100000"/>
              <a:buFont typeface="Helvetica" charset="0"/>
              <a:buChar char="●"/>
            </a:pPr>
            <a:r>
              <a:rPr lang="en-US" dirty="0" smtClean="0"/>
              <a:t>Starting from the second half of 2017, the procurement of materials for the construction of the cold shields, to be installed in the warm vessel before the cold vessels, was initiated. All materials are now at Fermilab and the assembly of the cold shields is expected to be completed by end of May 2018.</a:t>
            </a:r>
          </a:p>
          <a:p>
            <a:pPr>
              <a:buClr>
                <a:srgbClr val="216E79"/>
              </a:buClr>
              <a:buSzPct val="100000"/>
              <a:buFont typeface="Helvetica" charset="0"/>
              <a:buChar char="●"/>
            </a:pPr>
            <a:r>
              <a:rPr lang="en-US" dirty="0" smtClean="0"/>
              <a:t>The operations for the precise positioning and alignment of the cold vessels have been completed. Installation of the detector supports is in progress.</a:t>
            </a:r>
          </a:p>
          <a:p>
            <a:pPr>
              <a:buClr>
                <a:srgbClr val="216E79"/>
              </a:buClr>
              <a:buSzPct val="100000"/>
              <a:buFont typeface="Helvetica" charset="0"/>
              <a:buChar char="●"/>
            </a:pPr>
            <a:r>
              <a:rPr lang="en-US" dirty="0" smtClean="0"/>
              <a:t>The contract for moving the two cold vessels in the final position was assigned in March 2018. The rigging plan is expected to be finalized by end of May 2018. As part of this activity, the capacity of two cranes of the building has been recently upgraded to 30 metric tons.</a:t>
            </a:r>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a:p>
        </p:txBody>
      </p:sp>
      <p:sp>
        <p:nvSpPr>
          <p:cNvPr id="4" name="Footer Placeholder 3"/>
          <p:cNvSpPr>
            <a:spLocks noGrp="1"/>
          </p:cNvSpPr>
          <p:nvPr>
            <p:ph type="ftr" sz="quarter" idx="11"/>
          </p:nvPr>
        </p:nvSpPr>
        <p:spPr/>
        <p:txBody>
          <a:bodyPr/>
          <a:lstStyle/>
          <a:p>
            <a:r>
              <a:rPr lang="en-US" smtClean="0"/>
              <a:t>Icarus Meeting - May 18, 2018</a:t>
            </a:r>
            <a:endParaRPr lang="en-US"/>
          </a:p>
        </p:txBody>
      </p:sp>
      <p:sp>
        <p:nvSpPr>
          <p:cNvPr id="7" name="Slide Number Placeholder 6"/>
          <p:cNvSpPr>
            <a:spLocks noGrp="1"/>
          </p:cNvSpPr>
          <p:nvPr>
            <p:ph type="sldNum" sz="quarter" idx="12"/>
          </p:nvPr>
        </p:nvSpPr>
        <p:spPr/>
        <p:txBody>
          <a:bodyPr/>
          <a:lstStyle/>
          <a:p>
            <a:fld id="{A3AE0841-66DC-0F46-9E18-1EC227391243}" type="slidenum">
              <a:rPr lang="en-US" smtClean="0"/>
              <a:t>4</a:t>
            </a:fld>
            <a:endParaRPr lang="en-US"/>
          </a:p>
        </p:txBody>
      </p:sp>
    </p:spTree>
    <p:extLst>
      <p:ext uri="{BB962C8B-B14F-4D97-AF65-F5344CB8AC3E}">
        <p14:creationId xmlns:p14="http://schemas.microsoft.com/office/powerpoint/2010/main" val="1635498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status (cont.)</a:t>
            </a:r>
            <a:endParaRPr lang="en-US" dirty="0"/>
          </a:p>
        </p:txBody>
      </p:sp>
      <p:sp>
        <p:nvSpPr>
          <p:cNvPr id="3" name="Content Placeholder 2"/>
          <p:cNvSpPr>
            <a:spLocks noGrp="1"/>
          </p:cNvSpPr>
          <p:nvPr>
            <p:ph idx="1"/>
          </p:nvPr>
        </p:nvSpPr>
        <p:spPr>
          <a:xfrm>
            <a:off x="573505" y="1253613"/>
            <a:ext cx="11193774" cy="5102737"/>
          </a:xfrm>
        </p:spPr>
        <p:txBody>
          <a:bodyPr>
            <a:normAutofit fontScale="92500" lnSpcReduction="20000"/>
          </a:bodyPr>
          <a:lstStyle/>
          <a:p>
            <a:pPr>
              <a:buClr>
                <a:srgbClr val="216E79"/>
              </a:buClr>
              <a:buSzPct val="100000"/>
              <a:buFont typeface="Helvetica" charset="0"/>
              <a:buChar char="●"/>
            </a:pPr>
            <a:r>
              <a:rPr lang="en-US" dirty="0" smtClean="0"/>
              <a:t>Before moving the cold vessels in the final position, the main doors of the vessels have to be sealed. A helium leak tests will be performed after the sealing. This activity is expected to take place between mid May and Mid June.</a:t>
            </a:r>
          </a:p>
          <a:p>
            <a:pPr>
              <a:buClr>
                <a:srgbClr val="216E79"/>
              </a:buClr>
              <a:buSzPct val="100000"/>
              <a:buFont typeface="Helvetica" charset="0"/>
              <a:buChar char="●"/>
            </a:pPr>
            <a:r>
              <a:rPr lang="en-US" dirty="0" smtClean="0"/>
              <a:t>The positioning of the two cold vessels is expected to take place by end of June 2018.</a:t>
            </a:r>
          </a:p>
          <a:p>
            <a:pPr>
              <a:buClr>
                <a:srgbClr val="216E79"/>
              </a:buClr>
              <a:buSzPct val="100000"/>
              <a:buFont typeface="Helvetica" charset="0"/>
              <a:buChar char="●"/>
            </a:pPr>
            <a:r>
              <a:rPr lang="en-US" dirty="0" smtClean="0"/>
              <a:t>Starting from 2016 a number of other activities are being carried out:</a:t>
            </a:r>
          </a:p>
          <a:p>
            <a:pPr lvl="1">
              <a:buClr>
                <a:srgbClr val="216E79"/>
              </a:buClr>
              <a:buSzPct val="100000"/>
              <a:buFont typeface="Helvetica" charset="0"/>
              <a:buChar char="●"/>
            </a:pPr>
            <a:r>
              <a:rPr lang="en-US" sz="2400" dirty="0" smtClean="0"/>
              <a:t>The design and procurement of the cryogenics and purification systems (CERN);</a:t>
            </a:r>
          </a:p>
          <a:p>
            <a:pPr lvl="1">
              <a:buClr>
                <a:srgbClr val="216E79"/>
              </a:buClr>
              <a:buSzPct val="100000"/>
              <a:buFont typeface="Helvetica" charset="0"/>
              <a:buChar char="●"/>
            </a:pPr>
            <a:r>
              <a:rPr lang="en-US" sz="2400" dirty="0" smtClean="0"/>
              <a:t>The design procurement and test of the wires readout electronics, decoupling boards, feedthrough flanges, power supplies, crates (see A. </a:t>
            </a:r>
            <a:r>
              <a:rPr lang="en-US" sz="2400" dirty="0" err="1" smtClean="0"/>
              <a:t>Guglielmi</a:t>
            </a:r>
            <a:r>
              <a:rPr lang="en-US" sz="2400" dirty="0" smtClean="0"/>
              <a:t> presentation);</a:t>
            </a:r>
          </a:p>
          <a:p>
            <a:pPr lvl="1">
              <a:buClr>
                <a:srgbClr val="216E79"/>
              </a:buClr>
              <a:buSzPct val="100000"/>
              <a:buFont typeface="Helvetica" charset="0"/>
              <a:buChar char="●"/>
            </a:pPr>
            <a:r>
              <a:rPr lang="en-US" sz="2400" dirty="0" smtClean="0"/>
              <a:t>The procurement and test of the PMTs readout electronics, feedthrough flanges, laser calibration system, power supplies (see G.L. </a:t>
            </a:r>
            <a:r>
              <a:rPr lang="en-US" sz="2400" dirty="0" err="1" smtClean="0"/>
              <a:t>Raselli</a:t>
            </a:r>
            <a:r>
              <a:rPr lang="en-US" sz="2400" dirty="0" smtClean="0"/>
              <a:t> presentation);</a:t>
            </a:r>
          </a:p>
          <a:p>
            <a:pPr lvl="1">
              <a:buClr>
                <a:srgbClr val="216E79"/>
              </a:buClr>
              <a:buSzPct val="100000"/>
              <a:buFont typeface="Helvetica" charset="0"/>
              <a:buChar char="●"/>
            </a:pPr>
            <a:r>
              <a:rPr lang="en-US" sz="2400" dirty="0" smtClean="0"/>
              <a:t>The development of the slow control system (see A. Fava presentation);</a:t>
            </a:r>
          </a:p>
          <a:p>
            <a:pPr lvl="1">
              <a:buClr>
                <a:srgbClr val="216E79"/>
              </a:buClr>
              <a:buSzPct val="100000"/>
              <a:buFont typeface="Helvetica" charset="0"/>
              <a:buChar char="●"/>
            </a:pPr>
            <a:r>
              <a:rPr lang="en-US" sz="2400" dirty="0" smtClean="0"/>
              <a:t>The design, procurement, test and pre-assembly of the CRT system (see A. </a:t>
            </a:r>
            <a:r>
              <a:rPr lang="en-US" sz="2400" dirty="0" err="1" smtClean="0"/>
              <a:t>Schukraft</a:t>
            </a:r>
            <a:r>
              <a:rPr lang="en-US" sz="2400" dirty="0" smtClean="0"/>
              <a:t> presentation);</a:t>
            </a:r>
          </a:p>
          <a:p>
            <a:pPr lvl="1">
              <a:buClr>
                <a:srgbClr val="216E79"/>
              </a:buClr>
              <a:buSzPct val="100000"/>
              <a:buFont typeface="Helvetica" charset="0"/>
              <a:buChar char="●"/>
            </a:pPr>
            <a:r>
              <a:rPr lang="en-US" sz="2400" dirty="0" smtClean="0"/>
              <a:t>The development of the DAQ architecture and of the trigger system and the procurement and test of related equipment.</a:t>
            </a:r>
          </a:p>
          <a:p>
            <a:pPr>
              <a:buClr>
                <a:srgbClr val="216E79"/>
              </a:buClr>
              <a:buSzPct val="100000"/>
              <a:buFont typeface="Helvetica" charset="0"/>
              <a:buChar char="●"/>
            </a:pPr>
            <a:r>
              <a:rPr lang="en-US" dirty="0" smtClean="0"/>
              <a:t>Several development activities are being carried on in common with the Near Detector (common Working Groups).</a:t>
            </a:r>
          </a:p>
          <a:p>
            <a:pPr lvl="1">
              <a:buClr>
                <a:srgbClr val="216E79"/>
              </a:buClr>
              <a:buSzPct val="100000"/>
              <a:buFont typeface="Helvetica" charset="0"/>
              <a:buChar char="●"/>
            </a:pPr>
            <a:endParaRPr lang="en-US" sz="2400" dirty="0" smtClean="0"/>
          </a:p>
          <a:p>
            <a:pPr>
              <a:buClr>
                <a:srgbClr val="216E79"/>
              </a:buClr>
              <a:buSzPct val="100000"/>
              <a:buFont typeface="Helvetica" charset="0"/>
              <a:buChar char="●"/>
            </a:pPr>
            <a:endParaRPr lang="en-US" dirty="0" smtClean="0"/>
          </a:p>
          <a:p>
            <a:pPr>
              <a:buClr>
                <a:srgbClr val="216E79"/>
              </a:buClr>
              <a:buSzPct val="100000"/>
              <a:buFont typeface="Helvetica" charset="0"/>
              <a:buChar char="●"/>
            </a:pPr>
            <a:endParaRPr lang="en-US" dirty="0"/>
          </a:p>
        </p:txBody>
      </p:sp>
      <p:sp>
        <p:nvSpPr>
          <p:cNvPr id="4" name="Footer Placeholder 3"/>
          <p:cNvSpPr>
            <a:spLocks noGrp="1"/>
          </p:cNvSpPr>
          <p:nvPr>
            <p:ph type="ftr" sz="quarter" idx="11"/>
          </p:nvPr>
        </p:nvSpPr>
        <p:spPr/>
        <p:txBody>
          <a:bodyPr/>
          <a:lstStyle/>
          <a:p>
            <a:r>
              <a:rPr lang="en-US" smtClean="0"/>
              <a:t>Icarus Meeting - May 18, 2018</a:t>
            </a:r>
            <a:endParaRPr lang="en-US"/>
          </a:p>
        </p:txBody>
      </p:sp>
      <p:sp>
        <p:nvSpPr>
          <p:cNvPr id="7" name="Slide Number Placeholder 6"/>
          <p:cNvSpPr>
            <a:spLocks noGrp="1"/>
          </p:cNvSpPr>
          <p:nvPr>
            <p:ph type="sldNum" sz="quarter" idx="12"/>
          </p:nvPr>
        </p:nvSpPr>
        <p:spPr/>
        <p:txBody>
          <a:bodyPr/>
          <a:lstStyle/>
          <a:p>
            <a:fld id="{A3AE0841-66DC-0F46-9E18-1EC227391243}" type="slidenum">
              <a:rPr lang="en-US" smtClean="0"/>
              <a:t>5</a:t>
            </a:fld>
            <a:endParaRPr lang="en-US"/>
          </a:p>
        </p:txBody>
      </p:sp>
    </p:spTree>
    <p:extLst>
      <p:ext uri="{BB962C8B-B14F-4D97-AF65-F5344CB8AC3E}">
        <p14:creationId xmlns:p14="http://schemas.microsoft.com/office/powerpoint/2010/main" val="1496591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Detectors at FNAL</a:t>
            </a:r>
            <a:endParaRPr lang="en-US" dirty="0"/>
          </a:p>
        </p:txBody>
      </p:sp>
      <p:sp>
        <p:nvSpPr>
          <p:cNvPr id="3" name="Footer Placeholder 2"/>
          <p:cNvSpPr>
            <a:spLocks noGrp="1"/>
          </p:cNvSpPr>
          <p:nvPr>
            <p:ph type="ftr" sz="quarter" idx="11"/>
          </p:nvPr>
        </p:nvSpPr>
        <p:spPr/>
        <p:txBody>
          <a:bodyPr/>
          <a:lstStyle/>
          <a:p>
            <a:r>
              <a:rPr lang="en-US" smtClean="0"/>
              <a:t>Icarus Meeting - May 18, 2018</a:t>
            </a:r>
            <a:endParaRPr lang="en-US"/>
          </a:p>
        </p:txBody>
      </p:sp>
      <p:sp>
        <p:nvSpPr>
          <p:cNvPr id="4" name="Slide Number Placeholder 3"/>
          <p:cNvSpPr>
            <a:spLocks noGrp="1"/>
          </p:cNvSpPr>
          <p:nvPr>
            <p:ph type="sldNum" sz="quarter" idx="12"/>
          </p:nvPr>
        </p:nvSpPr>
        <p:spPr/>
        <p:txBody>
          <a:bodyPr/>
          <a:lstStyle/>
          <a:p>
            <a:fld id="{A3AE0841-66DC-0F46-9E18-1EC227391243}" type="slidenum">
              <a:rPr lang="en-US" smtClean="0"/>
              <a:t>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018" y="1755634"/>
            <a:ext cx="5204301" cy="39038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37" y="1755634"/>
            <a:ext cx="5204302" cy="3903861"/>
          </a:xfrm>
          <a:prstGeom prst="rect">
            <a:avLst/>
          </a:prstGeom>
        </p:spPr>
      </p:pic>
    </p:spTree>
    <p:extLst>
      <p:ext uri="{BB962C8B-B14F-4D97-AF65-F5344CB8AC3E}">
        <p14:creationId xmlns:p14="http://schemas.microsoft.com/office/powerpoint/2010/main" val="974046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Vessel in the FD building</a:t>
            </a:r>
            <a:endParaRPr lang="en-US" dirty="0"/>
          </a:p>
        </p:txBody>
      </p:sp>
      <p:sp>
        <p:nvSpPr>
          <p:cNvPr id="3" name="Footer Placeholder 2"/>
          <p:cNvSpPr>
            <a:spLocks noGrp="1"/>
          </p:cNvSpPr>
          <p:nvPr>
            <p:ph type="ftr" sz="quarter" idx="11"/>
          </p:nvPr>
        </p:nvSpPr>
        <p:spPr/>
        <p:txBody>
          <a:bodyPr/>
          <a:lstStyle/>
          <a:p>
            <a:r>
              <a:rPr lang="en-US" smtClean="0"/>
              <a:t>Icarus Meeting - May 18, 2018</a:t>
            </a:r>
            <a:endParaRPr lang="en-US"/>
          </a:p>
        </p:txBody>
      </p:sp>
      <p:sp>
        <p:nvSpPr>
          <p:cNvPr id="4" name="Slide Number Placeholder 3"/>
          <p:cNvSpPr>
            <a:spLocks noGrp="1"/>
          </p:cNvSpPr>
          <p:nvPr>
            <p:ph type="sldNum" sz="quarter" idx="12"/>
          </p:nvPr>
        </p:nvSpPr>
        <p:spPr/>
        <p:txBody>
          <a:bodyPr/>
          <a:lstStyle/>
          <a:p>
            <a:fld id="{A3AE0841-66DC-0F46-9E18-1EC227391243}" type="slidenum">
              <a:rPr lang="en-US" smtClean="0"/>
              <a:t>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811" y="1284852"/>
            <a:ext cx="6508377" cy="4881283"/>
          </a:xfrm>
          <a:prstGeom prst="rect">
            <a:avLst/>
          </a:prstGeom>
        </p:spPr>
      </p:pic>
    </p:spTree>
    <p:extLst>
      <p:ext uri="{BB962C8B-B14F-4D97-AF65-F5344CB8AC3E}">
        <p14:creationId xmlns:p14="http://schemas.microsoft.com/office/powerpoint/2010/main" val="1474184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E0C248-7E61-6E4D-9FDA-EC84FCC2EE31}"/>
              </a:ext>
            </a:extLst>
          </p:cNvPr>
          <p:cNvSpPr>
            <a:spLocks noGrp="1"/>
          </p:cNvSpPr>
          <p:nvPr>
            <p:ph type="title"/>
          </p:nvPr>
        </p:nvSpPr>
        <p:spPr/>
        <p:txBody>
          <a:bodyPr>
            <a:normAutofit/>
          </a:bodyPr>
          <a:lstStyle/>
          <a:p>
            <a:r>
              <a:rPr lang="en-US" dirty="0"/>
              <a:t>Ongoing/imminent activities</a:t>
            </a:r>
          </a:p>
        </p:txBody>
      </p:sp>
      <p:sp>
        <p:nvSpPr>
          <p:cNvPr id="4" name="Footer Placeholder 3">
            <a:extLst>
              <a:ext uri="{FF2B5EF4-FFF2-40B4-BE49-F238E27FC236}">
                <a16:creationId xmlns="" xmlns:a16="http://schemas.microsoft.com/office/drawing/2014/main" id="{CF6F371E-0CE8-D642-AC42-B1FF1590716C}"/>
              </a:ext>
            </a:extLst>
          </p:cNvPr>
          <p:cNvSpPr>
            <a:spLocks noGrp="1"/>
          </p:cNvSpPr>
          <p:nvPr>
            <p:ph type="ftr" sz="quarter" idx="4294967295"/>
          </p:nvPr>
        </p:nvSpPr>
        <p:spPr>
          <a:xfrm>
            <a:off x="491254" y="6367309"/>
            <a:ext cx="3720806" cy="281008"/>
          </a:xfrm>
          <a:prstGeom prst="rect">
            <a:avLst/>
          </a:prstGeom>
        </p:spPr>
        <p:txBody>
          <a:bodyPr/>
          <a:lstStyle/>
          <a:p>
            <a:pPr>
              <a:defRPr/>
            </a:pPr>
            <a:r>
              <a:rPr lang="ro-RO" sz="1400" dirty="0" err="1" smtClean="0">
                <a:solidFill>
                  <a:schemeClr val="tx1">
                    <a:lumMod val="50000"/>
                    <a:lumOff val="50000"/>
                  </a:schemeClr>
                </a:solidFill>
              </a:rPr>
              <a:t>Icarus</a:t>
            </a:r>
            <a:r>
              <a:rPr lang="ro-RO" sz="1400" dirty="0" smtClean="0">
                <a:solidFill>
                  <a:schemeClr val="tx1">
                    <a:lumMod val="50000"/>
                    <a:lumOff val="50000"/>
                  </a:schemeClr>
                </a:solidFill>
              </a:rPr>
              <a:t> Meeting - May 18, 2018</a:t>
            </a:r>
            <a:endParaRPr lang="ro-RO" sz="1400" dirty="0">
              <a:solidFill>
                <a:schemeClr val="tx1">
                  <a:lumMod val="50000"/>
                  <a:lumOff val="50000"/>
                </a:schemeClr>
              </a:solidFill>
            </a:endParaRPr>
          </a:p>
        </p:txBody>
      </p:sp>
      <p:pic>
        <p:nvPicPr>
          <p:cNvPr id="9" name="Picture 8">
            <a:extLst>
              <a:ext uri="{FF2B5EF4-FFF2-40B4-BE49-F238E27FC236}">
                <a16:creationId xmlns="" xmlns:a16="http://schemas.microsoft.com/office/drawing/2014/main" id="{AF47BC03-B131-6F48-A926-DB29AFB814A0}"/>
              </a:ext>
            </a:extLst>
          </p:cNvPr>
          <p:cNvPicPr>
            <a:picLocks noChangeAspect="1"/>
          </p:cNvPicPr>
          <p:nvPr/>
        </p:nvPicPr>
        <p:blipFill>
          <a:blip r:embed="rId2"/>
          <a:stretch>
            <a:fillRect/>
          </a:stretch>
        </p:blipFill>
        <p:spPr>
          <a:xfrm>
            <a:off x="7599031" y="2075915"/>
            <a:ext cx="2908300" cy="3632200"/>
          </a:xfrm>
          <a:prstGeom prst="rect">
            <a:avLst/>
          </a:prstGeom>
          <a:scene3d>
            <a:camera prst="orthographicFront"/>
            <a:lightRig rig="threePt" dir="t"/>
          </a:scene3d>
          <a:sp3d>
            <a:bevelT/>
          </a:sp3d>
        </p:spPr>
      </p:pic>
      <p:sp>
        <p:nvSpPr>
          <p:cNvPr id="3" name="Rectangle 2">
            <a:extLst>
              <a:ext uri="{FF2B5EF4-FFF2-40B4-BE49-F238E27FC236}">
                <a16:creationId xmlns="" xmlns:a16="http://schemas.microsoft.com/office/drawing/2014/main" id="{53B2E906-9859-CF4B-8550-8FFA88D003D5}"/>
              </a:ext>
            </a:extLst>
          </p:cNvPr>
          <p:cNvSpPr/>
          <p:nvPr/>
        </p:nvSpPr>
        <p:spPr>
          <a:xfrm>
            <a:off x="2590737" y="1810071"/>
            <a:ext cx="3521157" cy="424732"/>
          </a:xfrm>
          <a:prstGeom prst="rect">
            <a:avLst/>
          </a:prstGeom>
        </p:spPr>
        <p:txBody>
          <a:bodyPr wrap="none">
            <a:spAutoFit/>
          </a:bodyPr>
          <a:lstStyle/>
          <a:p>
            <a:pPr algn="just">
              <a:lnSpc>
                <a:spcPct val="120000"/>
              </a:lnSpc>
              <a:spcBef>
                <a:spcPts val="600"/>
              </a:spcBef>
              <a:buClr>
                <a:schemeClr val="tx1"/>
              </a:buClr>
            </a:pPr>
            <a:r>
              <a:rPr lang="en-US" dirty="0"/>
              <a:t>Cold shields assembly &amp; installation</a:t>
            </a:r>
          </a:p>
        </p:txBody>
      </p:sp>
      <p:sp>
        <p:nvSpPr>
          <p:cNvPr id="6" name="Rectangle 5">
            <a:extLst>
              <a:ext uri="{FF2B5EF4-FFF2-40B4-BE49-F238E27FC236}">
                <a16:creationId xmlns="" xmlns:a16="http://schemas.microsoft.com/office/drawing/2014/main" id="{5717D625-0AD3-4A4B-BE21-3F199874AA8C}"/>
              </a:ext>
            </a:extLst>
          </p:cNvPr>
          <p:cNvSpPr/>
          <p:nvPr/>
        </p:nvSpPr>
        <p:spPr>
          <a:xfrm>
            <a:off x="7466393" y="1497583"/>
            <a:ext cx="2938305" cy="424732"/>
          </a:xfrm>
          <a:prstGeom prst="rect">
            <a:avLst/>
          </a:prstGeom>
        </p:spPr>
        <p:txBody>
          <a:bodyPr wrap="none">
            <a:spAutoFit/>
          </a:bodyPr>
          <a:lstStyle/>
          <a:p>
            <a:pPr algn="just">
              <a:lnSpc>
                <a:spcPct val="120000"/>
              </a:lnSpc>
              <a:spcBef>
                <a:spcPts val="600"/>
              </a:spcBef>
              <a:buClr>
                <a:schemeClr val="tx1"/>
              </a:buClr>
            </a:pPr>
            <a:r>
              <a:rPr lang="en-US" dirty="0"/>
              <a:t>Door welding &amp; vacuum tests</a:t>
            </a:r>
          </a:p>
        </p:txBody>
      </p:sp>
      <p:pic>
        <p:nvPicPr>
          <p:cNvPr id="10" name="Picture 9">
            <a:extLst>
              <a:ext uri="{FF2B5EF4-FFF2-40B4-BE49-F238E27FC236}">
                <a16:creationId xmlns="" xmlns:a16="http://schemas.microsoft.com/office/drawing/2014/main" id="{E7A08803-990E-8648-B87A-E7CFF99768F1}"/>
              </a:ext>
            </a:extLst>
          </p:cNvPr>
          <p:cNvPicPr>
            <a:picLocks noChangeAspect="1"/>
          </p:cNvPicPr>
          <p:nvPr/>
        </p:nvPicPr>
        <p:blipFill>
          <a:blip r:embed="rId3"/>
          <a:stretch>
            <a:fillRect/>
          </a:stretch>
        </p:blipFill>
        <p:spPr>
          <a:xfrm>
            <a:off x="1644317" y="2345454"/>
            <a:ext cx="5724533" cy="3093122"/>
          </a:xfrm>
          <a:prstGeom prst="rect">
            <a:avLst/>
          </a:prstGeom>
          <a:effectLst/>
          <a:scene3d>
            <a:camera prst="orthographicFront"/>
            <a:lightRig rig="threePt" dir="t"/>
          </a:scene3d>
          <a:sp3d>
            <a:bevelT/>
          </a:sp3d>
        </p:spPr>
      </p:pic>
      <p:sp>
        <p:nvSpPr>
          <p:cNvPr id="8" name="Slide Number Placeholder 7"/>
          <p:cNvSpPr>
            <a:spLocks noGrp="1"/>
          </p:cNvSpPr>
          <p:nvPr>
            <p:ph type="sldNum" sz="quarter" idx="12"/>
          </p:nvPr>
        </p:nvSpPr>
        <p:spPr/>
        <p:txBody>
          <a:bodyPr/>
          <a:lstStyle/>
          <a:p>
            <a:fld id="{A3AE0841-66DC-0F46-9E18-1EC227391243}" type="slidenum">
              <a:rPr lang="en-US" smtClean="0"/>
              <a:t>8</a:t>
            </a:fld>
            <a:endParaRPr lang="en-US"/>
          </a:p>
        </p:txBody>
      </p:sp>
    </p:spTree>
    <p:extLst>
      <p:ext uri="{BB962C8B-B14F-4D97-AF65-F5344CB8AC3E}">
        <p14:creationId xmlns:p14="http://schemas.microsoft.com/office/powerpoint/2010/main" val="1237044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Shield panels on the South Wall</a:t>
            </a:r>
            <a:endParaRPr lang="en-US" dirty="0"/>
          </a:p>
        </p:txBody>
      </p:sp>
      <p:sp>
        <p:nvSpPr>
          <p:cNvPr id="3" name="Footer Placeholder 2"/>
          <p:cNvSpPr>
            <a:spLocks noGrp="1"/>
          </p:cNvSpPr>
          <p:nvPr>
            <p:ph type="ftr" sz="quarter" idx="11"/>
          </p:nvPr>
        </p:nvSpPr>
        <p:spPr/>
        <p:txBody>
          <a:bodyPr/>
          <a:lstStyle/>
          <a:p>
            <a:r>
              <a:rPr lang="en-US" smtClean="0"/>
              <a:t>Icarus Meeting - May 18, 2018</a:t>
            </a:r>
            <a:endParaRPr lang="en-US"/>
          </a:p>
        </p:txBody>
      </p:sp>
      <p:sp>
        <p:nvSpPr>
          <p:cNvPr id="4" name="Slide Number Placeholder 3"/>
          <p:cNvSpPr>
            <a:spLocks noGrp="1"/>
          </p:cNvSpPr>
          <p:nvPr>
            <p:ph type="sldNum" sz="quarter" idx="12"/>
          </p:nvPr>
        </p:nvSpPr>
        <p:spPr/>
        <p:txBody>
          <a:bodyPr/>
          <a:lstStyle/>
          <a:p>
            <a:fld id="{A3AE0841-66DC-0F46-9E18-1EC227391243}" type="slidenum">
              <a:rPr lang="en-US" smtClean="0"/>
              <a:t>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019" y="1288829"/>
            <a:ext cx="6579986" cy="4934990"/>
          </a:xfrm>
          <a:prstGeom prst="rect">
            <a:avLst/>
          </a:prstGeom>
        </p:spPr>
      </p:pic>
    </p:spTree>
    <p:extLst>
      <p:ext uri="{BB962C8B-B14F-4D97-AF65-F5344CB8AC3E}">
        <p14:creationId xmlns:p14="http://schemas.microsoft.com/office/powerpoint/2010/main" val="1994818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3399</TotalTime>
  <Words>1796</Words>
  <Application>Microsoft Macintosh PowerPoint</Application>
  <PresentationFormat>Widescreen</PresentationFormat>
  <Paragraphs>156</Paragraphs>
  <Slides>19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Geneva</vt:lpstr>
      <vt:lpstr>Helvetica</vt:lpstr>
      <vt:lpstr>Mangal</vt:lpstr>
      <vt:lpstr>ＭＳ Ｐゴシック</vt:lpstr>
      <vt:lpstr>Arial</vt:lpstr>
      <vt:lpstr>Office Theme</vt:lpstr>
      <vt:lpstr>Installation and Commissioning Overall Schedule</vt:lpstr>
      <vt:lpstr>Foreword (I)</vt:lpstr>
      <vt:lpstr>Foreword (II)</vt:lpstr>
      <vt:lpstr>Present status</vt:lpstr>
      <vt:lpstr>Present status (cont.)</vt:lpstr>
      <vt:lpstr>Detectors at FNAL</vt:lpstr>
      <vt:lpstr>Warm Vessel in the FD building</vt:lpstr>
      <vt:lpstr>Ongoing/imminent activities</vt:lpstr>
      <vt:lpstr>Cold Shield panels on the South Wall</vt:lpstr>
      <vt:lpstr>Detector Installation (I)</vt:lpstr>
      <vt:lpstr>Detector Installation (II)</vt:lpstr>
      <vt:lpstr>Detector Installation (III)</vt:lpstr>
      <vt:lpstr>Lot of materials still to be transported from Europe</vt:lpstr>
      <vt:lpstr>ICARUS installation…</vt:lpstr>
      <vt:lpstr>A much less crowded top thanks to the new electronics …</vt:lpstr>
      <vt:lpstr>PowerPoint Presentation</vt:lpstr>
      <vt:lpstr>Detector Commissioning (I)</vt:lpstr>
      <vt:lpstr>Detector Commissioning (II)</vt:lpstr>
      <vt:lpstr>Conclusions</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claudiosilverio1@outlook.com</dc:creator>
  <cp:lastModifiedBy>claudiosilverio1@outlook.com</cp:lastModifiedBy>
  <cp:revision>69</cp:revision>
  <dcterms:created xsi:type="dcterms:W3CDTF">2017-09-26T16:04:38Z</dcterms:created>
  <dcterms:modified xsi:type="dcterms:W3CDTF">2018-05-10T11:05:17Z</dcterms:modified>
</cp:coreProperties>
</file>