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85" r:id="rId4"/>
    <p:sldId id="287" r:id="rId5"/>
    <p:sldId id="286" r:id="rId6"/>
    <p:sldId id="288" r:id="rId7"/>
    <p:sldId id="289" r:id="rId8"/>
    <p:sldId id="290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E79"/>
    <a:srgbClr val="176582"/>
    <a:srgbClr val="2B8999"/>
    <a:srgbClr val="4BCCC3"/>
    <a:srgbClr val="B0DCED"/>
    <a:srgbClr val="74D3E4"/>
    <a:srgbClr val="CAFAFC"/>
    <a:srgbClr val="43DEE4"/>
    <a:srgbClr val="49979A"/>
    <a:srgbClr val="42C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7"/>
    <p:restoredTop sz="94679"/>
  </p:normalViewPr>
  <p:slideViewPr>
    <p:cSldViewPr snapToGrid="0" snapToObjects="1">
      <p:cViewPr varScale="1">
        <p:scale>
          <a:sx n="87" d="100"/>
          <a:sy n="87" d="100"/>
        </p:scale>
        <p:origin x="2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AA5D6-645D-7C42-A814-E9B7EBC775BA}" type="datetimeFigureOut">
              <a:rPr lang="en-US" smtClean="0"/>
              <a:t>5/13/18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EE191-8465-7D41-B5B0-52B2730B8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E191-8465-7D41-B5B0-52B2730B83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1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E191-8465-7D41-B5B0-52B2730B83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66567-CB6B-43BE-81DA-079AC24EC4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54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66567-CB6B-43BE-81DA-079AC24EC4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66567-CB6B-43BE-81DA-079AC24EC4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E191-8465-7D41-B5B0-52B2730B83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7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smtClean="0"/>
              <a:t>Icarus Meeting - May 14,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0344" y="6356350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A3AE0841-66DC-0F46-9E18-1EC2273912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176582"/>
                </a:gs>
                <a:gs pos="38000">
                  <a:srgbClr val="43DEE4"/>
                </a:gs>
                <a:gs pos="67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19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Icarus Meeting - May 14,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Icarus Meeting - May 14,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5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Icarus Meeting - May 14,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50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Icarus Meeting - May 14,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4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Icarus Meeting - May 14,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4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983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Icarus Meeting - May 14,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07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Icarus Meeting - May 14,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75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Icarus Meeting - May 14,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24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Icarus Meeting - May 14,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3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Icarus Meeting - May 14,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72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2937"/>
            <a:ext cx="10515600" cy="765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Icarus Meeting - May 14,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E0841-66DC-0F46-9E18-1EC227391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8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083" y="1214438"/>
            <a:ext cx="11600329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T600 HV System for the Drift Field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Montanari</a:t>
            </a:r>
            <a:endParaRPr lang="en-US" dirty="0" smtClean="0"/>
          </a:p>
          <a:p>
            <a:r>
              <a:rPr lang="en-US" dirty="0" smtClean="0"/>
              <a:t>FNAL </a:t>
            </a:r>
            <a:r>
              <a:rPr lang="mr-IN" dirty="0" smtClean="0"/>
              <a:t>–</a:t>
            </a:r>
            <a:r>
              <a:rPr lang="en-US" dirty="0" smtClean="0"/>
              <a:t> INFN </a:t>
            </a:r>
          </a:p>
          <a:p>
            <a:endParaRPr lang="en-US" dirty="0"/>
          </a:p>
          <a:p>
            <a:r>
              <a:rPr lang="en-US" sz="1800" dirty="0" smtClean="0"/>
              <a:t>ICARUS Meeting </a:t>
            </a:r>
            <a:r>
              <a:rPr lang="mr-IN" sz="1800" dirty="0" smtClean="0"/>
              <a:t>–</a:t>
            </a:r>
            <a:r>
              <a:rPr lang="en-US" sz="1800" dirty="0" smtClean="0"/>
              <a:t> May </a:t>
            </a:r>
            <a:r>
              <a:rPr lang="en-US" sz="1800" dirty="0" smtClean="0"/>
              <a:t>14, </a:t>
            </a:r>
            <a:r>
              <a:rPr lang="en-US" sz="1800" dirty="0" smtClean="0"/>
              <a:t>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19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05" y="1253613"/>
            <a:ext cx="11193774" cy="5102737"/>
          </a:xfrm>
        </p:spPr>
        <p:txBody>
          <a:bodyPr>
            <a:normAutofit lnSpcReduction="10000"/>
          </a:bodyPr>
          <a:lstStyle/>
          <a:p>
            <a:pPr>
              <a:buClr>
                <a:srgbClr val="216E79"/>
              </a:buClr>
              <a:buSzPct val="100000"/>
              <a:buFont typeface="Helvetica" charset="0"/>
              <a:buChar char="●"/>
            </a:pPr>
            <a:r>
              <a:rPr lang="en-US" dirty="0" smtClean="0"/>
              <a:t>The HV system for the drift field is composed by:</a:t>
            </a:r>
          </a:p>
          <a:p>
            <a:pPr lvl="1">
              <a:buClr>
                <a:srgbClr val="216E79"/>
              </a:buClr>
              <a:buSzPct val="100000"/>
              <a:buFont typeface="Helvetica" charset="0"/>
              <a:buChar char="●"/>
            </a:pPr>
            <a:r>
              <a:rPr lang="en-US" sz="2400" dirty="0" smtClean="0"/>
              <a:t>Cathode;</a:t>
            </a:r>
          </a:p>
          <a:p>
            <a:pPr lvl="1">
              <a:buClr>
                <a:srgbClr val="216E79"/>
              </a:buClr>
              <a:buSzPct val="100000"/>
              <a:buFont typeface="Helvetica" charset="0"/>
              <a:buChar char="●"/>
            </a:pPr>
            <a:r>
              <a:rPr lang="en-US" sz="2400" dirty="0" smtClean="0"/>
              <a:t>Race-tracks;</a:t>
            </a:r>
          </a:p>
          <a:p>
            <a:pPr lvl="1">
              <a:buClr>
                <a:srgbClr val="216E79"/>
              </a:buClr>
              <a:buSzPct val="100000"/>
              <a:buFont typeface="Helvetica" charset="0"/>
              <a:buChar char="●"/>
            </a:pPr>
            <a:r>
              <a:rPr lang="en-US" sz="2400" dirty="0" smtClean="0"/>
              <a:t>Feedthrough;</a:t>
            </a:r>
          </a:p>
          <a:p>
            <a:pPr lvl="1">
              <a:buClr>
                <a:srgbClr val="216E79"/>
              </a:buClr>
              <a:buSzPct val="100000"/>
              <a:buFont typeface="Helvetica" charset="0"/>
              <a:buChar char="●"/>
            </a:pPr>
            <a:r>
              <a:rPr lang="en-US" sz="2400" dirty="0" smtClean="0"/>
              <a:t>Divider chain;</a:t>
            </a:r>
          </a:p>
          <a:p>
            <a:pPr lvl="1">
              <a:buClr>
                <a:srgbClr val="216E79"/>
              </a:buClr>
              <a:buSzPct val="100000"/>
              <a:buFont typeface="Helvetica" charset="0"/>
              <a:buChar char="●"/>
            </a:pPr>
            <a:r>
              <a:rPr lang="en-US" sz="2400" dirty="0" smtClean="0"/>
              <a:t>Power supply;</a:t>
            </a:r>
          </a:p>
          <a:p>
            <a:pPr lvl="1">
              <a:buClr>
                <a:srgbClr val="216E79"/>
              </a:buClr>
              <a:buSzPct val="100000"/>
              <a:buFont typeface="Helvetica" charset="0"/>
              <a:buChar char="●"/>
            </a:pPr>
            <a:r>
              <a:rPr lang="en-US" sz="2400" dirty="0" smtClean="0"/>
              <a:t>Control system.</a:t>
            </a:r>
          </a:p>
          <a:p>
            <a:pPr>
              <a:buClr>
                <a:srgbClr val="216E79"/>
              </a:buClr>
              <a:buSzPct val="100000"/>
              <a:buFont typeface="Helvetica" charset="0"/>
              <a:buChar char="●"/>
            </a:pPr>
            <a:r>
              <a:rPr lang="en-US" dirty="0" smtClean="0"/>
              <a:t>All equipment has been procured and is already part of the TPC or ready for installation.</a:t>
            </a:r>
          </a:p>
          <a:p>
            <a:pPr>
              <a:buClr>
                <a:srgbClr val="216E79"/>
              </a:buClr>
              <a:buSzPct val="100000"/>
              <a:buFont typeface="Helvetica" charset="0"/>
              <a:buChar char="●"/>
            </a:pPr>
            <a:r>
              <a:rPr lang="en-US" dirty="0" smtClean="0"/>
              <a:t>The installation, pre-commissioning, commissioning and handling of the HV system for the drift are specific responsibilities to be taken from the Collaboration.</a:t>
            </a:r>
            <a:endParaRPr lang="en-US" dirty="0" smtClean="0"/>
          </a:p>
          <a:p>
            <a:pPr>
              <a:buClr>
                <a:srgbClr val="216E79"/>
              </a:buClr>
              <a:buSzPct val="100000"/>
              <a:buFont typeface="Helvetica" charset="0"/>
              <a:buChar char="●"/>
            </a:pPr>
            <a:r>
              <a:rPr lang="en-US" dirty="0" smtClean="0"/>
              <a:t>The one of the HV system for the drift is the most delicate Single Point Failure of the LAr TPC.</a:t>
            </a:r>
            <a:endParaRPr lang="en-US" dirty="0" smtClean="0"/>
          </a:p>
          <a:p>
            <a:pPr>
              <a:buClr>
                <a:srgbClr val="216E79"/>
              </a:buClr>
              <a:buSzPct val="100000"/>
              <a:buFont typeface="Helvetica" charset="0"/>
              <a:buChar char="●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Icarus Meeting - May 14,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12" descr="ICARUS_6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3" y="873410"/>
            <a:ext cx="7493470" cy="526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Figure 6.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819" y="1418457"/>
            <a:ext cx="4228480" cy="453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58792" y="-84788"/>
            <a:ext cx="8875552" cy="6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36000" bIns="3600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4000" b="1" dirty="0" smtClean="0">
                <a:solidFill>
                  <a:srgbClr val="800000"/>
                </a:solidFill>
                <a:latin typeface="+mn-lt"/>
              </a:rPr>
              <a:t>HV system for </a:t>
            </a:r>
            <a:r>
              <a:rPr lang="en-US" altLang="en-US" sz="4000" b="1" dirty="0">
                <a:solidFill>
                  <a:srgbClr val="800000"/>
                </a:solidFill>
                <a:latin typeface="+mn-lt"/>
              </a:rPr>
              <a:t>the ICARUS T600 detector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181458" y="6508298"/>
            <a:ext cx="1870841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36000" bIns="3600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ts val="1200"/>
              </a:spcBef>
            </a:pPr>
            <a:fld id="{E40042C4-5E6A-4E30-ACE4-2452AC939A04}" type="slidenum">
              <a:rPr lang="en-US" altLang="en-US" sz="1800" smtClean="0">
                <a:solidFill>
                  <a:srgbClr val="800000"/>
                </a:solidFill>
                <a:latin typeface="Swis721 Cn BT" panose="020B0506020202030204" pitchFamily="34" charset="0"/>
              </a:rPr>
              <a:pPr algn="r">
                <a:spcBef>
                  <a:spcPts val="1200"/>
                </a:spcBef>
              </a:pPr>
              <a:t>3</a:t>
            </a:fld>
            <a:r>
              <a:rPr lang="en-US" altLang="en-US" sz="1800" dirty="0" smtClean="0">
                <a:solidFill>
                  <a:srgbClr val="800000"/>
                </a:solidFill>
                <a:latin typeface="Swis721 Cn BT" panose="020B0506020202030204" pitchFamily="34" charset="0"/>
              </a:rPr>
              <a:t> </a:t>
            </a:r>
            <a:endParaRPr lang="en-US" altLang="en-US" sz="1800" dirty="0">
              <a:solidFill>
                <a:srgbClr val="800000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30580" y="1752600"/>
            <a:ext cx="716280" cy="331335"/>
          </a:xfrm>
          <a:prstGeom prst="straightConnector1">
            <a:avLst/>
          </a:prstGeom>
          <a:ln w="127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218749">
            <a:off x="979171" y="1598711"/>
            <a:ext cx="42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Swis721 Cn BT" panose="020B0506020202030204" pitchFamily="34" charset="0"/>
              </a:rPr>
              <a:t>3m</a:t>
            </a:r>
            <a:endParaRPr lang="en-US" sz="1400" dirty="0">
              <a:solidFill>
                <a:srgbClr val="660033"/>
              </a:solidFill>
              <a:latin typeface="Swis721 Cn BT" panose="020B05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550210">
            <a:off x="2681337" y="3904602"/>
            <a:ext cx="673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Swis721 Cn BT" panose="020B0506020202030204" pitchFamily="34" charset="0"/>
              </a:rPr>
              <a:t>18.1m</a:t>
            </a:r>
            <a:endParaRPr lang="en-US" sz="1400" dirty="0">
              <a:solidFill>
                <a:srgbClr val="660033"/>
              </a:solidFill>
              <a:latin typeface="Swis721 Cn BT" panose="020B05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5744147">
            <a:off x="434498" y="2598977"/>
            <a:ext cx="566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Swis721 Cn BT" panose="020B0506020202030204" pitchFamily="34" charset="0"/>
              </a:rPr>
              <a:t>3.2m</a:t>
            </a:r>
            <a:endParaRPr lang="en-US" sz="1400" dirty="0">
              <a:solidFill>
                <a:srgbClr val="660033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935982" y="2282473"/>
            <a:ext cx="107958" cy="940787"/>
          </a:xfrm>
          <a:prstGeom prst="straightConnector1">
            <a:avLst/>
          </a:prstGeom>
          <a:ln w="127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29642" y="2958243"/>
            <a:ext cx="4632958" cy="2200497"/>
          </a:xfrm>
          <a:prstGeom prst="straightConnector1">
            <a:avLst/>
          </a:prstGeom>
          <a:ln w="1270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 smtClean="0"/>
              <a:t>Icarus Meeting - May 14,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386807" y="0"/>
            <a:ext cx="74183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dirty="0" smtClean="0">
                <a:solidFill>
                  <a:srgbClr val="800000"/>
                </a:solidFill>
                <a:latin typeface="+mn-lt"/>
              </a:rPr>
              <a:t>ICARUS – HV 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system</a:t>
            </a:r>
            <a:endParaRPr lang="en-US" alt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181458" y="6508298"/>
            <a:ext cx="1870841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36000" bIns="3600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ts val="1200"/>
              </a:spcBef>
            </a:pPr>
            <a:fld id="{E40042C4-5E6A-4E30-ACE4-2452AC939A04}" type="slidenum">
              <a:rPr lang="en-US" altLang="en-US" sz="1800" smtClean="0">
                <a:solidFill>
                  <a:srgbClr val="800000"/>
                </a:solidFill>
                <a:latin typeface="Swis721 Cn BT" panose="020B0506020202030204" pitchFamily="34" charset="0"/>
              </a:rPr>
              <a:pPr algn="r">
                <a:spcBef>
                  <a:spcPts val="1200"/>
                </a:spcBef>
              </a:pPr>
              <a:t>4</a:t>
            </a:fld>
            <a:r>
              <a:rPr lang="en-US" altLang="en-US" sz="1800" dirty="0" smtClean="0">
                <a:solidFill>
                  <a:srgbClr val="800000"/>
                </a:solidFill>
                <a:latin typeface="Swis721 Cn BT" panose="020B0506020202030204" pitchFamily="34" charset="0"/>
              </a:rPr>
              <a:t> </a:t>
            </a:r>
            <a:endParaRPr lang="en-US" altLang="en-US" sz="1800" dirty="0">
              <a:solidFill>
                <a:srgbClr val="800000"/>
              </a:solidFill>
              <a:latin typeface="Swis721 Cn BT" panose="020B0506020202030204" pitchFamily="34" charset="0"/>
            </a:endParaRPr>
          </a:p>
        </p:txBody>
      </p:sp>
      <p:pic>
        <p:nvPicPr>
          <p:cNvPr id="12" name="Picture 18" descr="ICARUS HV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240" y="27861"/>
            <a:ext cx="1085001" cy="683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Dsc022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35" y="3556406"/>
            <a:ext cx="2158287" cy="271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PIC000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36" y="33178"/>
            <a:ext cx="2340362" cy="312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8" descr="vd4_tx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53" y="519908"/>
            <a:ext cx="3108625" cy="333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 descr="HV_Mon3rJP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53" y="3908549"/>
            <a:ext cx="3108625" cy="233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50185" y="4451852"/>
            <a:ext cx="4732135" cy="17962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marL="342900" indent="-3429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lvl="1" algn="l"/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Design of field shaping electrodes and HV </a:t>
            </a:r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degrader.</a:t>
            </a:r>
          </a:p>
          <a:p>
            <a:pPr marL="0" lvl="1" algn="l"/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Each </a:t>
            </a:r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half-module </a:t>
            </a:r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is surrounded by 30 filed rings. Between each pair of field rings there are 4x100 MOhm resistors in parallel (= 25 Mohm).</a:t>
            </a:r>
          </a:p>
          <a:p>
            <a:pPr marL="0" lvl="1" algn="l"/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One of the 4 resistors between the last ring and GND has an intermediate contact with 0.3 Mohm vs GND. </a:t>
            </a:r>
          </a:p>
          <a:p>
            <a:pPr marL="0" lvl="1" algn="l"/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Vmon = 0.0004 Vcathode (40V for Vcathode=100kV) </a:t>
            </a:r>
            <a:endParaRPr lang="en-US" altLang="en-US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9464535" y="3150171"/>
            <a:ext cx="2340363" cy="56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marL="342900" indent="-3429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lvl="1"/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latin typeface="Swis721 Cn BT" panose="020B0506020202030204" pitchFamily="34" charset="0"/>
              </a:rPr>
              <a:t>HVFT-Cathode Elastic HV contact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029937" y="5958348"/>
            <a:ext cx="1415107" cy="318924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marL="342900" indent="-3429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lvl="1" algn="l"/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latin typeface="Swis721 Cn BT" panose="020B0506020202030204" pitchFamily="34" charset="0"/>
              </a:rPr>
              <a:t>LV monitor FT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8304542" y="2202903"/>
            <a:ext cx="954544" cy="318924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marL="342900" indent="-3429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lvl="1"/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latin typeface="Swis721 Cn BT" panose="020B0506020202030204" pitchFamily="34" charset="0"/>
              </a:rPr>
              <a:t>HV FT</a:t>
            </a:r>
            <a:endParaRPr lang="en-US" altLang="en-US" sz="1400" dirty="0">
              <a:solidFill>
                <a:schemeClr val="accent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355241" y="6310858"/>
            <a:ext cx="2376874" cy="56514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marL="342900" indent="-3429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lvl="1"/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Swis721 Cn BT" panose="020B0506020202030204" pitchFamily="34" charset="0"/>
              </a:rPr>
              <a:t>HV PS, HV distributor, remote </a:t>
            </a: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latin typeface="Swis721 Cn BT" panose="020B0506020202030204" pitchFamily="34" charset="0"/>
              </a:rPr>
              <a:t>control </a:t>
            </a:r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Swis721 Cn BT" panose="020B0506020202030204" pitchFamily="34" charset="0"/>
              </a:rPr>
              <a:t>module</a:t>
            </a:r>
            <a:endParaRPr lang="en-US" altLang="en-US" sz="1600" dirty="0">
              <a:solidFill>
                <a:schemeClr val="accent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278225" y="250447"/>
            <a:ext cx="4676728" cy="5651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marL="342900" indent="-3429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lvl="1" algn="l"/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HV monitoring at the end of the voltage degrader resistive chain</a:t>
            </a:r>
            <a:endParaRPr lang="en-US" altLang="en-US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9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1900" r="4980"/>
          <a:stretch>
            <a:fillRect/>
          </a:stretch>
        </p:blipFill>
        <p:spPr bwMode="auto">
          <a:xfrm>
            <a:off x="44035" y="922101"/>
            <a:ext cx="4916718" cy="34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 smtClean="0"/>
              <a:t>Icarus Meeting - May 14,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57352" y="340697"/>
          <a:ext cx="5732730" cy="6517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6000750" imgH="3948113" progId="AutoCAD.Drawing.14">
                  <p:embed/>
                </p:oleObj>
              </mc:Choice>
              <mc:Fallback>
                <p:oleObj r:id="rId3" imgW="6000750" imgH="3948113" progId="AutoCAD.Drawing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6000" contras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998" r="23996"/>
                      <a:stretch>
                        <a:fillRect/>
                      </a:stretch>
                    </p:blipFill>
                    <p:spPr bwMode="auto">
                      <a:xfrm>
                        <a:off x="357352" y="340697"/>
                        <a:ext cx="5732730" cy="6517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54468" y="-1"/>
            <a:ext cx="108375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307261" y="231226"/>
          <a:ext cx="5406499" cy="6626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5" imgW="7415213" imgH="4862513" progId="AutoCAD.Drawing.14">
                  <p:embed/>
                </p:oleObj>
              </mc:Choice>
              <mc:Fallback>
                <p:oleObj r:id="rId5" imgW="7415213" imgH="4862513" progId="AutoCAD.Drawing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216" t="3702" r="23303" b="2222"/>
                      <a:stretch>
                        <a:fillRect/>
                      </a:stretch>
                    </p:blipFill>
                    <p:spPr bwMode="auto">
                      <a:xfrm>
                        <a:off x="6307261" y="231226"/>
                        <a:ext cx="5406499" cy="66267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181458" y="6508298"/>
            <a:ext cx="1870841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36000" bIns="3600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ts val="1200"/>
              </a:spcBef>
            </a:pPr>
            <a:fld id="{DA015301-49D7-4626-817E-70C8609AE057}" type="slidenum">
              <a:rPr lang="en-US" altLang="en-US" sz="1800" smtClean="0">
                <a:solidFill>
                  <a:srgbClr val="800000"/>
                </a:solidFill>
                <a:latin typeface="Swis721 Cn BT" panose="020B0506020202030204" pitchFamily="34" charset="0"/>
              </a:rPr>
              <a:t>5</a:t>
            </a:fld>
            <a:endParaRPr lang="en-US" altLang="en-US" sz="1800" dirty="0">
              <a:solidFill>
                <a:srgbClr val="800000"/>
              </a:solidFill>
              <a:latin typeface="Swis721 Cn BT" panose="020B050602020203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55926"/>
            <a:ext cx="5968721" cy="8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36000" bIns="3600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en-US" altLang="en-US" dirty="0" smtClean="0">
                <a:solidFill>
                  <a:srgbClr val="800000"/>
                </a:solidFill>
                <a:latin typeface="+mn-lt"/>
              </a:rPr>
              <a:t>ICARUS – HV distribution and control system for one </a:t>
            </a:r>
            <a:r>
              <a:rPr lang="en-US" altLang="en-US" dirty="0" smtClean="0">
                <a:solidFill>
                  <a:srgbClr val="800000"/>
                </a:solidFill>
                <a:latin typeface="+mn-lt"/>
              </a:rPr>
              <a:t>half-module                   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</a:t>
            </a:r>
            <a:endParaRPr lang="en-US" altLang="en-US" dirty="0" smtClean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09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57332" y="942174"/>
          <a:ext cx="10877337" cy="4973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4" imgW="9344025" imgH="5610225" progId="AutoCAD.Drawing.14">
                  <p:embed/>
                </p:oleObj>
              </mc:Choice>
              <mc:Fallback>
                <p:oleObj r:id="rId4" imgW="9344025" imgH="5610225" progId="AutoCAD.Drawing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706" r="7706" b="35292"/>
                      <a:stretch>
                        <a:fillRect/>
                      </a:stretch>
                    </p:blipFill>
                    <p:spPr bwMode="auto">
                      <a:xfrm>
                        <a:off x="657332" y="942174"/>
                        <a:ext cx="10877337" cy="4973652"/>
                      </a:xfrm>
                      <a:prstGeom prst="rect">
                        <a:avLst/>
                      </a:prstGeom>
                      <a:solidFill>
                        <a:srgbClr val="D8D2C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94333" y="2427006"/>
            <a:ext cx="1187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Swis721 Lt BT" panose="020B0403020202020204" pitchFamily="34" charset="0"/>
              </a:rPr>
              <a:t>HV cable 1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Swis721 Lt BT" panose="020B04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143712"/>
            <a:ext cx="1187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Swis721 Lt BT" panose="020B0403020202020204" pitchFamily="34" charset="0"/>
              </a:rPr>
              <a:t>HV cable 2-L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Swis721 Lt BT" panose="020B04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9" y="3731663"/>
            <a:ext cx="1287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Swis721 Lt BT" panose="020B0403020202020204" pitchFamily="34" charset="0"/>
              </a:rPr>
              <a:t>HV cable 3-R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Swis721 Lt BT" panose="020B0403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00290" y="5104459"/>
            <a:ext cx="2264283" cy="105758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marL="342900" indent="-3429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lvl="1" algn="l"/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Residual ripple </a:t>
            </a:r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attenuation</a:t>
            </a:r>
          </a:p>
          <a:p>
            <a:pPr marL="0" lvl="1" algn="l"/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@ </a:t>
            </a: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37.45 KHz : 1/28</a:t>
            </a:r>
          </a:p>
          <a:p>
            <a:pPr marL="0" lvl="1" algn="l"/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@50 Hz : 1/3.5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181458" y="6508298"/>
            <a:ext cx="1870841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36000" bIns="3600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ts val="1200"/>
              </a:spcBef>
            </a:pPr>
            <a:fld id="{9B3EAC22-347D-42F7-9F72-8627DAFA54D5}" type="slidenum">
              <a:rPr lang="en-US" altLang="en-US" sz="1800" smtClean="0">
                <a:solidFill>
                  <a:srgbClr val="800000"/>
                </a:solidFill>
                <a:latin typeface="Swis721 Cn BT" panose="020B0506020202030204" pitchFamily="34" charset="0"/>
              </a:rPr>
              <a:t>6</a:t>
            </a:fld>
            <a:r>
              <a:rPr lang="en-US" altLang="en-US" sz="1800" dirty="0" smtClean="0">
                <a:solidFill>
                  <a:srgbClr val="800000"/>
                </a:solidFill>
                <a:latin typeface="Swis721 Cn BT" panose="020B0506020202030204" pitchFamily="34" charset="0"/>
              </a:rPr>
              <a:t> </a:t>
            </a:r>
            <a:endParaRPr lang="en-US" altLang="en-US" sz="1800" dirty="0">
              <a:solidFill>
                <a:srgbClr val="800000"/>
              </a:solidFill>
              <a:latin typeface="Swis721 Cn BT" panose="020B050602020203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2191999" cy="5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36000" bIns="3600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800" dirty="0" smtClean="0">
                <a:solidFill>
                  <a:srgbClr val="800000"/>
                </a:solidFill>
                <a:latin typeface="+mn-lt"/>
              </a:rPr>
              <a:t>ICARUS – HV distribution for 2 </a:t>
            </a:r>
            <a:r>
              <a:rPr lang="en-US" altLang="en-US" sz="2800" dirty="0" smtClean="0">
                <a:solidFill>
                  <a:srgbClr val="800000"/>
                </a:solidFill>
                <a:latin typeface="+mn-lt"/>
              </a:rPr>
              <a:t>half-modules </a:t>
            </a:r>
            <a:r>
              <a:rPr lang="en-US" altLang="en-US" sz="2800" dirty="0" smtClean="0">
                <a:solidFill>
                  <a:srgbClr val="800000"/>
                </a:solidFill>
                <a:latin typeface="+mn-lt"/>
              </a:rPr>
              <a:t>and Residual ripple filter</a:t>
            </a:r>
            <a:endParaRPr lang="en-US" altLang="en-US" sz="2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 smtClean="0"/>
              <a:t>Icarus Meeting - May 14,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181458" y="6508298"/>
            <a:ext cx="1870841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36000" bIns="3600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ts val="1200"/>
              </a:spcBef>
            </a:pPr>
            <a:fld id="{DF509FB1-DDFF-4E96-97A5-1EC211CBC5A6}" type="slidenum">
              <a:rPr lang="en-US" altLang="en-US" sz="1800" smtClean="0">
                <a:solidFill>
                  <a:srgbClr val="800000"/>
                </a:solidFill>
                <a:latin typeface="Swis721 Cn BT" panose="020B0506020202030204" pitchFamily="34" charset="0"/>
              </a:rPr>
              <a:t>7</a:t>
            </a:fld>
            <a:endParaRPr lang="en-US" altLang="en-US" sz="1800" dirty="0">
              <a:solidFill>
                <a:srgbClr val="800000"/>
              </a:solidFill>
              <a:latin typeface="Swis721 Cn BT" panose="020B050602020203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389008"/>
            <a:ext cx="7583129" cy="6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36000" bIns="3600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en-US" altLang="en-US" sz="4000" dirty="0" smtClean="0">
                <a:solidFill>
                  <a:srgbClr val="800000"/>
                </a:solidFill>
                <a:latin typeface="+mn-lt"/>
              </a:rPr>
              <a:t>ICARUS – FFT on 1</a:t>
            </a:r>
            <a:r>
              <a:rPr lang="en-US" altLang="en-US" sz="4000" baseline="30000" dirty="0" smtClean="0">
                <a:solidFill>
                  <a:srgbClr val="800000"/>
                </a:solidFill>
                <a:latin typeface="+mn-lt"/>
              </a:rPr>
              <a:t>st</a:t>
            </a:r>
            <a:r>
              <a:rPr lang="en-US" altLang="en-US" sz="4000" dirty="0" smtClean="0">
                <a:solidFill>
                  <a:srgbClr val="800000"/>
                </a:solidFill>
                <a:latin typeface="+mn-lt"/>
              </a:rPr>
              <a:t> induction plane                   </a:t>
            </a:r>
            <a:r>
              <a:rPr lang="en-US" altLang="en-US" sz="4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</a:t>
            </a:r>
            <a:endParaRPr lang="en-US" altLang="en-US" sz="4000" dirty="0" smtClean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4103" name="Picture 7" descr="run818_2_w50_ind1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18" y="1303338"/>
            <a:ext cx="7940743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3180441" y="4409930"/>
            <a:ext cx="0" cy="1122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66140" y="3819832"/>
            <a:ext cx="4101573" cy="590099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54000" tIns="54000" rIns="54000" bIns="54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37.45 kHz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Power Supply Switching Frequency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721032" y="1755487"/>
            <a:ext cx="2316629" cy="7683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54000" tIns="54000" rIns="54000" bIns="54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Run:	818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Event:	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Plane:	INDUCTION 1/LEFT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Wire:	50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HV:	–75 </a:t>
            </a:r>
            <a:r>
              <a:rPr kumimoji="0" lang="en-GB" alt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kV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Icarus Meeting - May 14,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239" y="6105832"/>
            <a:ext cx="11828206" cy="402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181458" y="6508298"/>
            <a:ext cx="1870841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36000" bIns="3600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ts val="1200"/>
              </a:spcBef>
            </a:pPr>
            <a:fld id="{DF509FB1-DDFF-4E96-97A5-1EC211CBC5A6}" type="slidenum">
              <a:rPr lang="en-US" altLang="en-US" sz="1800" smtClean="0">
                <a:solidFill>
                  <a:srgbClr val="800000"/>
                </a:solidFill>
                <a:latin typeface="Swis721 Cn BT" panose="020B0506020202030204" pitchFamily="34" charset="0"/>
              </a:rPr>
              <a:t>8</a:t>
            </a:fld>
            <a:endParaRPr lang="en-US" altLang="en-US" sz="1800" dirty="0">
              <a:solidFill>
                <a:srgbClr val="800000"/>
              </a:solidFill>
              <a:latin typeface="Swis721 Cn BT" panose="020B050602020203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6465" y="55926"/>
            <a:ext cx="9775636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36000" bIns="3600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en-US" altLang="en-US" dirty="0" smtClean="0">
                <a:solidFill>
                  <a:srgbClr val="800000"/>
                </a:solidFill>
                <a:latin typeface="+mn-lt"/>
              </a:rPr>
              <a:t>ICARUS – HV Operation at LNGS during ~3.14 years                   </a:t>
            </a: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</a:t>
            </a:r>
            <a:endParaRPr lang="en-US" altLang="en-US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97961"/>
            <a:ext cx="12192000" cy="998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36000" bIns="3600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Automatically registered: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21/05/2010 – 25/05/2010	4 days	Left M:	75 kV / 185 uA	Right M:	3.4 kV / 22 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26/05/2010 – 27/05/2010	2 days		0 kV 7 0 uA		0 kV / 0 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28/05/2010 – 01/06/2010	5 days		75 kV / 400 uA		3.4 kV / 22 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01/06/2010 – 01/06/2010	1 day		99.9 kV / 501 uA		99.9 kV / 509 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01/06/2010 – 27/0</a:t>
            </a:r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6/20</a:t>
            </a: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10	27 days		75 kV / 400 uA		75 kV / 413 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27/06/2010 – 21/07/2010	25 days		76.850 kV / </a:t>
            </a:r>
            <a:r>
              <a:rPr lang="en-US" altLang="en-US" sz="1600" dirty="0">
                <a:solidFill>
                  <a:srgbClr val="800000"/>
                </a:solidFill>
                <a:latin typeface="+mn-lt"/>
              </a:rPr>
              <a:t>400 uA </a:t>
            </a: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		76.760 kV / </a:t>
            </a:r>
            <a:r>
              <a:rPr lang="en-US" altLang="en-US" sz="1600" dirty="0">
                <a:solidFill>
                  <a:srgbClr val="800000"/>
                </a:solidFill>
                <a:latin typeface="+mn-lt"/>
              </a:rPr>
              <a:t>413 </a:t>
            </a: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21/07/2010 – 03/08/2010	14 days		0 kV / 0 uA		0 kV / 0 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b="1" dirty="0" smtClean="0">
                <a:solidFill>
                  <a:srgbClr val="800000"/>
                </a:solidFill>
                <a:latin typeface="+mn-lt"/>
              </a:rPr>
              <a:t>03/08/2010 – 07/12/2010	127 days		76.750 kV /</a:t>
            </a:r>
            <a:r>
              <a:rPr lang="en-US" altLang="en-US" sz="1600" b="1" dirty="0">
                <a:solidFill>
                  <a:srgbClr val="800000"/>
                </a:solidFill>
                <a:latin typeface="+mn-lt"/>
              </a:rPr>
              <a:t> 400 uA </a:t>
            </a:r>
            <a:r>
              <a:rPr lang="en-US" altLang="en-US" sz="1600" b="1" dirty="0" smtClean="0">
                <a:solidFill>
                  <a:srgbClr val="800000"/>
                </a:solidFill>
                <a:latin typeface="+mn-lt"/>
              </a:rPr>
              <a:t>		76.680 kV / </a:t>
            </a:r>
            <a:r>
              <a:rPr lang="en-US" altLang="en-US" sz="1600" b="1" dirty="0">
                <a:solidFill>
                  <a:srgbClr val="800000"/>
                </a:solidFill>
                <a:latin typeface="+mn-lt"/>
              </a:rPr>
              <a:t>413 </a:t>
            </a:r>
            <a:r>
              <a:rPr lang="en-US" altLang="en-US" sz="1600" b="1" dirty="0" smtClean="0">
                <a:solidFill>
                  <a:srgbClr val="800000"/>
                </a:solidFill>
                <a:latin typeface="+mn-lt"/>
              </a:rPr>
              <a:t>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07/12/2010 – 19/12/2010	13 days		0 kV / 0 uA 		0 kV / 0 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19/12/2010 – 23/01/2011	39 days		76.640 kV / </a:t>
            </a:r>
            <a:r>
              <a:rPr lang="en-US" altLang="en-US" sz="1600" dirty="0">
                <a:solidFill>
                  <a:srgbClr val="800000"/>
                </a:solidFill>
                <a:latin typeface="+mn-lt"/>
              </a:rPr>
              <a:t>400 uA </a:t>
            </a: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		76.540 kV / </a:t>
            </a:r>
            <a:r>
              <a:rPr lang="en-US" altLang="en-US" sz="1600" dirty="0">
                <a:solidFill>
                  <a:srgbClr val="800000"/>
                </a:solidFill>
                <a:latin typeface="+mn-lt"/>
              </a:rPr>
              <a:t>413 </a:t>
            </a: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24/01/2011 – 16/02/2011	24 days		0 kV / 0 uA		0 kV / 0 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16/02/2011 – 09/04/2011	59 days		76.620 kV / </a:t>
            </a:r>
            <a:r>
              <a:rPr lang="en-US" altLang="en-US" sz="1600" dirty="0">
                <a:solidFill>
                  <a:srgbClr val="800000"/>
                </a:solidFill>
                <a:latin typeface="+mn-lt"/>
              </a:rPr>
              <a:t>400 uA </a:t>
            </a: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		76.560 kV / </a:t>
            </a:r>
            <a:r>
              <a:rPr lang="en-US" altLang="en-US" sz="1600" dirty="0">
                <a:solidFill>
                  <a:srgbClr val="800000"/>
                </a:solidFill>
                <a:latin typeface="+mn-lt"/>
              </a:rPr>
              <a:t>413 </a:t>
            </a: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09/04/2011 – 05/06/2011	58 days		0 kV / 0 uA		0 kV / 0 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b="1" dirty="0" smtClean="0">
                <a:solidFill>
                  <a:srgbClr val="800000"/>
                </a:solidFill>
                <a:latin typeface="+mn-lt"/>
              </a:rPr>
              <a:t>05/06/2011 – 16/02/2012	257 days		76.600 kV / </a:t>
            </a:r>
            <a:r>
              <a:rPr lang="en-US" altLang="en-US" sz="1600" b="1" dirty="0">
                <a:solidFill>
                  <a:srgbClr val="800000"/>
                </a:solidFill>
                <a:latin typeface="+mn-lt"/>
              </a:rPr>
              <a:t>400 uA </a:t>
            </a:r>
            <a:r>
              <a:rPr lang="en-US" altLang="en-US" sz="1600" b="1" dirty="0" smtClean="0">
                <a:solidFill>
                  <a:srgbClr val="800000"/>
                </a:solidFill>
                <a:latin typeface="+mn-lt"/>
              </a:rPr>
              <a:t>		76.500 kV /</a:t>
            </a:r>
            <a:r>
              <a:rPr lang="en-US" altLang="en-US" sz="1600" b="1" dirty="0">
                <a:solidFill>
                  <a:srgbClr val="800000"/>
                </a:solidFill>
                <a:latin typeface="+mn-lt"/>
              </a:rPr>
              <a:t>413 </a:t>
            </a:r>
            <a:r>
              <a:rPr lang="en-US" altLang="en-US" sz="1600" b="1" dirty="0" smtClean="0">
                <a:solidFill>
                  <a:srgbClr val="800000"/>
                </a:solidFill>
                <a:latin typeface="+mn-lt"/>
              </a:rPr>
              <a:t>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16/02/2012 – 16/02/2012	1 day		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0 kV /0 </a:t>
            </a: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uA		0 kV / 0 uA</a:t>
            </a:r>
            <a:endParaRPr lang="en-US" alt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b="1" dirty="0" smtClean="0">
                <a:solidFill>
                  <a:srgbClr val="800000"/>
                </a:solidFill>
                <a:latin typeface="+mn-lt"/>
              </a:rPr>
              <a:t>16/02/2012 – 28/03/2013	406 days		76.750 kV / 400 uA		76.700 kV /413 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29/03/2013 – 01/06/2013	64 days		0 kV /0 uA		0 kV / 0 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02/06/2013 – 02/06/2013	1 day		92.100 kV / 481 uA		92.010 kV / 493 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02/06/2013 – 04/06/2013	3 days		74.600 kV / 553 uA		74.460 kV / 551 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04/06/2013 – 05/06/2013	2 days		100.026 kV /261 uA		74.500 kV / 551 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07/06/2013 – 27/06/2013	21 days		76.750 kV / 401 uA		76.660 kV / 413 uA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endParaRPr lang="en-US" altLang="en-US" sz="1600" dirty="0" smtClean="0">
              <a:solidFill>
                <a:srgbClr val="800000"/>
              </a:solidFill>
              <a:latin typeface="+mn-lt"/>
            </a:endParaRPr>
          </a:p>
          <a:p>
            <a:pPr marL="173038" algn="l">
              <a:tabLst>
                <a:tab pos="3681413" algn="r"/>
                <a:tab pos="4664075" algn="l"/>
                <a:tab pos="6816725" algn="r"/>
                <a:tab pos="7986713" algn="l"/>
                <a:tab pos="10047288" algn="r"/>
              </a:tabLst>
            </a:pP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Not automatically registered:</a:t>
            </a:r>
          </a:p>
          <a:p>
            <a:pPr marL="173038" algn="l">
              <a:tabLst>
                <a:tab pos="3681413" algn="r"/>
                <a:tab pos="4664075" algn="l"/>
                <a:tab pos="6816725" algn="r"/>
                <a:tab pos="8518525" algn="r"/>
                <a:tab pos="10047288" algn="r"/>
              </a:tabLst>
            </a:pPr>
            <a:r>
              <a:rPr lang="en-US" altLang="en-US" sz="1600" b="1" dirty="0" smtClean="0">
                <a:solidFill>
                  <a:srgbClr val="002060"/>
                </a:solidFill>
                <a:latin typeface="+mn-lt"/>
              </a:rPr>
              <a:t>June 2013	2 days		150 kV </a:t>
            </a:r>
            <a:r>
              <a:rPr lang="en-US" altLang="en-US" sz="1600" dirty="0" smtClean="0">
                <a:solidFill>
                  <a:srgbClr val="002060"/>
                </a:solidFill>
                <a:latin typeface="+mn-lt"/>
              </a:rPr>
              <a:t>(HV splitter partially disconnected</a:t>
            </a:r>
            <a:r>
              <a:rPr lang="en-US" altLang="en-US" sz="1600" b="1" dirty="0" smtClean="0">
                <a:solidFill>
                  <a:srgbClr val="002060"/>
                </a:solidFill>
                <a:latin typeface="+mn-lt"/>
              </a:rPr>
              <a:t>)		74.5 kV /551 uA</a:t>
            </a:r>
          </a:p>
          <a:p>
            <a:pPr marL="173038" algn="l">
              <a:tabLst>
                <a:tab pos="4305300" algn="l"/>
                <a:tab pos="6816725" algn="r"/>
                <a:tab pos="7442200" algn="l"/>
                <a:tab pos="10047288" algn="r"/>
              </a:tabLst>
            </a:pPr>
            <a:endParaRPr lang="en-US" altLang="en-US" sz="1600" dirty="0" smtClean="0">
              <a:solidFill>
                <a:srgbClr val="800000"/>
              </a:solidFill>
              <a:latin typeface="+mn-lt"/>
            </a:endParaRPr>
          </a:p>
          <a:p>
            <a:pPr marL="173038" algn="l">
              <a:tabLst>
                <a:tab pos="2870200" algn="l"/>
                <a:tab pos="4664075" algn="r"/>
                <a:tab pos="5381625" algn="l"/>
                <a:tab pos="7177088" algn="r"/>
              </a:tabLst>
            </a:pPr>
            <a:endParaRPr lang="en-US" altLang="en-US" sz="1600" dirty="0" smtClean="0">
              <a:solidFill>
                <a:srgbClr val="800000"/>
              </a:solidFill>
              <a:latin typeface="+mn-lt"/>
            </a:endParaRPr>
          </a:p>
          <a:p>
            <a:pPr marL="173038" algn="l">
              <a:tabLst>
                <a:tab pos="2870200" algn="l"/>
                <a:tab pos="4664075" algn="r"/>
                <a:tab pos="5381625" algn="l"/>
                <a:tab pos="7177088" algn="r"/>
              </a:tabLst>
            </a:pPr>
            <a:endParaRPr lang="en-US" altLang="en-US" sz="1600" dirty="0" smtClean="0">
              <a:solidFill>
                <a:srgbClr val="800000"/>
              </a:solidFill>
              <a:latin typeface="+mn-lt"/>
            </a:endParaRPr>
          </a:p>
          <a:p>
            <a:pPr marL="173038" algn="l">
              <a:tabLst>
                <a:tab pos="2870200" algn="l"/>
                <a:tab pos="4664075" algn="r"/>
                <a:tab pos="5381625" algn="l"/>
                <a:tab pos="7177088" algn="r"/>
              </a:tabLst>
            </a:pPr>
            <a:endParaRPr lang="en-US" altLang="en-US" sz="1600" dirty="0" smtClean="0">
              <a:solidFill>
                <a:srgbClr val="800000"/>
              </a:solidFill>
              <a:latin typeface="+mn-lt"/>
            </a:endParaRPr>
          </a:p>
          <a:p>
            <a:pPr marL="173038" algn="l">
              <a:tabLst>
                <a:tab pos="2870200" algn="l"/>
                <a:tab pos="4664075" algn="r"/>
                <a:tab pos="5381625" algn="l"/>
                <a:tab pos="7177088" algn="r"/>
              </a:tabLst>
            </a:pP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		</a:t>
            </a:r>
          </a:p>
          <a:p>
            <a:pPr marL="173038" algn="l">
              <a:tabLst>
                <a:tab pos="2870200" algn="l"/>
                <a:tab pos="4664075" algn="r"/>
                <a:tab pos="5381625" algn="l"/>
                <a:tab pos="7177088" algn="r"/>
              </a:tabLst>
            </a:pPr>
            <a:endParaRPr lang="en-US" altLang="en-US" sz="1600" dirty="0" smtClean="0">
              <a:solidFill>
                <a:srgbClr val="800000"/>
              </a:solidFill>
              <a:latin typeface="+mn-lt"/>
            </a:endParaRPr>
          </a:p>
          <a:p>
            <a:pPr marL="173038" algn="l">
              <a:tabLst>
                <a:tab pos="2870200" algn="l"/>
                <a:tab pos="4664075" algn="r"/>
                <a:tab pos="5381625" algn="l"/>
                <a:tab pos="7177088" algn="r"/>
              </a:tabLst>
            </a:pPr>
            <a:endParaRPr lang="en-US" altLang="en-US" sz="1600" dirty="0" smtClean="0">
              <a:solidFill>
                <a:srgbClr val="800000"/>
              </a:solidFill>
              <a:latin typeface="+mn-lt"/>
            </a:endParaRPr>
          </a:p>
          <a:p>
            <a:pPr marL="173038" algn="l">
              <a:tabLst>
                <a:tab pos="2870200" algn="l"/>
                <a:tab pos="4305300" algn="r"/>
                <a:tab pos="5022850" algn="l"/>
                <a:tab pos="6457950" algn="r"/>
              </a:tabLst>
            </a:pPr>
            <a:endParaRPr lang="en-US" altLang="en-US" sz="1600" dirty="0" smtClean="0">
              <a:solidFill>
                <a:srgbClr val="800000"/>
              </a:solidFill>
              <a:latin typeface="+mn-lt"/>
            </a:endParaRPr>
          </a:p>
          <a:p>
            <a:pPr marL="173038" algn="l">
              <a:tabLst>
                <a:tab pos="2870200" algn="l"/>
                <a:tab pos="4305300" algn="r"/>
                <a:tab pos="5022850" algn="l"/>
                <a:tab pos="6457950" algn="r"/>
              </a:tabLst>
            </a:pPr>
            <a:endParaRPr lang="en-US" altLang="en-US" sz="1600" dirty="0" smtClean="0">
              <a:solidFill>
                <a:srgbClr val="800000"/>
              </a:solidFill>
              <a:latin typeface="+mn-lt"/>
            </a:endParaRPr>
          </a:p>
          <a:p>
            <a:pPr marL="173038" algn="l">
              <a:tabLst>
                <a:tab pos="2870200" algn="l"/>
                <a:tab pos="4305300" algn="r"/>
                <a:tab pos="5022850" algn="l"/>
                <a:tab pos="6457950" algn="r"/>
              </a:tabLst>
            </a:pPr>
            <a:endParaRPr lang="en-US" altLang="en-US" sz="1600" dirty="0" smtClean="0">
              <a:solidFill>
                <a:srgbClr val="800000"/>
              </a:solidFill>
              <a:latin typeface="+mn-lt"/>
            </a:endParaRPr>
          </a:p>
          <a:p>
            <a:pPr marL="173038" algn="l">
              <a:tabLst>
                <a:tab pos="2870200" algn="l"/>
                <a:tab pos="4305300" algn="r"/>
                <a:tab pos="5022850" algn="l"/>
                <a:tab pos="6457950" algn="r"/>
              </a:tabLst>
            </a:pPr>
            <a:endParaRPr lang="en-US" altLang="en-US" sz="1600" dirty="0" smtClean="0">
              <a:solidFill>
                <a:srgbClr val="800000"/>
              </a:solidFill>
              <a:latin typeface="+mn-lt"/>
            </a:endParaRPr>
          </a:p>
          <a:p>
            <a:pPr marL="173038" algn="l">
              <a:spcBef>
                <a:spcPts val="1200"/>
              </a:spcBef>
              <a:tabLst>
                <a:tab pos="1608138" algn="l"/>
                <a:tab pos="2605088" algn="r"/>
                <a:tab pos="3228975" algn="l"/>
                <a:tab pos="4398963" algn="r"/>
              </a:tabLst>
            </a:pPr>
            <a:endParaRPr lang="en-US" altLang="en-US" sz="1600" dirty="0" smtClean="0">
              <a:solidFill>
                <a:srgbClr val="800000"/>
              </a:solidFill>
              <a:latin typeface="+mn-lt"/>
            </a:endParaRPr>
          </a:p>
          <a:p>
            <a:pPr marL="173038" algn="l">
              <a:spcBef>
                <a:spcPts val="1200"/>
              </a:spcBef>
              <a:tabLst>
                <a:tab pos="1608138" algn="l"/>
                <a:tab pos="2605088" algn="r"/>
                <a:tab pos="3044825" algn="l"/>
                <a:tab pos="4305300" algn="r"/>
              </a:tabLst>
            </a:pPr>
            <a:r>
              <a:rPr lang="en-US" altLang="en-US" sz="1600" dirty="0" smtClean="0">
                <a:solidFill>
                  <a:srgbClr val="800000"/>
                </a:solidFill>
                <a:latin typeface="+mn-lt"/>
              </a:rPr>
              <a:t>	                   </a:t>
            </a:r>
            <a:r>
              <a:rPr lang="en-US" alt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</a:t>
            </a:r>
            <a:endParaRPr lang="en-US" altLang="en-US" sz="1600" dirty="0" smtClean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5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Icarus Meeting - May 14, 2018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253612"/>
            <a:ext cx="10515600" cy="4970207"/>
          </a:xfrm>
        </p:spPr>
        <p:txBody>
          <a:bodyPr>
            <a:normAutofit/>
          </a:bodyPr>
          <a:lstStyle/>
          <a:p>
            <a:pPr>
              <a:buClr>
                <a:srgbClr val="216E79"/>
              </a:buClr>
              <a:buSzPct val="100000"/>
              <a:buFont typeface="Helvetica" charset="0"/>
              <a:buChar char="●"/>
            </a:pPr>
            <a:r>
              <a:rPr lang="en-US" sz="2400" dirty="0" smtClean="0"/>
              <a:t>The HV system for the drift requires a relatively small activity for installation (divider chains, feedthroughs, power supply, control system).</a:t>
            </a:r>
          </a:p>
          <a:p>
            <a:pPr>
              <a:buClr>
                <a:srgbClr val="216E79"/>
              </a:buClr>
              <a:buSzPct val="100000"/>
              <a:buFont typeface="Helvetica" charset="0"/>
              <a:buChar char="●"/>
            </a:pPr>
            <a:r>
              <a:rPr lang="en-US" dirty="0" smtClean="0"/>
              <a:t>On the other hand it requires a very thorough test and pre-commissioning procedure to minimize the chance of failure.</a:t>
            </a:r>
          </a:p>
        </p:txBody>
      </p:sp>
    </p:spTree>
    <p:extLst>
      <p:ext uri="{BB962C8B-B14F-4D97-AF65-F5344CB8AC3E}">
        <p14:creationId xmlns:p14="http://schemas.microsoft.com/office/powerpoint/2010/main" val="12635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3509</TotalTime>
  <Words>392</Words>
  <Application>Microsoft Macintosh PowerPoint</Application>
  <PresentationFormat>Widescreen</PresentationFormat>
  <Paragraphs>106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Calibri</vt:lpstr>
      <vt:lpstr>Helvetica</vt:lpstr>
      <vt:lpstr>Mangal</vt:lpstr>
      <vt:lpstr>MS PGothic</vt:lpstr>
      <vt:lpstr>Swis721 Cn BT</vt:lpstr>
      <vt:lpstr>Swis721 Lt BT</vt:lpstr>
      <vt:lpstr>Times New Roman</vt:lpstr>
      <vt:lpstr>Arial</vt:lpstr>
      <vt:lpstr>Office Theme</vt:lpstr>
      <vt:lpstr>AutoCAD.Drawing.14</vt:lpstr>
      <vt:lpstr>T600 HV System for the Drift Field</vt:lpstr>
      <vt:lpstr>Foreword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claudiosilverio1@outlook.com</dc:creator>
  <cp:lastModifiedBy>claudiosilverio1@outlook.com</cp:lastModifiedBy>
  <cp:revision>75</cp:revision>
  <dcterms:created xsi:type="dcterms:W3CDTF">2017-09-26T16:04:38Z</dcterms:created>
  <dcterms:modified xsi:type="dcterms:W3CDTF">2018-05-13T20:51:55Z</dcterms:modified>
</cp:coreProperties>
</file>