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11"/>
  </p:notesMasterIdLst>
  <p:handoutMasterIdLst>
    <p:handoutMasterId r:id="rId12"/>
  </p:handoutMasterIdLst>
  <p:sldIdLst>
    <p:sldId id="294" r:id="rId6"/>
    <p:sldId id="295" r:id="rId7"/>
    <p:sldId id="296" r:id="rId8"/>
    <p:sldId id="297" r:id="rId9"/>
    <p:sldId id="29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1013" y="4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8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8/28/2017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05FA-A580-4FB2-8E99-244EC8430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21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Guram Chlachidze</a:t>
            </a:r>
          </a:p>
          <a:p>
            <a:r>
              <a:rPr lang="en-US" dirty="0"/>
              <a:t>All Experimenters and Laboratory Status Meeting</a:t>
            </a:r>
          </a:p>
          <a:p>
            <a:r>
              <a:rPr lang="en-US" dirty="0"/>
              <a:t>March 26,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TD Operations Status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41739"/>
          </a:xfrm>
        </p:spPr>
        <p:txBody>
          <a:bodyPr/>
          <a:lstStyle/>
          <a:p>
            <a:r>
              <a:rPr lang="en-US" sz="2400" dirty="0"/>
              <a:t>Cryogenic Sector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" y="818699"/>
            <a:ext cx="8869680" cy="5486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lvl="1"/>
            <a:r>
              <a:rPr lang="en-US" sz="1200" dirty="0">
                <a:solidFill>
                  <a:schemeClr val="tx1"/>
                </a:solidFill>
              </a:rPr>
              <a:t>LCLS-II Procurements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Distribution Boxes – Fabrication continues at vendor, delivery expected in July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Surface Transfer Line Procurement – Visited vendor last week to check fabrication progress, delivery expected in May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Providing SLAC with guidance on installation activities for tunnel components</a:t>
            </a:r>
          </a:p>
          <a:p>
            <a:pPr marL="344488" lvl="1"/>
            <a:r>
              <a:rPr lang="en-US" sz="1200" dirty="0">
                <a:solidFill>
                  <a:schemeClr val="tx1"/>
                </a:solidFill>
              </a:rPr>
              <a:t>Mu2e Procurement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Distribution Box – Fabrication in progress, delivery expected in early May 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highlight>
                  <a:srgbClr val="FFFF00"/>
                </a:highlight>
              </a:rPr>
              <a:t>Feed Boxes – Best value technical and cost evaluation complete. To be awarded soon</a:t>
            </a:r>
          </a:p>
          <a:p>
            <a:pPr marL="344488" lvl="1"/>
            <a:r>
              <a:rPr lang="en-US" sz="1200" dirty="0">
                <a:solidFill>
                  <a:schemeClr val="tx1"/>
                </a:solidFill>
              </a:rPr>
              <a:t>HL-LHC AUP</a:t>
            </a:r>
            <a:endParaRPr lang="en-US" sz="1200" b="0" dirty="0">
              <a:solidFill>
                <a:schemeClr val="tx1"/>
              </a:solidFill>
            </a:endParaRP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highlight>
                  <a:srgbClr val="FFFF00"/>
                </a:highlight>
              </a:rPr>
              <a:t>Working toward understanding the impact of performing all or partial magnet training at Fermilab instead of BNL</a:t>
            </a:r>
          </a:p>
          <a:p>
            <a:pPr marL="344488" lvl="1"/>
            <a:r>
              <a:rPr lang="en-US" sz="1200" dirty="0">
                <a:solidFill>
                  <a:schemeClr val="tx1"/>
                </a:solidFill>
              </a:rPr>
              <a:t>Meson Controls Upgrade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Project is underway in parallel with existing controls, preparing for system shutdown in June to switch system over</a:t>
            </a:r>
          </a:p>
          <a:p>
            <a:pPr marL="344488" lvl="1"/>
            <a:r>
              <a:rPr lang="en-US" sz="1200" dirty="0">
                <a:solidFill>
                  <a:schemeClr val="tx1"/>
                </a:solidFill>
              </a:rPr>
              <a:t>PIP-II Activities and Procurement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External Cave Transfer Line fabrication in progress (in-house), all sections completed except for final tie-in piece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PIP-II Cave Transfer Line procurement, delivery expected in May/June, </a:t>
            </a:r>
            <a:r>
              <a:rPr lang="en-US" sz="1200" b="0" dirty="0">
                <a:solidFill>
                  <a:schemeClr val="tx1"/>
                </a:solidFill>
                <a:highlight>
                  <a:srgbClr val="FFFF00"/>
                </a:highlight>
              </a:rPr>
              <a:t>visited vendor last week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Preparing for field installation at CMTF beginning with the external cave TL segments and supports followed by cave TL (once it arrives from the vendor)</a:t>
            </a:r>
          </a:p>
          <a:p>
            <a:pPr marL="344488" lvl="1"/>
            <a:r>
              <a:rPr lang="en-US" sz="1200" dirty="0">
                <a:solidFill>
                  <a:schemeClr val="tx1"/>
                </a:solidFill>
              </a:rPr>
              <a:t>Sub-Kelvin Cryogenics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tx1"/>
                </a:solidFill>
              </a:rPr>
              <a:t>SuperCDMS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Snolab</a:t>
            </a:r>
            <a:r>
              <a:rPr lang="en-US" sz="1200" b="0" dirty="0">
                <a:solidFill>
                  <a:schemeClr val="tx1"/>
                </a:solidFill>
              </a:rPr>
              <a:t> – CD2/3 ESAAB delayed until May due to budget and funding profile details still to be resolved within the Office of Science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ADMX </a:t>
            </a:r>
            <a:r>
              <a:rPr lang="en-US" sz="1200" b="0" dirty="0">
                <a:solidFill>
                  <a:schemeClr val="tx1"/>
                </a:solidFill>
                <a:highlight>
                  <a:srgbClr val="FFFF00"/>
                </a:highlight>
              </a:rPr>
              <a:t>–</a:t>
            </a:r>
            <a:r>
              <a:rPr lang="en-US" sz="1200" b="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1200" b="0" dirty="0">
                <a:solidFill>
                  <a:schemeClr val="tx1"/>
                </a:solidFill>
                <a:highlight>
                  <a:srgbClr val="FFFF00"/>
                </a:highlight>
              </a:rPr>
              <a:t>Procurement of dilution refrigerator has been delayed due to vendor refusing to sign DOE vendor liability contract.  Exploring options with legal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Nexus – Refrigerator delivery later in April, </a:t>
            </a:r>
            <a:r>
              <a:rPr lang="en-US" sz="1200" b="0" dirty="0" err="1">
                <a:solidFill>
                  <a:schemeClr val="tx1"/>
                </a:solidFill>
              </a:rPr>
              <a:t>NuMI</a:t>
            </a:r>
            <a:r>
              <a:rPr lang="en-US" sz="1200" b="0" dirty="0">
                <a:solidFill>
                  <a:schemeClr val="tx1"/>
                </a:solidFill>
              </a:rPr>
              <a:t> hall preparations proceeding well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Quantum Lab – Final ORC cryogenic approval given</a:t>
            </a:r>
          </a:p>
          <a:p>
            <a:pPr marL="344488" lvl="2"/>
            <a:r>
              <a:rPr lang="en-US" sz="1200" dirty="0">
                <a:solidFill>
                  <a:schemeClr val="tx1"/>
                </a:solidFill>
              </a:rPr>
              <a:t>Facilities:</a:t>
            </a:r>
          </a:p>
          <a:p>
            <a:pPr marL="914400" indent="-344488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charset="0"/>
              </a:rPr>
              <a:t>Meson Detector Building: </a:t>
            </a:r>
            <a:r>
              <a:rPr lang="en-US" altLang="en-US" sz="1200" b="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Spoke cavity testing in STC, 3.9 GHz LCLS-II cavity testing in HTS</a:t>
            </a:r>
          </a:p>
          <a:p>
            <a:pPr marL="914400" indent="-344488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charset="0"/>
              </a:rPr>
              <a:t>Cryomodule Test Facility: </a:t>
            </a:r>
            <a:r>
              <a:rPr lang="en-US" altLang="en-US" sz="1200" b="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LCLS-II F1.3-09 CM measurements finish this week</a:t>
            </a:r>
          </a:p>
          <a:p>
            <a:pPr marL="914400" indent="-344488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charset="0"/>
              </a:rPr>
              <a:t>Industrial Building 1: </a:t>
            </a:r>
            <a:r>
              <a:rPr lang="en-US" altLang="en-US" sz="1200" b="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VTS stands: Five R&amp;D and two LCLS-II cavities tested last week; Stand 3: one LCLS-II magnet</a:t>
            </a:r>
          </a:p>
          <a:p>
            <a:pPr marL="914400" indent="-344488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Muon Campus: Supporting g-2 operation</a:t>
            </a:r>
          </a:p>
          <a:p>
            <a:pPr marL="914400" indent="-344488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charset="0"/>
              </a:rPr>
              <a:t>Heavy Assembly Building: </a:t>
            </a:r>
            <a:r>
              <a:rPr lang="en-US" altLang="en-US" sz="1200" b="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Refrigerator cooled down for test cryostat Head B commissioning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EFD203D-EC32-4B35-BA14-0A200F5B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163715"/>
          </a:xfrm>
        </p:spPr>
        <p:txBody>
          <a:bodyPr/>
          <a:lstStyle/>
          <a:p>
            <a:fld id="{032205FA-A580-4FB2-8E99-244EC8430E3C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ADF49FB-491B-480B-AD7E-BD5D1397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46" y="6515100"/>
            <a:ext cx="5192392" cy="241300"/>
          </a:xfrm>
        </p:spPr>
        <p:txBody>
          <a:bodyPr/>
          <a:lstStyle/>
          <a:p>
            <a:pPr>
              <a:defRPr/>
            </a:pPr>
            <a:r>
              <a:rPr lang="en-US" sz="1200" b="1" dirty="0"/>
              <a:t>TD Summary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0D4138-EEA1-4E5F-ABC9-59DB707E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/>
              <a:t>3/26/2018</a:t>
            </a:r>
          </a:p>
        </p:txBody>
      </p:sp>
    </p:spTree>
    <p:extLst>
      <p:ext uri="{BB962C8B-B14F-4D97-AF65-F5344CB8AC3E}">
        <p14:creationId xmlns:p14="http://schemas.microsoft.com/office/powerpoint/2010/main" val="349541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34217" y="-13443"/>
            <a:ext cx="8686800" cy="6429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SRF Sector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0" y="822960"/>
            <a:ext cx="8869680" cy="5486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4488" indent="0" eaLnBrk="1" hangingPunct="1"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R&amp;D  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Quantum computing measurement continues. </a:t>
            </a:r>
            <a:r>
              <a:rPr lang="en-US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A 5 GHz cavity was tested, no global heating was observed. More studies should be conducted to understand the lack of global BSC related cavity heating.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High Q</a:t>
            </a:r>
            <a:r>
              <a:rPr lang="en-US" altLang="en-US" sz="1200" baseline="-250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0</a:t>
            </a: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high gradient: Nitrogen infusion program continues. 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Nb3Sn group continues cavity preparation and coating. One cavity had a very nice coating appearance</a:t>
            </a:r>
            <a:r>
              <a:rPr lang="en-US" altLang="en-US" sz="1200" dirty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. </a:t>
            </a:r>
            <a:r>
              <a:rPr lang="en-US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New tests were completed, showing low field Q more than doubled compared to last best result from Cornell University. Q-slope was still present and gradient is low.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High field Q slope: HF rinsing study is in progress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Plasma processing continues. 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Nb/Cu vacuum chamber installation is in progress.</a:t>
            </a:r>
          </a:p>
          <a:p>
            <a:pPr marL="914400" lvl="2" indent="0">
              <a:buNone/>
            </a:pPr>
            <a:endParaRPr lang="en-US" sz="11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3/19/2018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5564AA0-FE1E-4A5A-A3AD-1EE8E9FD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46" y="6515100"/>
            <a:ext cx="5192392" cy="241300"/>
          </a:xfrm>
        </p:spPr>
        <p:txBody>
          <a:bodyPr/>
          <a:lstStyle/>
          <a:p>
            <a:pPr>
              <a:defRPr/>
            </a:pPr>
            <a:r>
              <a:rPr lang="en-US" sz="1200" b="1" dirty="0"/>
              <a:t>TD Summary</a:t>
            </a:r>
          </a:p>
        </p:txBody>
      </p:sp>
      <p:pic>
        <p:nvPicPr>
          <p:cNvPr id="7" name="Picture 2" descr="10 &#10;corneli 2 &#10;CO 亻 ne 、 、 3 &#10;corneli 4 &#10;CBMM-D &#10;10 &#10;acc ">
            <a:extLst>
              <a:ext uri="{FF2B5EF4-FFF2-40B4-BE49-F238E27FC236}">
                <a16:creationId xmlns:a16="http://schemas.microsoft.com/office/drawing/2014/main" id="{FDAC6F37-1C6D-4EE3-ACB9-B9673DD9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2866697"/>
            <a:ext cx="4481372" cy="34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9328BC-0B11-4B78-AF01-662122A67399}"/>
              </a:ext>
            </a:extLst>
          </p:cNvPr>
          <p:cNvSpPr txBox="1"/>
          <p:nvPr/>
        </p:nvSpPr>
        <p:spPr>
          <a:xfrm>
            <a:off x="5237439" y="5490457"/>
            <a:ext cx="103383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S. Posen</a:t>
            </a:r>
          </a:p>
        </p:txBody>
      </p:sp>
    </p:spTree>
    <p:extLst>
      <p:ext uri="{BB962C8B-B14F-4D97-AF65-F5344CB8AC3E}">
        <p14:creationId xmlns:p14="http://schemas.microsoft.com/office/powerpoint/2010/main" val="324920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34217" y="-13443"/>
            <a:ext cx="8686800" cy="6429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SRF Sector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0" y="822960"/>
            <a:ext cx="8869680" cy="5486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4488" indent="0" eaLnBrk="1" hangingPunct="1"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LCLS-II 1.3 GHz Cryomodules</a:t>
            </a:r>
            <a:endParaRPr lang="en-US" altLang="en-US" sz="12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A new BPM assembly procedure and hardware continues to be successful following thermal cycle testing.</a:t>
            </a:r>
            <a:r>
              <a:rPr lang="en-US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 A Quality Assurance Audit is in progress. Future BPM will use Grade 5 Titanium studs and stainless steel nut. More tests of the BPM assembly procedure are expected this week.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CM03 dis-assembly was completed. Rebuild started as a filler job between cryomodules.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CM02, CM04 and CM05 beam line were back filled and warm end coupler were dis-assembled. They are ready for extraction and repair BPM. Actual repair is pending for approval.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CM06 is still at SLAC due to BPM leak. A dummy cryomodule will be shipped to get vibration data first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CM07 is transported back to ICB to fix BPM. It is being back filled to atmosphere pressure to prepare for BPM fix.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CM08 Helium circuit leak check was completed. BPM fix is planned pending SLAC approval.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CM09 tests at CMTF test cave were completed. A warm-up review is scheduled today.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CM10 is in WS3. BPM fix is on hold before thermal shield weldment.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CM11 WS1 resumed as BPM solution is finalized.</a:t>
            </a:r>
            <a:endParaRPr lang="en-US" altLang="en-US" sz="1200" dirty="0">
              <a:solidFill>
                <a:srgbClr val="C0000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CM12 WS0 completed. 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CM13 cavities were identified</a:t>
            </a:r>
            <a:endParaRPr lang="en-US" altLang="en-US" sz="1400" b="1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169862" indent="0"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	</a:t>
            </a:r>
            <a:r>
              <a:rPr lang="en-US" altLang="en-US" sz="1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LCLS-II Cavity Preparations</a:t>
            </a:r>
            <a:endParaRPr lang="en-US" altLang="en-US" sz="12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855662"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1.3 GHz: Fresh vendor cavity CAV0241 and re-HPR CAV0240 were qualified.</a:t>
            </a:r>
          </a:p>
          <a:p>
            <a:pPr marL="855662"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3.9 GHz: Tuner test was completed successfully in the Horizontal Test System cryostat. Helium vessel heater test is expected this week.</a:t>
            </a:r>
            <a:endParaRPr lang="en-US" altLang="en-US" sz="14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344488" indent="0"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	PIP-II</a:t>
            </a:r>
            <a:r>
              <a:rPr lang="en-US" sz="1200" b="1" dirty="0">
                <a:solidFill>
                  <a:schemeClr val="tx1"/>
                </a:solidFill>
              </a:rPr>
              <a:t>  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Spoke Cavity S111 </a:t>
            </a:r>
            <a:r>
              <a:rPr lang="en-US" sz="1200" dirty="0">
                <a:solidFill>
                  <a:schemeClr val="tx1"/>
                </a:solidFill>
              </a:rPr>
              <a:t>Coupler installation experience a leak that was fixed with a new coupler. Cold test ~Mar 26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Spoke Cavity S112 </a:t>
            </a:r>
            <a:r>
              <a:rPr lang="en-US" sz="1200" dirty="0">
                <a:solidFill>
                  <a:schemeClr val="tx1"/>
                </a:solidFill>
              </a:rPr>
              <a:t>was qualified in STC with no field emission. Coupler installation next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1-cell 650 MHz cavity encountered electro-polishing issue, investigation in progress.</a:t>
            </a:r>
          </a:p>
          <a:p>
            <a:pPr lvl="2"/>
            <a:endParaRPr lang="en-US" sz="11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3/19/2018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5564AA0-FE1E-4A5A-A3AD-1EE8E9FD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46" y="6515100"/>
            <a:ext cx="5192392" cy="241300"/>
          </a:xfrm>
        </p:spPr>
        <p:txBody>
          <a:bodyPr/>
          <a:lstStyle/>
          <a:p>
            <a:pPr>
              <a:defRPr/>
            </a:pPr>
            <a:r>
              <a:rPr lang="en-US" sz="1200" b="1" dirty="0"/>
              <a:t>TD Summary</a:t>
            </a:r>
          </a:p>
        </p:txBody>
      </p:sp>
    </p:spTree>
    <p:extLst>
      <p:ext uri="{BB962C8B-B14F-4D97-AF65-F5344CB8AC3E}">
        <p14:creationId xmlns:p14="http://schemas.microsoft.com/office/powerpoint/2010/main" val="193639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11"/>
            <a:ext cx="8686800" cy="641739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Magnet Sector 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6544" y="146531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901758"/>
            <a:ext cx="8672513" cy="58489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822960"/>
            <a:ext cx="8869680" cy="54864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0" indent="-1588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HL- LHC, AUP</a:t>
            </a:r>
            <a:endParaRPr lang="en-US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0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Coil fabrication for the LHC inner triplet quadrupoles continues</a:t>
            </a:r>
          </a:p>
          <a:p>
            <a:pPr marL="914400" lvl="0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Electrical checkout of MQXFS1d short model will be completed this week.</a:t>
            </a:r>
          </a:p>
          <a:p>
            <a:pPr marL="914400" lvl="0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Preparation in progress for Magnet Design Criteria Review at CERN.</a:t>
            </a:r>
          </a:p>
          <a:p>
            <a:pPr marL="344488" lvl="1" indent="-1588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LCLS II</a:t>
            </a:r>
            <a:endParaRPr lang="en-US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 &amp; qualification of the quadrupoles continues: 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SPQA128 has been warm measured and surveyed. SPQA129 cold test started.</a:t>
            </a:r>
          </a:p>
          <a:p>
            <a:pPr marL="344488" lvl="1" indent="-1588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Mu2e</a:t>
            </a:r>
            <a:endParaRPr lang="en-US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First Transport Solenoid production unit is in-house, electrical part of he incoming inspection is complete. Survey and magnetic measurements are expected this week.</a:t>
            </a:r>
          </a:p>
          <a:p>
            <a:pPr marL="914400" lvl="1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The coils for next TS unit have all been completed, shells are nearly complete. </a:t>
            </a:r>
          </a:p>
          <a:p>
            <a:pPr marL="914400" lvl="1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Dished Head B passed all warm tests in HAB, completed wrapping MLI over He pipes, zero-magnet (shorted bus) cold commissioning test to start this week.</a:t>
            </a:r>
          </a:p>
          <a:p>
            <a:pPr marL="914400" lvl="1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Dished Head A – getting ready for the first production unit test in April.</a:t>
            </a:r>
          </a:p>
          <a:p>
            <a:pPr marL="344488" indent="-1588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G-2</a:t>
            </a:r>
          </a:p>
          <a:p>
            <a:pPr marL="914400" indent="-344488"/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Baking the spare MSE core is complete.</a:t>
            </a:r>
          </a:p>
          <a:p>
            <a:pPr marL="914400" indent="-344488"/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Outer coil winding for the new inflector has been begun.</a:t>
            </a:r>
            <a:endParaRPr lang="en-US" sz="1200" dirty="0">
              <a:solidFill>
                <a:schemeClr val="tx1"/>
              </a:solidFill>
              <a:latin typeface="Helvetica" panose="020B0604020202020204" pitchFamily="34" charset="0"/>
              <a:ea typeface="ＭＳ Ｐゴシック" charset="0"/>
              <a:cs typeface="Helvetica" panose="020B0604020202020204" pitchFamily="34" charset="0"/>
            </a:endParaRPr>
          </a:p>
          <a:p>
            <a:pPr marL="344488" indent="-1588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MDP 15-17 T  dipole  R&amp;D  </a:t>
            </a:r>
          </a:p>
          <a:p>
            <a:pPr marL="914400" lvl="1" indent="-344488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Coil fabrication for 15 T dipole continues. 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Reaction of the inner coil started last week.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  <a:latin typeface="Helvetica" panose="020B0604020202020204" pitchFamily="34" charset="0"/>
              <a:ea typeface="ＭＳ Ｐゴシック" charset="0"/>
              <a:cs typeface="Helvetica" panose="020B0604020202020204" pitchFamily="34" charset="0"/>
            </a:endParaRPr>
          </a:p>
          <a:p>
            <a:pPr marL="914400" lvl="1" indent="-344488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Mechanical model assembly is complete, set up is prepared for strain gauge studies.</a:t>
            </a:r>
          </a:p>
          <a:p>
            <a:pPr marL="344488" indent="-1588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Accelerator Support</a:t>
            </a:r>
          </a:p>
          <a:p>
            <a:pPr marL="914400" lvl="1" indent="-344488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Nova M1 dipole integral field measurements completed.</a:t>
            </a:r>
          </a:p>
          <a:p>
            <a:pPr marL="914400" lvl="1" indent="-344488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MSD184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sextupole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 thermal test performed.</a:t>
            </a:r>
          </a:p>
          <a:p>
            <a:pPr marL="914400" lvl="1" indent="-344488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Our technicians repaired a leaking dipole magnet at the switchyard.</a:t>
            </a:r>
          </a:p>
          <a:p>
            <a:pPr marL="0" indent="0">
              <a:buNone/>
            </a:pPr>
            <a:endParaRPr lang="en-US" sz="1200" b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87746" y="6515100"/>
            <a:ext cx="5192392" cy="241300"/>
          </a:xfrm>
        </p:spPr>
        <p:txBody>
          <a:bodyPr/>
          <a:lstStyle/>
          <a:p>
            <a:pPr>
              <a:defRPr/>
            </a:pPr>
            <a:r>
              <a:rPr lang="en-US" sz="1200" b="1" dirty="0"/>
              <a:t>TD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3/19/2018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5FA-A580-4FB2-8E99-244EC8430E3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49505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Presentation template.potx" id="{A2D25FEF-5416-4B89-9200-0D39A9A3F4BB}" vid="{8F27CC46-3CE2-45EC-8026-2A6AFF0030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_x0020_of_x0020_Presentation xmlns="47fc7b7d-f1f2-468e-9654-a86f226c5a41">TD Operations Status 2016-05-03</Description_x0020_of_x0020_Presentation>
    <Organization xmlns="47fc7b7d-f1f2-468e-9654-a86f226c5a41">TD</Organization>
    <PublishingExpirationDate xmlns="http://schemas.microsoft.com/sharepoint/v3" xsi:nil="true"/>
    <PublishingStartDate xmlns="http://schemas.microsoft.com/sharepoint/v3" xsi:nil="true"/>
    <Meeting_x0020_date xmlns="47fc7b7d-f1f2-468e-9654-a86f226c5a41">2016-05-03T05:00:00+00:00</Meeting_x0020_date>
    <_dlc_DocId xmlns="45260a83-08c0-4921-92a3-cd56dcdbef58">-1779-150</_dlc_DocId>
    <_dlc_DocIdUrl xmlns="45260a83-08c0-4921-92a3-cd56dcdbef58">
      <Url>https://fermipoint.fnal.gov/organization/ood/lsm/_layouts/15/DocIdRedir.aspx?ID=-1779-150</Url>
      <Description>-1779-150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B9366D95A474190AE7710F7025554" ma:contentTypeVersion="4" ma:contentTypeDescription="Create a new document." ma:contentTypeScope="" ma:versionID="a516abd108609f3c30b8159ab3cffdd9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47fc7b7d-f1f2-468e-9654-a86f226c5a41" targetNamespace="http://schemas.microsoft.com/office/2006/metadata/properties" ma:root="true" ma:fieldsID="99348dd27377a714101ff65f154f9693" ns1:_="" ns2:_="" ns3:_="">
    <xsd:import namespace="http://schemas.microsoft.com/sharepoint/v3"/>
    <xsd:import namespace="45260a83-08c0-4921-92a3-cd56dcdbef58"/>
    <xsd:import namespace="47fc7b7d-f1f2-468e-9654-a86f226c5a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eting_x0020_date" minOccurs="0"/>
                <xsd:element ref="ns3:Organization" minOccurs="0"/>
                <xsd:element ref="ns3:Description_x0020_of_x0020_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7b7d-f1f2-468e-9654-a86f226c5a41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3" nillable="true" ma:displayName="Meeting date" ma:format="DateOnly" ma:internalName="Meeting_x0020_date">
      <xsd:simpleType>
        <xsd:restriction base="dms:DateTime"/>
      </xsd:simpleType>
    </xsd:element>
    <xsd:element name="Organization" ma:index="14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AD"/>
              <xsd:enumeration value="TD"/>
              <xsd:enumeration value="APC"/>
              <xsd:enumeration value="PPD"/>
              <xsd:enumeration value="FCPA"/>
              <xsd:enumeration value="CMS"/>
              <xsd:enumeration value="SCD"/>
              <xsd:enumeration value="CCD"/>
              <xsd:enumeration value="OCIO"/>
              <xsd:enumeration value="FI"/>
              <xsd:enumeration value="ESH&amp;Q"/>
              <xsd:enumeration value="Directors Office"/>
              <xsd:enumeration value="BSS"/>
              <xsd:enumeration value="FESS"/>
              <xsd:enumeration value="WDRS"/>
            </xsd:restriction>
          </xsd:simpleType>
        </xsd:union>
      </xsd:simpleType>
    </xsd:element>
    <xsd:element name="Description_x0020_of_x0020_Presentation" ma:index="15" nillable="true" ma:displayName="Description of Presentation" ma:internalName="Description_x0020_of_x0020_Present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84FC48-EE63-4B8C-9BD9-19FA2FB3DB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E5B7C2-EC0F-44AE-8D06-DC1C8ECB7AE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5260a83-08c0-4921-92a3-cd56dcdbef58"/>
    <ds:schemaRef ds:uri="47fc7b7d-f1f2-468e-9654-a86f226c5a41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EA049B-CA7A-423D-8CB3-61851FB59D6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EC69B34-2309-4DFB-B663-DB4AC1FD6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47fc7b7d-f1f2-468e-9654-a86f226c5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5435</TotalTime>
  <Words>844</Words>
  <Application>Microsoft Office PowerPoint</Application>
  <PresentationFormat>On-screen Show (4:3)</PresentationFormat>
  <Paragraphs>94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Geneva</vt:lpstr>
      <vt:lpstr>Helvetica</vt:lpstr>
      <vt:lpstr>Times New Roman</vt:lpstr>
      <vt:lpstr>Fermilab_PPT_090815</vt:lpstr>
      <vt:lpstr>PowerPoint Presentation</vt:lpstr>
      <vt:lpstr>Cryogenic Sector</vt:lpstr>
      <vt:lpstr>SRF Sector</vt:lpstr>
      <vt:lpstr>SRF Sector</vt:lpstr>
      <vt:lpstr> Magnet Sector </vt:lpstr>
    </vt:vector>
  </TitlesOfParts>
  <Company>Fermilab Technical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Operations Status 2016-05-03</dc:title>
  <dc:subject>TD Operations Status 2016-05-03</dc:subject>
  <dc:creator>David Harding</dc:creator>
  <cp:lastModifiedBy>Kayla Decker x 34402N</cp:lastModifiedBy>
  <cp:revision>181</cp:revision>
  <cp:lastPrinted>2014-01-20T19:40:21Z</cp:lastPrinted>
  <dcterms:created xsi:type="dcterms:W3CDTF">2016-03-21T21:02:23Z</dcterms:created>
  <dcterms:modified xsi:type="dcterms:W3CDTF">2018-03-26T17:12:33Z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0x010100AECB9366D95A474190AE7710F7025554</vt:lpwstr>
  </property>
  <property fmtid="{D5CDD505-2E9C-101B-9397-08002B2CF9AE}" pid="3" name="_dlc_DocIdItemGuid">
    <vt:lpwstr>1f4a757f-71de-493e-8321-ce61266f155e</vt:lpwstr>
  </property>
</Properties>
</file>