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handoutMasterIdLst>
    <p:handoutMasterId r:id="rId10"/>
  </p:handoutMasterIdLst>
  <p:sldIdLst>
    <p:sldId id="313" r:id="rId2"/>
    <p:sldId id="331" r:id="rId3"/>
    <p:sldId id="332" r:id="rId4"/>
    <p:sldId id="333" r:id="rId5"/>
    <p:sldId id="334" r:id="rId6"/>
    <p:sldId id="335" r:id="rId7"/>
    <p:sldId id="336" r:id="rId8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4E4E4E"/>
    <a:srgbClr val="98E55D"/>
    <a:srgbClr val="86E55C"/>
    <a:srgbClr val="95E84B"/>
    <a:srgbClr val="50504E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26" autoAdjust="0"/>
    <p:restoredTop sz="50000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1008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Silicon Architectures | DOE KA25 Detector R&amp;D Review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Ronald Lipton | Silicon Architectures | DOE KA25 Detector R&amp;D Review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Ronald Lipton | 3D Integration of Sensors and Electronics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fnal.gov/event/8959/other-view?view=stand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Ronald Lipton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</a:rPr>
              <a:t>Most analysis by Vito Di Benedetto, Anna </a:t>
            </a:r>
            <a:r>
              <a:rPr lang="en-US" dirty="0" err="1">
                <a:solidFill>
                  <a:srgbClr val="FF0000"/>
                </a:solidFill>
              </a:rPr>
              <a:t>Mazzacane</a:t>
            </a:r>
            <a:r>
              <a:rPr lang="en-US" dirty="0">
                <a:solidFill>
                  <a:srgbClr val="FF0000"/>
                </a:solidFill>
              </a:rPr>
              <a:t>, Nikolai </a:t>
            </a:r>
            <a:r>
              <a:rPr lang="en-US" dirty="0" err="1">
                <a:solidFill>
                  <a:srgbClr val="FF0000"/>
                </a:solidFill>
              </a:rPr>
              <a:t>Terentiev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Muon </a:t>
            </a:r>
            <a:r>
              <a:rPr lang="en-US" dirty="0" smtClean="0"/>
              <a:t>Collider</a:t>
            </a:r>
            <a:r>
              <a:rPr lang="mr-IN" dirty="0" smtClean="0"/>
              <a:t>–</a:t>
            </a:r>
            <a:r>
              <a:rPr lang="en-US" dirty="0" smtClean="0"/>
              <a:t> History and Status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03988"/>
            <a:ext cx="676275" cy="241300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81313" y="6503988"/>
            <a:ext cx="6262687" cy="2428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\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503988"/>
            <a:ext cx="414338" cy="238125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972" y="876548"/>
            <a:ext cx="9046028" cy="5059363"/>
          </a:xfrm>
        </p:spPr>
        <p:txBody>
          <a:bodyPr/>
          <a:lstStyle/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 focused accelerator R&amp;D program, MAP, was launched in 2010 to study the feasibility of a muon-based collider program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There were a number of earlier studies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 </a:t>
            </a:r>
            <a:r>
              <a:rPr lang="en-US" i="1" dirty="0" smtClean="0"/>
              <a:t>small</a:t>
            </a:r>
            <a:r>
              <a:rPr lang="en-US" dirty="0" smtClean="0"/>
              <a:t> detector conceptual study was also launched to study the physics potential and </a:t>
            </a:r>
            <a:r>
              <a:rPr lang="en-US" dirty="0" smtClean="0"/>
              <a:t>associated detector </a:t>
            </a:r>
            <a:r>
              <a:rPr lang="en-US" dirty="0" smtClean="0"/>
              <a:t>issues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Snowmass studies were based on a </a:t>
            </a:r>
            <a:r>
              <a:rPr lang="en-US" dirty="0" smtClean="0"/>
              <a:t>simulation </a:t>
            </a:r>
            <a:r>
              <a:rPr lang="en-US" dirty="0"/>
              <a:t>of a 1.5 </a:t>
            </a:r>
            <a:r>
              <a:rPr lang="en-US" dirty="0" err="1"/>
              <a:t>TeV</a:t>
            </a:r>
            <a:r>
              <a:rPr lang="en-US" dirty="0"/>
              <a:t> muon </a:t>
            </a:r>
            <a:r>
              <a:rPr lang="en-US" dirty="0" smtClean="0"/>
              <a:t>collider, with parametric studies of a Higgs factory.</a:t>
            </a:r>
            <a:endParaRPr lang="en-US" dirty="0" smtClean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As a result of the 2013/14 P5 process the MAP program was </a:t>
            </a:r>
            <a:r>
              <a:rPr lang="en-US" dirty="0" smtClean="0"/>
              <a:t>terminated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This also led to a termination of physics studies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Some work was not properly documented</a:t>
            </a:r>
            <a:r>
              <a:rPr lang="en-US" dirty="0" smtClean="0"/>
              <a:t> </a:t>
            </a:r>
            <a:endParaRPr lang="en-US" dirty="0" smtClean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 will not discuss the accelerator design feasibility or </a:t>
            </a:r>
            <a:r>
              <a:rPr lang="en-US" dirty="0" smtClean="0"/>
              <a:t>status. 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 great deal of work was done </a:t>
            </a:r>
            <a:r>
              <a:rPr lang="mr-IN" dirty="0" smtClean="0"/>
              <a:t>–</a:t>
            </a:r>
            <a:r>
              <a:rPr lang="en-US" dirty="0" smtClean="0"/>
              <a:t> but much work is still needed to validate the concept.</a:t>
            </a:r>
            <a:endParaRPr lang="en-US" dirty="0" smtClean="0"/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1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12768"/>
            <a:ext cx="4548943" cy="549802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LHC results seem to indicate that </a:t>
            </a:r>
            <a:r>
              <a:rPr lang="en-US" sz="1800" dirty="0" smtClean="0"/>
              <a:t>any </a:t>
            </a:r>
            <a:r>
              <a:rPr lang="en-US" sz="1800" dirty="0"/>
              <a:t>new physics spectrum is </a:t>
            </a:r>
            <a:r>
              <a:rPr lang="en-US" sz="1800" dirty="0" smtClean="0"/>
              <a:t>likely to </a:t>
            </a:r>
            <a:r>
              <a:rPr lang="en-US" sz="1800" dirty="0"/>
              <a:t>be in the multi-</a:t>
            </a:r>
            <a:r>
              <a:rPr lang="en-US" sz="1800" dirty="0" err="1"/>
              <a:t>TeV</a:t>
            </a:r>
            <a:r>
              <a:rPr lang="en-US" sz="1800" dirty="0"/>
              <a:t> range.</a:t>
            </a:r>
          </a:p>
          <a:p>
            <a:r>
              <a:rPr lang="en-US" sz="1800" dirty="0"/>
              <a:t>This is problematic for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</a:t>
            </a:r>
            <a:r>
              <a:rPr lang="en-US" sz="1800" dirty="0" smtClean="0"/>
              <a:t>machines </a:t>
            </a:r>
            <a:r>
              <a:rPr lang="en-US" sz="1800" dirty="0"/>
              <a:t>due </a:t>
            </a:r>
            <a:r>
              <a:rPr lang="en-US" sz="1800" dirty="0" smtClean="0"/>
              <a:t>to </a:t>
            </a:r>
            <a:r>
              <a:rPr lang="en-US" sz="1800" dirty="0"/>
              <a:t>power lost </a:t>
            </a:r>
            <a:r>
              <a:rPr lang="en-US" sz="1800" dirty="0" smtClean="0"/>
              <a:t>to radiation</a:t>
            </a:r>
            <a:r>
              <a:rPr lang="en-US" sz="1800" dirty="0"/>
              <a:t>.</a:t>
            </a:r>
          </a:p>
          <a:p>
            <a:r>
              <a:rPr lang="en-US" sz="1800" dirty="0"/>
              <a:t>Muon collider </a:t>
            </a:r>
            <a:r>
              <a:rPr lang="en-US" sz="1800" dirty="0" smtClean="0"/>
              <a:t>seems to </a:t>
            </a:r>
            <a:r>
              <a:rPr lang="en-US" sz="1800" dirty="0"/>
              <a:t>be the </a:t>
            </a:r>
            <a:r>
              <a:rPr lang="en-US" sz="1800" dirty="0" smtClean="0"/>
              <a:t>only </a:t>
            </a:r>
            <a:r>
              <a:rPr lang="en-US" sz="1800" dirty="0"/>
              <a:t>high </a:t>
            </a:r>
            <a:r>
              <a:rPr lang="en-US" sz="1800" dirty="0" smtClean="0"/>
              <a:t>luminosity </a:t>
            </a:r>
            <a:r>
              <a:rPr lang="en-US" sz="1800" dirty="0" smtClean="0"/>
              <a:t>lepton collider </a:t>
            </a:r>
            <a:r>
              <a:rPr lang="en-US" sz="1800" dirty="0"/>
              <a:t>candidate </a:t>
            </a:r>
            <a:r>
              <a:rPr lang="en-US" sz="1800" dirty="0" smtClean="0"/>
              <a:t>capable </a:t>
            </a:r>
            <a:r>
              <a:rPr lang="en-US" sz="1800" dirty="0"/>
              <a:t>of </a:t>
            </a:r>
            <a:r>
              <a:rPr lang="en-US" sz="1800" dirty="0" smtClean="0"/>
              <a:t>affordably delivering </a:t>
            </a:r>
            <a:r>
              <a:rPr lang="en-US" sz="1800" dirty="0" smtClean="0"/>
              <a:t>CM </a:t>
            </a:r>
            <a:r>
              <a:rPr lang="en-US" sz="1800" dirty="0"/>
              <a:t>energies &gt;3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r>
              <a:rPr lang="en-US" sz="1800" dirty="0" smtClean="0"/>
              <a:t>Other advantages:</a:t>
            </a:r>
            <a:endParaRPr lang="en-US" sz="1800" dirty="0"/>
          </a:p>
          <a:p>
            <a:pPr lvl="1"/>
            <a:r>
              <a:rPr lang="en-US" sz="1600" dirty="0" smtClean="0"/>
              <a:t>Narrow </a:t>
            </a:r>
            <a:r>
              <a:rPr lang="en-US" sz="1600" dirty="0"/>
              <a:t>beam energy spread </a:t>
            </a:r>
            <a:r>
              <a:rPr lang="en-US" sz="1600" dirty="0" smtClean="0"/>
              <a:t>can </a:t>
            </a:r>
            <a:r>
              <a:rPr lang="en-US" sz="1600" dirty="0"/>
              <a:t>enable precision </a:t>
            </a:r>
            <a:r>
              <a:rPr lang="en-US" sz="1600" dirty="0" smtClean="0"/>
              <a:t>physics</a:t>
            </a:r>
          </a:p>
          <a:p>
            <a:pPr lvl="1"/>
            <a:r>
              <a:rPr lang="en-US" sz="1800" dirty="0">
                <a:solidFill>
                  <a:srgbClr val="404040"/>
                </a:solidFill>
              </a:rPr>
              <a:t>Muon Collider has x 40,000 higher coupling </a:t>
            </a:r>
            <a:r>
              <a:rPr lang="en-US" sz="1800" dirty="0" smtClean="0">
                <a:solidFill>
                  <a:srgbClr val="404040"/>
                </a:solidFill>
              </a:rPr>
              <a:t>for s-channel Higgs</a:t>
            </a:r>
          </a:p>
          <a:p>
            <a:pPr lvl="1"/>
            <a:r>
              <a:rPr lang="en-US" sz="1800" dirty="0"/>
              <a:t>Precise </a:t>
            </a:r>
            <a:r>
              <a:rPr lang="en-US" sz="1800" dirty="0" smtClean="0"/>
              <a:t>(~4 MeV) Higgs mass </a:t>
            </a:r>
            <a:r>
              <a:rPr lang="en-US" sz="1800" dirty="0"/>
              <a:t>measurement </a:t>
            </a:r>
          </a:p>
          <a:p>
            <a:pPr lvl="2"/>
            <a:r>
              <a:rPr lang="en-US" sz="1800" dirty="0"/>
              <a:t>Enabled by precise beam energy measurement by g-2 precession (Raja &amp; </a:t>
            </a:r>
            <a:r>
              <a:rPr lang="en-US" sz="1800" dirty="0" err="1"/>
              <a:t>Tollestrup</a:t>
            </a:r>
            <a:r>
              <a:rPr lang="en-US" sz="1800" dirty="0"/>
              <a:t>)</a:t>
            </a:r>
          </a:p>
          <a:p>
            <a:pPr lvl="1"/>
            <a:endParaRPr lang="en-US" sz="1800" dirty="0" smtClean="0"/>
          </a:p>
          <a:p>
            <a:endParaRPr lang="en-US" sz="1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Collider Context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93" y="0"/>
            <a:ext cx="4372807" cy="34082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220" y="3408218"/>
            <a:ext cx="3738815" cy="347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844534"/>
            <a:ext cx="8672513" cy="2056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the detector side the central issue in a muon collider are backgrounds due to muon beam decays.</a:t>
            </a:r>
          </a:p>
          <a:p>
            <a:r>
              <a:rPr lang="en-US" dirty="0">
                <a:solidFill>
                  <a:srgbClr val="000000"/>
                </a:solidFill>
              </a:rPr>
              <a:t>For a 0.75-TeV muon beam of 2x10</a:t>
            </a:r>
            <a:r>
              <a:rPr lang="en-US" baseline="30000" dirty="0">
                <a:solidFill>
                  <a:srgbClr val="000000"/>
                </a:solidFill>
              </a:rPr>
              <a:t>12</a:t>
            </a:r>
            <a:r>
              <a:rPr lang="en-US" dirty="0">
                <a:solidFill>
                  <a:srgbClr val="000000"/>
                </a:solidFill>
              </a:rPr>
              <a:t>/bunch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4.28x10</a:t>
            </a:r>
            <a:r>
              <a:rPr lang="en-US" baseline="30000" dirty="0">
                <a:solidFill>
                  <a:srgbClr val="000000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decays/m </a:t>
            </a:r>
            <a:r>
              <a:rPr lang="en-US" dirty="0">
                <a:solidFill>
                  <a:srgbClr val="000000"/>
                </a:solidFill>
              </a:rPr>
              <a:t>per bunch crossing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0.5 kW/m.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1127" y="2545634"/>
            <a:ext cx="283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ILCROOT Detector Model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102087" y="3028209"/>
            <a:ext cx="4041913" cy="3776871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687313" y="2964627"/>
            <a:ext cx="3258065" cy="3776871"/>
            <a:chOff x="319484" y="895350"/>
            <a:chExt cx="4910489" cy="530671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3" r="6451"/>
            <a:stretch>
              <a:fillRect/>
            </a:stretch>
          </p:blipFill>
          <p:spPr bwMode="auto">
            <a:xfrm>
              <a:off x="488950" y="1307068"/>
              <a:ext cx="4419600" cy="441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420902" y="5807654"/>
              <a:ext cx="473045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kern="1200" dirty="0">
                  <a:solidFill>
                    <a:schemeClr val="accent2"/>
                  </a:solidFill>
                  <a:latin typeface="+mn-lt"/>
                  <a:ea typeface="+mn-ea"/>
                </a:rPr>
                <a:t>W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319484" y="895350"/>
              <a:ext cx="4910489" cy="426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kern="1200" dirty="0">
                  <a:solidFill>
                    <a:schemeClr val="accent2"/>
                  </a:solidFill>
                  <a:latin typeface="Symbol" pitchFamily="18" charset="2"/>
                  <a:ea typeface="+mn-ea"/>
                </a:rPr>
                <a:t>Q</a:t>
              </a:r>
              <a:r>
                <a:rPr lang="en-US" sz="2000" kern="1200" dirty="0">
                  <a:solidFill>
                    <a:schemeClr val="accent2"/>
                  </a:solidFill>
                  <a:latin typeface="+mn-lt"/>
                  <a:ea typeface="+mn-ea"/>
                </a:rPr>
                <a:t> = 10</a:t>
              </a:r>
              <a:r>
                <a:rPr lang="en-US" sz="2000" kern="1200" baseline="30000" dirty="0">
                  <a:solidFill>
                    <a:schemeClr val="accent2"/>
                  </a:solidFill>
                  <a:latin typeface="+mn-lt"/>
                  <a:ea typeface="+mn-ea"/>
                </a:rPr>
                <a:t>o</a:t>
              </a:r>
              <a:r>
                <a:rPr lang="en-US" sz="2000" kern="1200" dirty="0">
                  <a:solidFill>
                    <a:schemeClr val="accent2"/>
                  </a:solidFill>
                  <a:latin typeface="+mn-lt"/>
                  <a:ea typeface="+mn-ea"/>
                </a:rPr>
                <a:t>    6 &lt; z &lt; 600 cm    x:z = 1:17</a:t>
              </a: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16200000" flipH="1">
              <a:off x="610033" y="1688898"/>
              <a:ext cx="1706463" cy="931969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16200000" flipV="1">
              <a:off x="599043" y="4778375"/>
              <a:ext cx="1500664" cy="5016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908050" y="4697968"/>
              <a:ext cx="1828800" cy="38100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rot="16200000" flipV="1">
              <a:off x="2084943" y="5121275"/>
              <a:ext cx="967264" cy="349250"/>
            </a:xfrm>
            <a:prstGeom prst="straightConnector1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515260" y="5807654"/>
              <a:ext cx="826064" cy="39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 kern="1200" dirty="0">
                  <a:solidFill>
                    <a:schemeClr val="accent2"/>
                  </a:solidFill>
                  <a:latin typeface="+mn-lt"/>
                  <a:ea typeface="+mn-ea"/>
                </a:rPr>
                <a:t>BCH</a:t>
              </a:r>
              <a:r>
                <a:rPr lang="en-US" sz="1800" kern="1200" baseline="-25000" dirty="0">
                  <a:solidFill>
                    <a:schemeClr val="accent2"/>
                  </a:solidFill>
                  <a:latin typeface="+mn-lt"/>
                  <a:ea typeface="+mn-ea"/>
                </a:rPr>
                <a:t>2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4146206" y="2220759"/>
              <a:ext cx="524233" cy="40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kern="1200" dirty="0">
                  <a:solidFill>
                    <a:srgbClr val="FFFF00"/>
                  </a:solidFill>
                  <a:latin typeface="+mn-lt"/>
                  <a:ea typeface="+mn-ea"/>
                </a:rPr>
                <a:t>Q1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-38027" y="3495651"/>
            <a:ext cx="1948453" cy="3385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smtClean="0"/>
              <a:t>MARS </a:t>
            </a:r>
            <a:r>
              <a:rPr lang="en-US" sz="1600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1396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763" y="687831"/>
            <a:ext cx="5267381" cy="3098400"/>
          </a:xfrm>
        </p:spPr>
        <p:txBody>
          <a:bodyPr/>
          <a:lstStyle/>
          <a:p>
            <a:r>
              <a:rPr lang="en-US" sz="1800" dirty="0" smtClean="0"/>
              <a:t>We had relied heavily on timing for background </a:t>
            </a:r>
            <a:r>
              <a:rPr lang="en-US" sz="1800" dirty="0" smtClean="0"/>
              <a:t>rejection</a:t>
            </a:r>
          </a:p>
          <a:p>
            <a:r>
              <a:rPr lang="en-US" sz="1800" dirty="0"/>
              <a:t>A </a:t>
            </a:r>
            <a:r>
              <a:rPr lang="en-US" sz="1800" dirty="0" smtClean="0"/>
              <a:t>timing bug </a:t>
            </a:r>
            <a:r>
              <a:rPr lang="en-US" sz="1800" dirty="0"/>
              <a:t>in MARS </a:t>
            </a:r>
            <a:r>
              <a:rPr lang="en-US" sz="1800" dirty="0" smtClean="0"/>
              <a:t>meant </a:t>
            </a:r>
            <a:r>
              <a:rPr lang="en-US" sz="1800" dirty="0"/>
              <a:t>we had to revise </a:t>
            </a:r>
            <a:r>
              <a:rPr lang="en-US" sz="1800" dirty="0" smtClean="0"/>
              <a:t>physics analyses </a:t>
            </a:r>
            <a:r>
              <a:rPr lang="en-US" sz="1800" dirty="0"/>
              <a:t>after </a:t>
            </a:r>
            <a:r>
              <a:rPr lang="en-US" sz="1800" dirty="0" smtClean="0"/>
              <a:t>Snowmass</a:t>
            </a:r>
            <a:endParaRPr lang="en-US" sz="1800" dirty="0" smtClean="0"/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peak level </a:t>
            </a:r>
            <a:r>
              <a:rPr lang="en-US" sz="1800" dirty="0" smtClean="0"/>
              <a:t>in the tracker at </a:t>
            </a:r>
            <a:r>
              <a:rPr lang="en-US" sz="1800" dirty="0"/>
              <a:t>t=0 is about 4 orders of magnitude higher than </a:t>
            </a:r>
            <a:r>
              <a:rPr lang="en-US" sz="1800" dirty="0" smtClean="0"/>
              <a:t>before</a:t>
            </a:r>
          </a:p>
          <a:p>
            <a:pPr lvl="1"/>
            <a:r>
              <a:rPr lang="en-US" sz="1800" dirty="0" smtClean="0"/>
              <a:t>The effects in the calorimeter are less </a:t>
            </a:r>
            <a:r>
              <a:rPr lang="en-US" sz="1800" dirty="0" smtClean="0"/>
              <a:t>dramatic</a:t>
            </a:r>
          </a:p>
          <a:p>
            <a:pPr lvl="1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Distributions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033" y="35921"/>
            <a:ext cx="4175090" cy="3340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33" y="3397611"/>
            <a:ext cx="4080266" cy="33438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0" y="3146962"/>
            <a:ext cx="4327274" cy="293458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30603" y="5972370"/>
            <a:ext cx="156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(N</a:t>
            </a:r>
            <a:r>
              <a:rPr lang="en-US" dirty="0"/>
              <a:t>. </a:t>
            </a:r>
            <a:r>
              <a:rPr lang="en-US" dirty="0" err="1" smtClean="0"/>
              <a:t>Terentiev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404" y="594895"/>
            <a:ext cx="5587315" cy="2980163"/>
          </a:xfrm>
        </p:spPr>
        <p:txBody>
          <a:bodyPr/>
          <a:lstStyle/>
          <a:p>
            <a:r>
              <a:rPr lang="en-US" sz="1800" dirty="0"/>
              <a:t>Heavy Neutral </a:t>
            </a:r>
            <a:r>
              <a:rPr lang="en-US" sz="1800" dirty="0" err="1"/>
              <a:t>Higgses</a:t>
            </a:r>
            <a:r>
              <a:rPr lang="en-US" sz="1800" dirty="0"/>
              <a:t> (H/A) and charged </a:t>
            </a:r>
            <a:r>
              <a:rPr lang="en-US" sz="1800" dirty="0" err="1"/>
              <a:t>Higgses</a:t>
            </a:r>
            <a:r>
              <a:rPr lang="en-US" sz="1800" dirty="0"/>
              <a:t> (H±) are a simple possibility of New Physics beyond the Standard Model.  </a:t>
            </a:r>
            <a:endParaRPr lang="en-US" sz="1800" dirty="0" smtClean="0"/>
          </a:p>
          <a:p>
            <a:r>
              <a:rPr lang="en-US" sz="1800" dirty="0" smtClean="0"/>
              <a:t>At </a:t>
            </a:r>
            <a:r>
              <a:rPr lang="en-US" sz="1800" dirty="0" err="1"/>
              <a:t>e</a:t>
            </a:r>
            <a:r>
              <a:rPr lang="en-US" sz="1800" baseline="30000" dirty="0" err="1"/>
              <a:t>+</a:t>
            </a:r>
            <a:r>
              <a:rPr lang="en-US" sz="1800" dirty="0" err="1"/>
              <a:t>e</a:t>
            </a:r>
            <a:r>
              <a:rPr lang="en-US" sz="1800" baseline="30000" dirty="0"/>
              <a:t>-</a:t>
            </a:r>
            <a:r>
              <a:rPr lang="en-US" sz="1800" dirty="0"/>
              <a:t> colliders they must be produced in association with other particles, such as Z, since the electron Yukawa coupling is too small for s-channel production.</a:t>
            </a:r>
          </a:p>
          <a:p>
            <a:r>
              <a:rPr lang="en-US" sz="1800" dirty="0"/>
              <a:t>H and A can be produced as s-channel resonances at a Muon Collider. </a:t>
            </a:r>
            <a:r>
              <a:rPr lang="en-US" sz="1800" dirty="0" smtClean="0"/>
              <a:t>(</a:t>
            </a:r>
            <a:r>
              <a:rPr lang="en-US" sz="1800" dirty="0" err="1"/>
              <a:t>Eichten</a:t>
            </a:r>
            <a:r>
              <a:rPr lang="en-US" sz="1800" dirty="0"/>
              <a:t> and Martin arXiv:1306.2609).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06" y="83509"/>
            <a:ext cx="8686800" cy="427877"/>
          </a:xfrm>
        </p:spPr>
        <p:txBody>
          <a:bodyPr/>
          <a:lstStyle/>
          <a:p>
            <a:r>
              <a:rPr lang="en-US" dirty="0" smtClean="0"/>
              <a:t>Physics Signal Analysis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23" y="0"/>
            <a:ext cx="3208354" cy="281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0" y="3656190"/>
            <a:ext cx="4085528" cy="32555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8292" y="2744243"/>
            <a:ext cx="2693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Reconstruct H/A decay into 2 B jets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355" y="3605536"/>
            <a:ext cx="3864381" cy="31110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36960" y="3605536"/>
            <a:ext cx="16851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(V. Di Benedetto, A. </a:t>
            </a:r>
            <a:r>
              <a:rPr lang="en-US" sz="1600" dirty="0" err="1"/>
              <a:t>Mazzacane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0263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811" y="595037"/>
            <a:ext cx="8672513" cy="4811733"/>
          </a:xfrm>
        </p:spPr>
        <p:txBody>
          <a:bodyPr/>
          <a:lstStyle/>
          <a:p>
            <a:r>
              <a:rPr lang="en-US" dirty="0" smtClean="0"/>
              <a:t>The physics reach of a Muon collider has tantalizing promise, with many unknowns</a:t>
            </a:r>
          </a:p>
          <a:p>
            <a:r>
              <a:rPr lang="en-US" dirty="0" smtClean="0"/>
              <a:t>It is challenging for both accelerator and detector technologies</a:t>
            </a:r>
          </a:p>
          <a:p>
            <a:r>
              <a:rPr lang="en-US" dirty="0" smtClean="0"/>
              <a:t>The utility of such a machine depends on the physics context</a:t>
            </a:r>
          </a:p>
          <a:p>
            <a:pPr lvl="1"/>
            <a:r>
              <a:rPr lang="en-US" sz="2400" dirty="0" smtClean="0"/>
              <a:t>Precision physics &gt; 3 </a:t>
            </a:r>
            <a:r>
              <a:rPr lang="en-US" sz="2400" dirty="0" err="1" smtClean="0"/>
              <a:t>TeV</a:t>
            </a:r>
            <a:endParaRPr lang="en-US" sz="2400" dirty="0" smtClean="0"/>
          </a:p>
          <a:p>
            <a:pPr lvl="1"/>
            <a:r>
              <a:rPr lang="en-US" sz="2400" dirty="0" smtClean="0"/>
              <a:t>Precision Higgs mass studies</a:t>
            </a:r>
          </a:p>
          <a:p>
            <a:pPr lvl="1"/>
            <a:r>
              <a:rPr lang="en-US" sz="2400" dirty="0" smtClean="0"/>
              <a:t>Z’</a:t>
            </a:r>
          </a:p>
          <a:p>
            <a:pPr lvl="1"/>
            <a:r>
              <a:rPr lang="en-US" sz="2400" dirty="0" smtClean="0"/>
              <a:t>?</a:t>
            </a:r>
          </a:p>
          <a:p>
            <a:r>
              <a:rPr lang="en-US" dirty="0" smtClean="0"/>
              <a:t>A clear understanding of the capability of such a machine would take a significant focused effort for several years (CLIC example)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963" y="112139"/>
            <a:ext cx="8686800" cy="427877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4/2/18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Ronald Lipton | Muon Collider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82333" y="5539993"/>
            <a:ext cx="833806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Summaries MAP 2014 winter meeting: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indico.fnal.gov/event/8959/other-view?view=standard</a:t>
            </a:r>
            <a:endParaRPr lang="en-US" sz="1600" dirty="0" smtClean="0"/>
          </a:p>
          <a:p>
            <a:r>
              <a:rPr lang="en-US" sz="1600" dirty="0" smtClean="0"/>
              <a:t>Talks by Di Benedetto, </a:t>
            </a:r>
            <a:r>
              <a:rPr lang="en-US" sz="1600" dirty="0" err="1" smtClean="0"/>
              <a:t>Terentiev</a:t>
            </a:r>
            <a:r>
              <a:rPr lang="en-US" sz="1600" dirty="0" smtClean="0"/>
              <a:t>, and Lipton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516899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16527</TotalTime>
  <Words>581</Words>
  <Application>Microsoft Macintosh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Geneva</vt:lpstr>
      <vt:lpstr>Helvetica</vt:lpstr>
      <vt:lpstr>ＭＳ Ｐゴシック</vt:lpstr>
      <vt:lpstr>Symbol</vt:lpstr>
      <vt:lpstr>Arial</vt:lpstr>
      <vt:lpstr>Fermilab_PPT_090915</vt:lpstr>
      <vt:lpstr>PowerPoint Presentation</vt:lpstr>
      <vt:lpstr>Some History</vt:lpstr>
      <vt:lpstr>Collider Context</vt:lpstr>
      <vt:lpstr>Backgrounds</vt:lpstr>
      <vt:lpstr>Background Distributions</vt:lpstr>
      <vt:lpstr>Physics Signal Analysis</vt:lpstr>
      <vt:lpstr>Summary</vt:lpstr>
    </vt:vector>
  </TitlesOfParts>
  <Company>Sandbox Studio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Microsoft Office User</cp:lastModifiedBy>
  <cp:revision>517</cp:revision>
  <cp:lastPrinted>2016-02-17T20:55:49Z</cp:lastPrinted>
  <dcterms:created xsi:type="dcterms:W3CDTF">2014-01-03T20:18:13Z</dcterms:created>
  <dcterms:modified xsi:type="dcterms:W3CDTF">2018-04-02T14:14:40Z</dcterms:modified>
</cp:coreProperties>
</file>