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87" r:id="rId3"/>
    <p:sldId id="31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F7F5AF9D-6D53-454B-B2AD-1BC869DAF6D3}" type="datetimeFigureOut">
              <a:rPr lang="en-US"/>
              <a:pPr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B70E0058-D061-4D22-8613-7B716C8B95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888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93A6D295-C612-4AD9-BA5E-7D841FCA97D4}" type="datetimeFigureOut">
              <a:rPr lang="en-US"/>
              <a:pPr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723AD960-393A-4C0E-A860-E6ECE5050C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3565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7657E-9953-4570-82A3-20991EFDF5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4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7E560-A252-4A7B-A311-1AD8681F32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3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A5676720-063E-46BD-82DD-B9D724D6F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1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2708C4F-D090-45B5-8A2A-A742775B0F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AF5B-FC8E-44D0-81AF-3CF12AAEF0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1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239000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77000"/>
            <a:ext cx="2209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" y="6629400"/>
            <a:ext cx="2590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4400" y="65532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CB11D-83CF-4D8B-B88D-4B7CF10CF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1E4909-9ECF-4973-929D-AC0FD9C57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7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1E761-A14A-413B-AC85-3E266DCB6C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2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AD00B-73BA-496C-88C0-1DE0A41B82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1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8B7F1088-0DDB-48C1-A2AA-ACC04BF5B8B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  <p:sldLayoutId id="2147484088" r:id="rId6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Denisov Future Colliders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FCE5AB56-D1BA-4B44-9E21-F846AF9A8FF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55" y="110067"/>
            <a:ext cx="8679426" cy="479425"/>
          </a:xfrm>
        </p:spPr>
        <p:txBody>
          <a:bodyPr/>
          <a:lstStyle/>
          <a:p>
            <a:pPr algn="ctr"/>
            <a:r>
              <a:rPr lang="en-US" sz="3200" dirty="0"/>
              <a:t>Energy vs Luminosity: Lepton Colliders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345" y="1563861"/>
            <a:ext cx="4192436" cy="3524815"/>
          </a:xfrm>
          <a:noFill/>
          <a:ln>
            <a:noFill/>
          </a:ln>
        </p:spPr>
        <p:txBody>
          <a:bodyPr/>
          <a:lstStyle/>
          <a:p>
            <a:r>
              <a:rPr lang="en-US" sz="1600" dirty="0"/>
              <a:t>Point-like particles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Radius ~ Wavelength = h/</a:t>
            </a:r>
            <a:r>
              <a:rPr lang="en-US" sz="1600" dirty="0" err="1">
                <a:solidFill>
                  <a:schemeClr val="tx1"/>
                </a:solidFill>
              </a:rPr>
              <a:t>E</a:t>
            </a:r>
            <a:r>
              <a:rPr lang="en-US" sz="1600" baseline="-25000" dirty="0" err="1">
                <a:solidFill>
                  <a:schemeClr val="tx1"/>
                </a:solidFill>
              </a:rPr>
              <a:t>beam</a:t>
            </a:r>
            <a:endParaRPr lang="en-US" sz="1600" baseline="-25000" dirty="0">
              <a:solidFill>
                <a:schemeClr val="tx1"/>
              </a:solidFill>
            </a:endParaRPr>
          </a:p>
          <a:p>
            <a:r>
              <a:rPr lang="en-US" sz="1600" dirty="0"/>
              <a:t>Cross sections ~(radius)</a:t>
            </a:r>
            <a:r>
              <a:rPr lang="en-US" sz="1600" baseline="30000" dirty="0"/>
              <a:t>2</a:t>
            </a:r>
            <a:r>
              <a:rPr lang="en-US" sz="1600" dirty="0"/>
              <a:t> = ~1/E</a:t>
            </a:r>
            <a:r>
              <a:rPr lang="en-US" sz="1600" baseline="-25000" dirty="0"/>
              <a:t>beam</a:t>
            </a:r>
            <a:r>
              <a:rPr lang="en-US" sz="1600" baseline="30000" dirty="0"/>
              <a:t>2</a:t>
            </a:r>
            <a:endParaRPr lang="en-US" sz="1600" dirty="0"/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Cross sections are going down as 1/E</a:t>
            </a:r>
            <a:r>
              <a:rPr lang="en-US" sz="1400" baseline="-25000" dirty="0">
                <a:solidFill>
                  <a:schemeClr val="tx1"/>
                </a:solidFill>
              </a:rPr>
              <a:t>beam</a:t>
            </a:r>
            <a:r>
              <a:rPr lang="en-US" sz="1400" baseline="30000" dirty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Need higher luminosity to produce reasonable number of collisions at higher energies</a:t>
            </a:r>
          </a:p>
          <a:p>
            <a:r>
              <a:rPr lang="en-US" sz="1600" dirty="0"/>
              <a:t>Example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ZH cross section is ~0.3 </a:t>
            </a:r>
            <a:r>
              <a:rPr lang="en-US" sz="1400" dirty="0" err="1">
                <a:solidFill>
                  <a:schemeClr val="tx1"/>
                </a:solidFill>
              </a:rPr>
              <a:t>pb</a:t>
            </a:r>
            <a:r>
              <a:rPr lang="en-US" sz="1400" dirty="0">
                <a:solidFill>
                  <a:schemeClr val="tx1"/>
                </a:solidFill>
              </a:rPr>
              <a:t> at 250 GeV 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At luminosity 10</a:t>
            </a:r>
            <a:r>
              <a:rPr lang="en-US" sz="1400" baseline="30000" dirty="0">
                <a:solidFill>
                  <a:schemeClr val="tx1"/>
                </a:solidFill>
              </a:rPr>
              <a:t>34</a:t>
            </a:r>
            <a:r>
              <a:rPr lang="en-US" sz="1400" dirty="0">
                <a:solidFill>
                  <a:schemeClr val="tx1"/>
                </a:solidFill>
              </a:rPr>
              <a:t>cm</a:t>
            </a:r>
            <a:r>
              <a:rPr lang="en-US" sz="1400" baseline="30000" dirty="0">
                <a:solidFill>
                  <a:schemeClr val="tx1"/>
                </a:solidFill>
              </a:rPr>
              <a:t>-2</a:t>
            </a:r>
            <a:r>
              <a:rPr lang="en-US" sz="1400" dirty="0">
                <a:solidFill>
                  <a:schemeClr val="tx1"/>
                </a:solidFill>
              </a:rPr>
              <a:t>sec</a:t>
            </a:r>
            <a:r>
              <a:rPr lang="en-US" sz="1400" baseline="30000" dirty="0">
                <a:solidFill>
                  <a:schemeClr val="tx1"/>
                </a:solidFill>
              </a:rPr>
              <a:t>-1</a:t>
            </a:r>
            <a:r>
              <a:rPr lang="en-US" sz="1400" dirty="0">
                <a:solidFill>
                  <a:schemeClr val="tx1"/>
                </a:solidFill>
              </a:rPr>
              <a:t> it corresponds to one ZH event every 5 minutes or ~100k events per year of running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High luminosity is critical!</a:t>
            </a:r>
          </a:p>
          <a:p>
            <a:pPr lvl="1"/>
            <a:endParaRPr lang="en-US" sz="1400" dirty="0">
              <a:solidFill>
                <a:schemeClr val="tx1"/>
              </a:solidFill>
            </a:endParaRPr>
          </a:p>
          <a:p>
            <a:endParaRPr lang="en-US" sz="1600" dirty="0"/>
          </a:p>
          <a:p>
            <a:endParaRPr lang="en-US" b="1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616700"/>
            <a:ext cx="1943100" cy="241300"/>
          </a:xfrm>
        </p:spPr>
        <p:txBody>
          <a:bodyPr/>
          <a:lstStyle/>
          <a:p>
            <a:pPr>
              <a:defRPr/>
            </a:pPr>
            <a:r>
              <a:rPr lang="en-US"/>
              <a:t>Denisov Future Colliders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59825" y="6616700"/>
            <a:ext cx="384175" cy="241300"/>
          </a:xfrm>
        </p:spPr>
        <p:txBody>
          <a:bodyPr/>
          <a:lstStyle/>
          <a:p>
            <a:pPr>
              <a:defRPr/>
            </a:pPr>
            <a:fld id="{30932897-A9CC-4E91-8BC0-058DF12D2BB1}" type="slidenum">
              <a:rPr lang="en-US" smtClean="0"/>
              <a:pPr>
                <a:defRPr/>
              </a:pPr>
              <a:t>1</a:t>
            </a:fld>
            <a:endParaRPr lang="en-US" b="1" dirty="0">
              <a:solidFill>
                <a:srgbClr val="FA00FA"/>
              </a:solidFill>
              <a:latin typeface="Symbol" pitchFamily="18" charset="2"/>
            </a:endParaRPr>
          </a:p>
        </p:txBody>
      </p:sp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3198"/>
            <a:ext cx="4619886" cy="52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1267F2-6FD1-46F3-9799-BA8F0A34AB51}"/>
              </a:ext>
            </a:extLst>
          </p:cNvPr>
          <p:cNvSpPr txBox="1"/>
          <p:nvPr/>
        </p:nvSpPr>
        <p:spPr>
          <a:xfrm>
            <a:off x="1602472" y="1061635"/>
            <a:ext cx="26990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Cross sections vs energy</a:t>
            </a:r>
          </a:p>
          <a:p>
            <a:pPr algn="ctr"/>
            <a:r>
              <a:rPr lang="en-US" sz="2000" dirty="0"/>
              <a:t>for </a:t>
            </a:r>
            <a:r>
              <a:rPr lang="en-US" sz="2000" dirty="0" err="1"/>
              <a:t>e</a:t>
            </a:r>
            <a:r>
              <a:rPr lang="en-US" sz="2000" baseline="30000" dirty="0" err="1"/>
              <a:t>+</a:t>
            </a:r>
            <a:r>
              <a:rPr lang="en-US" sz="2000" dirty="0" err="1"/>
              <a:t>e</a:t>
            </a:r>
            <a:r>
              <a:rPr lang="en-US" sz="2000" baseline="30000" dirty="0"/>
              <a:t>-</a:t>
            </a:r>
            <a:r>
              <a:rPr lang="en-US" sz="2000" dirty="0"/>
              <a:t> collider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5AFA309-E272-4B27-BB8C-E0DADA1CBB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497" t="26000" r="20502" b="12759"/>
          <a:stretch/>
        </p:blipFill>
        <p:spPr>
          <a:xfrm>
            <a:off x="139609" y="963500"/>
            <a:ext cx="2651760" cy="3182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14300"/>
            <a:ext cx="8574436" cy="609600"/>
          </a:xfrm>
        </p:spPr>
        <p:txBody>
          <a:bodyPr/>
          <a:lstStyle/>
          <a:p>
            <a:pPr algn="ctr"/>
            <a:r>
              <a:rPr lang="en-US" sz="3200" dirty="0"/>
              <a:t>Energy vs Luminosity: Hadron Colliders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6465" y="4412678"/>
            <a:ext cx="8370335" cy="1856385"/>
          </a:xfrm>
          <a:noFill/>
          <a:ln>
            <a:noFill/>
          </a:ln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More complex case as hadrons are not point like particles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Parton density functions have sharp rise at low x providing more opportunities to create heavy particles when beam energy increases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Heavy objects cross sections are raising faster vs soft backgrounds providing better S/B at high energies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With reasonable luminosity mass reach for direct searches is ~1/2 of the full collider energy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No simple rule that luminosity has to increase as (</a:t>
            </a:r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beam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r>
              <a:rPr lang="en-US" sz="1200" baseline="30000" dirty="0">
                <a:solidFill>
                  <a:schemeClr val="tx1"/>
                </a:solidFill>
              </a:rPr>
              <a:t>2 </a:t>
            </a:r>
            <a:r>
              <a:rPr lang="en-US" sz="1200" dirty="0">
                <a:solidFill>
                  <a:schemeClr val="tx1"/>
                </a:solidFill>
              </a:rPr>
              <a:t>as for the lepton colliders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Each specific physics scenario has to be studied to define required luminosity vs energy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“Energy is better vs luminosity” - Snowmass rule</a:t>
            </a:r>
          </a:p>
          <a:p>
            <a:pPr lvl="1"/>
            <a:endParaRPr lang="en-US" sz="1000" dirty="0">
              <a:solidFill>
                <a:schemeClr val="accent6"/>
              </a:solidFill>
            </a:endParaRPr>
          </a:p>
          <a:p>
            <a:pPr lvl="1">
              <a:buNone/>
            </a:pPr>
            <a:endParaRPr lang="en-US" sz="1600" dirty="0">
              <a:solidFill>
                <a:schemeClr val="accent6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Denisov Future Colliders </a:t>
            </a:r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 l="30500" t="34462" r="27000" b="14769"/>
          <a:stretch>
            <a:fillRect/>
          </a:stretch>
        </p:blipFill>
        <p:spPr bwMode="auto">
          <a:xfrm>
            <a:off x="6238067" y="1061633"/>
            <a:ext cx="2766447" cy="344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>
            <a:cxnSpLocks/>
          </p:cNvCxnSpPr>
          <p:nvPr/>
        </p:nvCxnSpPr>
        <p:spPr bwMode="auto">
          <a:xfrm flipV="1">
            <a:off x="8225577" y="2076774"/>
            <a:ext cx="0" cy="17823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7427"/>
              </p:ext>
            </p:extLst>
          </p:nvPr>
        </p:nvGraphicFramePr>
        <p:xfrm>
          <a:off x="2844278" y="822291"/>
          <a:ext cx="3324047" cy="3524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Acrobat Document" r:id="rId5" imgW="5095814" imgH="7019796" progId="AcroExch.Document.7">
                  <p:embed/>
                </p:oleObj>
              </mc:Choice>
              <mc:Fallback>
                <p:oleObj name="Acrobat Document" r:id="rId5" imgW="5095814" imgH="7019796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278" y="822291"/>
                        <a:ext cx="3324047" cy="3524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CB11D-83CF-4D8B-B88D-4B7CF10CFAF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BF0627-699C-410A-9235-16DC926F17B6}"/>
              </a:ext>
            </a:extLst>
          </p:cNvPr>
          <p:cNvSpPr txBox="1"/>
          <p:nvPr/>
        </p:nvSpPr>
        <p:spPr>
          <a:xfrm>
            <a:off x="228601" y="399144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10</a:t>
            </a:r>
            <a:r>
              <a:rPr lang="en-US" sz="1800" baseline="30000" dirty="0"/>
              <a:t>-4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P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</Template>
  <TotalTime>3555</TotalTime>
  <Words>213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Helvetica</vt:lpstr>
      <vt:lpstr>Symbol</vt:lpstr>
      <vt:lpstr>FNAL_TemplatePC_060514</vt:lpstr>
      <vt:lpstr>Fermilab: Footer Only</vt:lpstr>
      <vt:lpstr>Acrobat Document</vt:lpstr>
      <vt:lpstr>Energy vs Luminosity: Lepton Colliders</vt:lpstr>
      <vt:lpstr>Energy vs Luminosity: Hadron Colliders</vt:lpstr>
    </vt:vector>
  </TitlesOfParts>
  <Company>Fermi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Top at Twenty Workshop</dc:title>
  <dc:creator>Dmitri S. Denisov x3851 10731N</dc:creator>
  <cp:lastModifiedBy>Dmitri S. Denisov x3851 10731N</cp:lastModifiedBy>
  <cp:revision>110</cp:revision>
  <cp:lastPrinted>2014-01-20T19:40:21Z</cp:lastPrinted>
  <dcterms:created xsi:type="dcterms:W3CDTF">2015-04-08T16:42:26Z</dcterms:created>
  <dcterms:modified xsi:type="dcterms:W3CDTF">2018-04-02T15:58:08Z</dcterms:modified>
</cp:coreProperties>
</file>