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4"/>
  </p:notesMasterIdLst>
  <p:sldIdLst>
    <p:sldId id="361" r:id="rId2"/>
    <p:sldId id="369" r:id="rId3"/>
    <p:sldId id="370" r:id="rId4"/>
    <p:sldId id="375" r:id="rId5"/>
    <p:sldId id="378" r:id="rId6"/>
    <p:sldId id="379" r:id="rId7"/>
    <p:sldId id="367" r:id="rId8"/>
    <p:sldId id="380" r:id="rId9"/>
    <p:sldId id="381" r:id="rId10"/>
    <p:sldId id="371" r:id="rId11"/>
    <p:sldId id="362" r:id="rId12"/>
    <p:sldId id="3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32FF"/>
    <a:srgbClr val="800000"/>
    <a:srgbClr val="FF00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p:restoredTop sz="92170"/>
  </p:normalViewPr>
  <p:slideViewPr>
    <p:cSldViewPr snapToGrid="0" snapToObjects="1">
      <p:cViewPr>
        <p:scale>
          <a:sx n="118" d="100"/>
          <a:sy n="118" d="100"/>
        </p:scale>
        <p:origin x="121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5C9C0-04B2-F849-9550-081BDD14D73F}" type="datetimeFigureOut">
              <a:rPr lang="en-US" smtClean="0"/>
              <a:t>4/1/18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EADE2-00D5-1643-82A5-F86B8890C61D}" type="slidenum">
              <a:rPr lang="en-US" smtClean="0"/>
              <a:t>‹#›</a:t>
            </a:fld>
            <a:endParaRPr lang="en-US"/>
          </a:p>
        </p:txBody>
      </p:sp>
    </p:spTree>
    <p:extLst>
      <p:ext uri="{BB962C8B-B14F-4D97-AF65-F5344CB8AC3E}">
        <p14:creationId xmlns:p14="http://schemas.microsoft.com/office/powerpoint/2010/main" val="2043598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a:t>
            </a:r>
          </a:p>
          <a:p>
            <a:r>
              <a:rPr lang="en-US" dirty="0"/>
              <a:t>I hope</a:t>
            </a:r>
            <a:r>
              <a:rPr lang="en-US" baseline="0" dirty="0"/>
              <a:t> this shows how many accelerators there are around the world that use SRF cavities, but also… MANY UPCOMING</a:t>
            </a:r>
            <a:endParaRPr lang="en-US" dirty="0"/>
          </a:p>
        </p:txBody>
      </p:sp>
      <p:sp>
        <p:nvSpPr>
          <p:cNvPr id="4" name="Slide Number Placeholder 3"/>
          <p:cNvSpPr>
            <a:spLocks noGrp="1"/>
          </p:cNvSpPr>
          <p:nvPr>
            <p:ph type="sldNum" sz="quarter" idx="10"/>
          </p:nvPr>
        </p:nvSpPr>
        <p:spPr/>
        <p:txBody>
          <a:bodyPr/>
          <a:lstStyle/>
          <a:p>
            <a:fld id="{990AA9CC-E1E8-B542-97F5-D788D6C45130}" type="slidenum">
              <a:rPr lang="en-US" smtClean="0"/>
              <a:t>2</a:t>
            </a:fld>
            <a:endParaRPr lang="en-US"/>
          </a:p>
        </p:txBody>
      </p:sp>
    </p:spTree>
    <p:extLst>
      <p:ext uri="{BB962C8B-B14F-4D97-AF65-F5344CB8AC3E}">
        <p14:creationId xmlns:p14="http://schemas.microsoft.com/office/powerpoint/2010/main" val="27125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talk is to very briefly give you an idea of progress in SRF progress over the past 40 years, overview the current status, and give you an idea of what we’re working on for the future</a:t>
            </a:r>
          </a:p>
        </p:txBody>
      </p:sp>
      <p:sp>
        <p:nvSpPr>
          <p:cNvPr id="4" name="Slide Number Placeholder 3"/>
          <p:cNvSpPr>
            <a:spLocks noGrp="1"/>
          </p:cNvSpPr>
          <p:nvPr>
            <p:ph type="sldNum" sz="quarter" idx="10"/>
          </p:nvPr>
        </p:nvSpPr>
        <p:spPr/>
        <p:txBody>
          <a:bodyPr/>
          <a:lstStyle/>
          <a:p>
            <a:fld id="{990AA9CC-E1E8-B542-97F5-D788D6C45130}" type="slidenum">
              <a:rPr lang="en-US" smtClean="0"/>
              <a:t>3</a:t>
            </a:fld>
            <a:endParaRPr lang="en-US"/>
          </a:p>
        </p:txBody>
      </p:sp>
    </p:spTree>
    <p:extLst>
      <p:ext uri="{BB962C8B-B14F-4D97-AF65-F5344CB8AC3E}">
        <p14:creationId xmlns:p14="http://schemas.microsoft.com/office/powerpoint/2010/main" val="212812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3596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4/3/18</a:t>
            </a:r>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354366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4/3/18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662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4/3/18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7490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4/3/18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3233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4/3/18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4515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4/3/18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04482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fontAlgn="base">
              <a:spcBef>
                <a:spcPct val="0"/>
              </a:spcBef>
              <a:spcAft>
                <a:spcPct val="0"/>
              </a:spcAft>
              <a:defRPr/>
            </a:pPr>
            <a:r>
              <a:rPr lang="en-US">
                <a:ea typeface="Geneva" charset="0"/>
              </a:rPr>
              <a:t>4/3/18</a:t>
            </a:r>
            <a:endParaRPr lang="en-US" dirty="0">
              <a:ea typeface="Geneva" charset="0"/>
            </a:endParaRP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fontAlgn="base">
              <a:spcBef>
                <a:spcPct val="0"/>
              </a:spcBef>
              <a:spcAft>
                <a:spcPct val="0"/>
              </a:spcAft>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fontAlgn="base">
              <a:spcBef>
                <a:spcPct val="0"/>
              </a:spcBef>
              <a:spcAft>
                <a:spcPct val="0"/>
              </a:spcAft>
              <a:defRPr/>
            </a:pPr>
            <a:fld id="{148C009B-CB69-E04A-B9B3-34B26D69E9CF}" type="slidenum">
              <a:rPr lang="en-US">
                <a:ea typeface="Geneva" charset="0"/>
              </a:rPr>
              <a:pPr fontAlgn="base">
                <a:spcBef>
                  <a:spcPct val="0"/>
                </a:spcBef>
                <a:spcAft>
                  <a:spcPct val="0"/>
                </a:spcAft>
                <a:defRPr/>
              </a:pPr>
              <a:t>‹#›</a:t>
            </a:fld>
            <a:endParaRPr lang="en-US" dirty="0">
              <a:ea typeface="Geneva" charset="0"/>
            </a:endParaRPr>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65195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62FD9-3A03-D943-8320-DB452264DE7F}"/>
              </a:ext>
            </a:extLst>
          </p:cNvPr>
          <p:cNvSpPr>
            <a:spLocks noGrp="1"/>
          </p:cNvSpPr>
          <p:nvPr>
            <p:ph type="body" sz="quarter" idx="10"/>
          </p:nvPr>
        </p:nvSpPr>
        <p:spPr/>
        <p:txBody>
          <a:bodyPr/>
          <a:lstStyle/>
          <a:p>
            <a:r>
              <a:rPr lang="en-US" dirty="0"/>
              <a:t>Sam Posen</a:t>
            </a:r>
          </a:p>
          <a:p>
            <a:r>
              <a:rPr lang="en-US" dirty="0"/>
              <a:t>Energy Frontier WG Meeting</a:t>
            </a:r>
          </a:p>
          <a:p>
            <a:r>
              <a:rPr lang="en-US" dirty="0"/>
              <a:t>April 3, 2018</a:t>
            </a:r>
          </a:p>
        </p:txBody>
      </p:sp>
      <p:sp>
        <p:nvSpPr>
          <p:cNvPr id="3" name="Text Placeholder 2">
            <a:extLst>
              <a:ext uri="{FF2B5EF4-FFF2-40B4-BE49-F238E27FC236}">
                <a16:creationId xmlns:a16="http://schemas.microsoft.com/office/drawing/2014/main" id="{7C4DCD39-99A3-DD43-B40E-126C57695C57}"/>
              </a:ext>
            </a:extLst>
          </p:cNvPr>
          <p:cNvSpPr>
            <a:spLocks noGrp="1"/>
          </p:cNvSpPr>
          <p:nvPr>
            <p:ph type="body" sz="quarter" idx="11"/>
          </p:nvPr>
        </p:nvSpPr>
        <p:spPr/>
        <p:txBody>
          <a:bodyPr/>
          <a:lstStyle/>
          <a:p>
            <a:r>
              <a:rPr lang="en-US" dirty="0"/>
              <a:t>SRF Cavities at the Energy Frontier</a:t>
            </a:r>
          </a:p>
        </p:txBody>
      </p:sp>
    </p:spTree>
    <p:extLst>
      <p:ext uri="{BB962C8B-B14F-4D97-AF65-F5344CB8AC3E}">
        <p14:creationId xmlns:p14="http://schemas.microsoft.com/office/powerpoint/2010/main" val="58241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C688C-837B-44DB-A748-CC6F0A8E67D9}"/>
              </a:ext>
            </a:extLst>
          </p:cNvPr>
          <p:cNvSpPr>
            <a:spLocks noGrp="1"/>
          </p:cNvSpPr>
          <p:nvPr>
            <p:ph idx="1"/>
          </p:nvPr>
        </p:nvSpPr>
        <p:spPr>
          <a:xfrm>
            <a:off x="228600" y="876550"/>
            <a:ext cx="8672513" cy="5059363"/>
          </a:xfrm>
        </p:spPr>
        <p:txBody>
          <a:bodyPr/>
          <a:lstStyle/>
          <a:p>
            <a:r>
              <a:rPr lang="en-US" dirty="0"/>
              <a:t>In an accelerator </a:t>
            </a:r>
            <a:r>
              <a:rPr lang="en-US" dirty="0" err="1"/>
              <a:t>cryomodule</a:t>
            </a:r>
            <a:r>
              <a:rPr lang="en-US" dirty="0"/>
              <a:t>, additional restrictions tend to reduce accelerating gradient in operation, including:</a:t>
            </a:r>
          </a:p>
          <a:p>
            <a:pPr lvl="1"/>
            <a:r>
              <a:rPr lang="en-US" dirty="0"/>
              <a:t>Cryogenic power (dissipated power scales with </a:t>
            </a:r>
            <a:r>
              <a:rPr lang="en-US" i="1" dirty="0"/>
              <a:t>E</a:t>
            </a:r>
            <a:r>
              <a:rPr lang="en-US" i="1" baseline="-25000" dirty="0"/>
              <a:t>acc</a:t>
            </a:r>
            <a:r>
              <a:rPr lang="en-US" baseline="30000" dirty="0"/>
              <a:t>2</a:t>
            </a:r>
            <a:r>
              <a:rPr lang="en-US" dirty="0"/>
              <a:t>), especially for high duty factor accelerators (i.e. not short pulses)</a:t>
            </a:r>
          </a:p>
          <a:p>
            <a:pPr lvl="1"/>
            <a:r>
              <a:rPr lang="en-US" dirty="0"/>
              <a:t>Field emission (from dirt during cavity string assembly), heating or arcing of RF antennas</a:t>
            </a:r>
          </a:p>
          <a:p>
            <a:pPr lvl="1"/>
            <a:endParaRPr lang="en-US" dirty="0"/>
          </a:p>
        </p:txBody>
      </p:sp>
      <p:sp>
        <p:nvSpPr>
          <p:cNvPr id="3" name="Title 2">
            <a:extLst>
              <a:ext uri="{FF2B5EF4-FFF2-40B4-BE49-F238E27FC236}">
                <a16:creationId xmlns:a16="http://schemas.microsoft.com/office/drawing/2014/main" id="{ED0DA35B-5C1F-41AE-9F06-2FC7574A2F78}"/>
              </a:ext>
            </a:extLst>
          </p:cNvPr>
          <p:cNvSpPr>
            <a:spLocks noGrp="1"/>
          </p:cNvSpPr>
          <p:nvPr>
            <p:ph type="title"/>
          </p:nvPr>
        </p:nvSpPr>
        <p:spPr/>
        <p:txBody>
          <a:bodyPr/>
          <a:lstStyle/>
          <a:p>
            <a:r>
              <a:rPr lang="en-US" dirty="0"/>
              <a:t>In-Accelerator Operating Gradient</a:t>
            </a:r>
          </a:p>
        </p:txBody>
      </p:sp>
      <p:sp>
        <p:nvSpPr>
          <p:cNvPr id="4" name="Date Placeholder 3">
            <a:extLst>
              <a:ext uri="{FF2B5EF4-FFF2-40B4-BE49-F238E27FC236}">
                <a16:creationId xmlns:a16="http://schemas.microsoft.com/office/drawing/2014/main" id="{90865CB3-CC63-41FA-A385-97AEC3AFE3A3}"/>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B6126362-E0D5-4068-94A8-C673BAB08A27}"/>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14" name="TextBox 13">
            <a:extLst>
              <a:ext uri="{FF2B5EF4-FFF2-40B4-BE49-F238E27FC236}">
                <a16:creationId xmlns:a16="http://schemas.microsoft.com/office/drawing/2014/main" id="{D0F5AAB5-7621-4540-8429-6EF586431E91}"/>
              </a:ext>
            </a:extLst>
          </p:cNvPr>
          <p:cNvSpPr txBox="1"/>
          <p:nvPr/>
        </p:nvSpPr>
        <p:spPr>
          <a:xfrm>
            <a:off x="6839816" y="3987010"/>
            <a:ext cx="2170216" cy="1569660"/>
          </a:xfrm>
          <a:prstGeom prst="rect">
            <a:avLst/>
          </a:prstGeom>
          <a:noFill/>
        </p:spPr>
        <p:txBody>
          <a:bodyPr wrap="square" rtlCol="0">
            <a:spAutoFit/>
          </a:bodyPr>
          <a:lstStyle/>
          <a:p>
            <a:pPr algn="ctr"/>
            <a:r>
              <a:rPr lang="en-US" i="1" dirty="0">
                <a:solidFill>
                  <a:srgbClr val="000000"/>
                </a:solidFill>
              </a:rPr>
              <a:t>Low duty factor SRF </a:t>
            </a:r>
            <a:r>
              <a:rPr lang="en-US" i="1" dirty="0" err="1">
                <a:solidFill>
                  <a:srgbClr val="000000"/>
                </a:solidFill>
              </a:rPr>
              <a:t>linacs</a:t>
            </a:r>
            <a:r>
              <a:rPr lang="en-US" i="1" dirty="0">
                <a:solidFill>
                  <a:srgbClr val="000000"/>
                </a:solidFill>
              </a:rPr>
              <a:t> with hundreds of cavities</a:t>
            </a:r>
          </a:p>
          <a:p>
            <a:pPr algn="ctr"/>
            <a:r>
              <a:rPr lang="en-US" sz="1400" i="1" dirty="0">
                <a:solidFill>
                  <a:schemeClr val="accent6"/>
                </a:solidFill>
              </a:rPr>
              <a:t>*CEBAF is CW but limited at ~5 MV/m due to field emission</a:t>
            </a:r>
          </a:p>
        </p:txBody>
      </p:sp>
      <p:pic>
        <p:nvPicPr>
          <p:cNvPr id="8" name="Picture 7">
            <a:extLst>
              <a:ext uri="{FF2B5EF4-FFF2-40B4-BE49-F238E27FC236}">
                <a16:creationId xmlns:a16="http://schemas.microsoft.com/office/drawing/2014/main" id="{10242DEB-8F6F-C449-8239-2AB49F6C03EF}"/>
              </a:ext>
            </a:extLst>
          </p:cNvPr>
          <p:cNvPicPr>
            <a:picLocks noChangeAspect="1"/>
          </p:cNvPicPr>
          <p:nvPr/>
        </p:nvPicPr>
        <p:blipFill>
          <a:blip r:embed="rId2"/>
          <a:stretch>
            <a:fillRect/>
          </a:stretch>
        </p:blipFill>
        <p:spPr>
          <a:xfrm>
            <a:off x="1306061" y="3338388"/>
            <a:ext cx="5533755" cy="3335267"/>
          </a:xfrm>
          <a:prstGeom prst="rect">
            <a:avLst/>
          </a:prstGeom>
          <a:ln>
            <a:solidFill>
              <a:srgbClr val="000000"/>
            </a:solidFill>
          </a:ln>
        </p:spPr>
      </p:pic>
      <p:sp>
        <p:nvSpPr>
          <p:cNvPr id="10" name="TextBox 9">
            <a:extLst>
              <a:ext uri="{FF2B5EF4-FFF2-40B4-BE49-F238E27FC236}">
                <a16:creationId xmlns:a16="http://schemas.microsoft.com/office/drawing/2014/main" id="{2140B8E2-EAE3-1E43-AD25-498173CAC104}"/>
              </a:ext>
            </a:extLst>
          </p:cNvPr>
          <p:cNvSpPr txBox="1"/>
          <p:nvPr/>
        </p:nvSpPr>
        <p:spPr>
          <a:xfrm>
            <a:off x="5738256" y="6265759"/>
            <a:ext cx="977900" cy="369332"/>
          </a:xfrm>
          <a:prstGeom prst="rect">
            <a:avLst/>
          </a:prstGeom>
          <a:noFill/>
        </p:spPr>
        <p:txBody>
          <a:bodyPr wrap="square" rtlCol="0">
            <a:spAutoFit/>
          </a:bodyPr>
          <a:lstStyle/>
          <a:p>
            <a:pPr algn="ctr"/>
            <a:r>
              <a:rPr lang="en-US" dirty="0">
                <a:solidFill>
                  <a:srgbClr val="7030A0"/>
                </a:solidFill>
              </a:rPr>
              <a:t>PIP-III</a:t>
            </a:r>
          </a:p>
        </p:txBody>
      </p:sp>
      <p:cxnSp>
        <p:nvCxnSpPr>
          <p:cNvPr id="15" name="Straight Arrow Connector 14">
            <a:extLst>
              <a:ext uri="{FF2B5EF4-FFF2-40B4-BE49-F238E27FC236}">
                <a16:creationId xmlns:a16="http://schemas.microsoft.com/office/drawing/2014/main" id="{1FCB0B08-5591-D141-9AC9-24158DC288A9}"/>
              </a:ext>
            </a:extLst>
          </p:cNvPr>
          <p:cNvCxnSpPr>
            <a:cxnSpLocks/>
          </p:cNvCxnSpPr>
          <p:nvPr/>
        </p:nvCxnSpPr>
        <p:spPr>
          <a:xfrm>
            <a:off x="6167441" y="6108773"/>
            <a:ext cx="0" cy="1905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DB9AA4E-2786-1048-84EA-E8DCB540E46D}"/>
              </a:ext>
            </a:extLst>
          </p:cNvPr>
          <p:cNvCxnSpPr>
            <a:cxnSpLocks/>
          </p:cNvCxnSpPr>
          <p:nvPr/>
        </p:nvCxnSpPr>
        <p:spPr>
          <a:xfrm>
            <a:off x="5876364" y="6095326"/>
            <a:ext cx="63201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4567ABD-9191-8545-93D9-DCEDDD1FD52A}"/>
              </a:ext>
            </a:extLst>
          </p:cNvPr>
          <p:cNvSpPr txBox="1"/>
          <p:nvPr/>
        </p:nvSpPr>
        <p:spPr>
          <a:xfrm>
            <a:off x="3845047" y="5217770"/>
            <a:ext cx="5234324" cy="646331"/>
          </a:xfrm>
          <a:prstGeom prst="rect">
            <a:avLst/>
          </a:prstGeom>
          <a:solidFill>
            <a:srgbClr val="FFFF00"/>
          </a:solidFill>
          <a:ln>
            <a:solidFill>
              <a:srgbClr val="000000"/>
            </a:solidFill>
          </a:ln>
        </p:spPr>
        <p:txBody>
          <a:bodyPr wrap="square" rtlCol="0">
            <a:spAutoFit/>
          </a:bodyPr>
          <a:lstStyle/>
          <a:p>
            <a:pPr algn="ctr"/>
            <a:r>
              <a:rPr lang="en-US" dirty="0">
                <a:solidFill>
                  <a:srgbClr val="000000"/>
                </a:solidFill>
              </a:rPr>
              <a:t>Substantial and steady progress over the last decades. Still room to progress within </a:t>
            </a:r>
            <a:r>
              <a:rPr lang="en-US" i="1" dirty="0" err="1">
                <a:solidFill>
                  <a:srgbClr val="000000"/>
                </a:solidFill>
              </a:rPr>
              <a:t>H</a:t>
            </a:r>
            <a:r>
              <a:rPr lang="en-US" i="1" baseline="-25000" dirty="0" err="1">
                <a:solidFill>
                  <a:srgbClr val="000000"/>
                </a:solidFill>
              </a:rPr>
              <a:t>sh</a:t>
            </a:r>
            <a:r>
              <a:rPr lang="en-US" dirty="0">
                <a:solidFill>
                  <a:srgbClr val="000000"/>
                </a:solidFill>
              </a:rPr>
              <a:t> of bulk niobium </a:t>
            </a:r>
          </a:p>
        </p:txBody>
      </p:sp>
    </p:spTree>
    <p:extLst>
      <p:ext uri="{BB962C8B-B14F-4D97-AF65-F5344CB8AC3E}">
        <p14:creationId xmlns:p14="http://schemas.microsoft.com/office/powerpoint/2010/main" val="345743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FA6B7-BB20-4B0E-88FD-265CD6B9AC58}"/>
              </a:ext>
            </a:extLst>
          </p:cNvPr>
          <p:cNvSpPr>
            <a:spLocks noGrp="1"/>
          </p:cNvSpPr>
          <p:nvPr>
            <p:ph idx="1"/>
          </p:nvPr>
        </p:nvSpPr>
        <p:spPr>
          <a:xfrm>
            <a:off x="228600" y="890868"/>
            <a:ext cx="8672513" cy="5059363"/>
          </a:xfrm>
        </p:spPr>
        <p:txBody>
          <a:bodyPr/>
          <a:lstStyle/>
          <a:p>
            <a:r>
              <a:rPr lang="en-US" dirty="0"/>
              <a:t>In high energy </a:t>
            </a:r>
            <a:r>
              <a:rPr lang="en-US" dirty="0" err="1"/>
              <a:t>e</a:t>
            </a:r>
            <a:r>
              <a:rPr lang="en-US" baseline="30000" dirty="0" err="1"/>
              <a:t>+</a:t>
            </a:r>
            <a:r>
              <a:rPr lang="en-US" dirty="0" err="1"/>
              <a:t>e</a:t>
            </a:r>
            <a:r>
              <a:rPr lang="en-US" baseline="30000" dirty="0"/>
              <a:t>-</a:t>
            </a:r>
            <a:r>
              <a:rPr lang="en-US" dirty="0"/>
              <a:t> storage rings (e.g. FCC-</a:t>
            </a:r>
            <a:r>
              <a:rPr lang="en-US" dirty="0" err="1"/>
              <a:t>ee</a:t>
            </a:r>
            <a:r>
              <a:rPr lang="en-US" dirty="0"/>
              <a:t>, </a:t>
            </a:r>
            <a:r>
              <a:rPr lang="en-US" dirty="0" err="1"/>
              <a:t>CepC</a:t>
            </a:r>
            <a:r>
              <a:rPr lang="en-US" dirty="0"/>
              <a:t>) and some </a:t>
            </a:r>
            <a:r>
              <a:rPr lang="en-US" dirty="0" err="1"/>
              <a:t>linac</a:t>
            </a:r>
            <a:r>
              <a:rPr lang="en-US" dirty="0"/>
              <a:t> applications (e.g. PIP-II) – RF is always on – Q</a:t>
            </a:r>
            <a:r>
              <a:rPr lang="en-US" baseline="-25000" dirty="0"/>
              <a:t>0</a:t>
            </a:r>
            <a:r>
              <a:rPr lang="en-US" dirty="0"/>
              <a:t> is crucial to keep cryogenic costs reasonable</a:t>
            </a:r>
          </a:p>
          <a:p>
            <a:r>
              <a:rPr lang="en-US" dirty="0"/>
              <a:t>Major progress in last 5 years: &gt;2x higher Q</a:t>
            </a:r>
            <a:r>
              <a:rPr lang="en-US" baseline="-25000" dirty="0"/>
              <a:t>0</a:t>
            </a:r>
            <a:r>
              <a:rPr lang="en-US" dirty="0"/>
              <a:t> at relevant gradients with N-doping</a:t>
            </a:r>
          </a:p>
          <a:p>
            <a:r>
              <a:rPr lang="en-US" dirty="0"/>
              <a:t>Collaboration with CERN to study 800 MHz cavities for FCC-</a:t>
            </a:r>
            <a:r>
              <a:rPr lang="en-US" dirty="0" err="1"/>
              <a:t>ee</a:t>
            </a:r>
            <a:r>
              <a:rPr lang="en-US" dirty="0"/>
              <a:t> under N-doping and Nb</a:t>
            </a:r>
            <a:r>
              <a:rPr lang="en-US" baseline="-25000" dirty="0"/>
              <a:t>3</a:t>
            </a:r>
            <a:r>
              <a:rPr lang="en-US" dirty="0"/>
              <a:t>Sn coating</a:t>
            </a:r>
          </a:p>
        </p:txBody>
      </p:sp>
      <p:sp>
        <p:nvSpPr>
          <p:cNvPr id="3" name="Title 2">
            <a:extLst>
              <a:ext uri="{FF2B5EF4-FFF2-40B4-BE49-F238E27FC236}">
                <a16:creationId xmlns:a16="http://schemas.microsoft.com/office/drawing/2014/main" id="{97366B0B-6E63-485C-BA56-42206090198D}"/>
              </a:ext>
            </a:extLst>
          </p:cNvPr>
          <p:cNvSpPr>
            <a:spLocks noGrp="1"/>
          </p:cNvSpPr>
          <p:nvPr>
            <p:ph type="title"/>
          </p:nvPr>
        </p:nvSpPr>
        <p:spPr/>
        <p:txBody>
          <a:bodyPr/>
          <a:lstStyle/>
          <a:p>
            <a:r>
              <a:rPr lang="en-US" dirty="0"/>
              <a:t>High Q</a:t>
            </a:r>
            <a:r>
              <a:rPr lang="en-US" baseline="-25000" dirty="0"/>
              <a:t>0</a:t>
            </a:r>
            <a:r>
              <a:rPr lang="en-US" dirty="0"/>
              <a:t> Cavities for High Duty Factor Applications</a:t>
            </a:r>
          </a:p>
        </p:txBody>
      </p:sp>
      <p:sp>
        <p:nvSpPr>
          <p:cNvPr id="4" name="Date Placeholder 3">
            <a:extLst>
              <a:ext uri="{FF2B5EF4-FFF2-40B4-BE49-F238E27FC236}">
                <a16:creationId xmlns:a16="http://schemas.microsoft.com/office/drawing/2014/main" id="{51C92CDB-D543-4380-ABE8-420BAE1C0027}"/>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1B40AD9E-CF76-4610-9B02-35DD80A03E9F}"/>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F7225806-F4C9-3B4B-8F7B-B6D6BACCEDAD}"/>
              </a:ext>
            </a:extLst>
          </p:cNvPr>
          <p:cNvPicPr>
            <a:picLocks noChangeAspect="1"/>
          </p:cNvPicPr>
          <p:nvPr/>
        </p:nvPicPr>
        <p:blipFill rotWithShape="1">
          <a:blip r:embed="rId2"/>
          <a:srcRect b="18583"/>
          <a:stretch/>
        </p:blipFill>
        <p:spPr>
          <a:xfrm>
            <a:off x="153917" y="3627739"/>
            <a:ext cx="4137555" cy="2777531"/>
          </a:xfrm>
          <a:prstGeom prst="rect">
            <a:avLst/>
          </a:prstGeom>
        </p:spPr>
      </p:pic>
      <p:pic>
        <p:nvPicPr>
          <p:cNvPr id="8" name="Picture 7">
            <a:extLst>
              <a:ext uri="{FF2B5EF4-FFF2-40B4-BE49-F238E27FC236}">
                <a16:creationId xmlns:a16="http://schemas.microsoft.com/office/drawing/2014/main" id="{9CC84757-0FCA-8B44-9A7B-45C802AC5205}"/>
              </a:ext>
            </a:extLst>
          </p:cNvPr>
          <p:cNvPicPr>
            <a:picLocks noChangeAspect="1"/>
          </p:cNvPicPr>
          <p:nvPr/>
        </p:nvPicPr>
        <p:blipFill rotWithShape="1">
          <a:blip r:embed="rId3">
            <a:extLst>
              <a:ext uri="{28A0092B-C50C-407E-A947-70E740481C1C}">
                <a14:useLocalDpi xmlns:a14="http://schemas.microsoft.com/office/drawing/2010/main" val="0"/>
              </a:ext>
            </a:extLst>
          </a:blip>
          <a:srcRect t="3927"/>
          <a:stretch/>
        </p:blipFill>
        <p:spPr>
          <a:xfrm>
            <a:off x="4854388" y="3627738"/>
            <a:ext cx="4071066" cy="2737809"/>
          </a:xfrm>
          <a:prstGeom prst="rect">
            <a:avLst/>
          </a:prstGeom>
          <a:ln>
            <a:solidFill>
              <a:schemeClr val="bg2"/>
            </a:solidFill>
          </a:ln>
        </p:spPr>
      </p:pic>
      <p:sp>
        <p:nvSpPr>
          <p:cNvPr id="9" name="TextBox 8">
            <a:extLst>
              <a:ext uri="{FF2B5EF4-FFF2-40B4-BE49-F238E27FC236}">
                <a16:creationId xmlns:a16="http://schemas.microsoft.com/office/drawing/2014/main" id="{B4095D18-73E5-A344-981F-C3DD742B9A7A}"/>
              </a:ext>
            </a:extLst>
          </p:cNvPr>
          <p:cNvSpPr txBox="1"/>
          <p:nvPr/>
        </p:nvSpPr>
        <p:spPr>
          <a:xfrm>
            <a:off x="429419" y="6352444"/>
            <a:ext cx="3899647" cy="369332"/>
          </a:xfrm>
          <a:prstGeom prst="rect">
            <a:avLst/>
          </a:prstGeom>
          <a:solidFill>
            <a:schemeClr val="bg1"/>
          </a:solidFill>
          <a:ln>
            <a:solidFill>
              <a:srgbClr val="000000"/>
            </a:solidFill>
          </a:ln>
        </p:spPr>
        <p:txBody>
          <a:bodyPr wrap="square" rtlCol="0">
            <a:spAutoFit/>
          </a:bodyPr>
          <a:lstStyle/>
          <a:p>
            <a:pPr algn="ctr"/>
            <a:r>
              <a:rPr lang="en-US" dirty="0">
                <a:solidFill>
                  <a:srgbClr val="000000"/>
                </a:solidFill>
              </a:rPr>
              <a:t>European XFEL Production – 120 C bake</a:t>
            </a:r>
          </a:p>
        </p:txBody>
      </p:sp>
      <p:sp>
        <p:nvSpPr>
          <p:cNvPr id="10" name="TextBox 9">
            <a:extLst>
              <a:ext uri="{FF2B5EF4-FFF2-40B4-BE49-F238E27FC236}">
                <a16:creationId xmlns:a16="http://schemas.microsoft.com/office/drawing/2014/main" id="{2EE12AC9-BF32-1147-A805-E093EE41E705}"/>
              </a:ext>
            </a:extLst>
          </p:cNvPr>
          <p:cNvSpPr txBox="1"/>
          <p:nvPr/>
        </p:nvSpPr>
        <p:spPr>
          <a:xfrm>
            <a:off x="5001466" y="6352444"/>
            <a:ext cx="3899647" cy="369332"/>
          </a:xfrm>
          <a:prstGeom prst="rect">
            <a:avLst/>
          </a:prstGeom>
          <a:solidFill>
            <a:schemeClr val="bg1"/>
          </a:solidFill>
          <a:ln>
            <a:solidFill>
              <a:srgbClr val="000000"/>
            </a:solidFill>
          </a:ln>
        </p:spPr>
        <p:txBody>
          <a:bodyPr wrap="square" rtlCol="0">
            <a:spAutoFit/>
          </a:bodyPr>
          <a:lstStyle/>
          <a:p>
            <a:pPr algn="ctr"/>
            <a:r>
              <a:rPr lang="en-US" dirty="0">
                <a:solidFill>
                  <a:srgbClr val="000000"/>
                </a:solidFill>
              </a:rPr>
              <a:t>LCLS-II Production – Nitrogen Doping</a:t>
            </a:r>
          </a:p>
        </p:txBody>
      </p:sp>
      <p:sp>
        <p:nvSpPr>
          <p:cNvPr id="11" name="TextBox 10">
            <a:extLst>
              <a:ext uri="{FF2B5EF4-FFF2-40B4-BE49-F238E27FC236}">
                <a16:creationId xmlns:a16="http://schemas.microsoft.com/office/drawing/2014/main" id="{028BBC01-89E2-2E44-A5F6-AA79A9BDD215}"/>
              </a:ext>
            </a:extLst>
          </p:cNvPr>
          <p:cNvSpPr txBox="1"/>
          <p:nvPr/>
        </p:nvSpPr>
        <p:spPr>
          <a:xfrm>
            <a:off x="5553636" y="4263733"/>
            <a:ext cx="1237128" cy="830997"/>
          </a:xfrm>
          <a:prstGeom prst="rect">
            <a:avLst/>
          </a:prstGeom>
          <a:noFill/>
        </p:spPr>
        <p:txBody>
          <a:bodyPr wrap="square" rtlCol="0">
            <a:spAutoFit/>
          </a:bodyPr>
          <a:lstStyle/>
          <a:p>
            <a:pPr algn="ctr"/>
            <a:r>
              <a:rPr lang="en-US" sz="1200" i="1" dirty="0">
                <a:solidFill>
                  <a:srgbClr val="800000"/>
                </a:solidFill>
              </a:rPr>
              <a:t>Red: after improved recipe implemented for production</a:t>
            </a:r>
          </a:p>
        </p:txBody>
      </p:sp>
      <p:cxnSp>
        <p:nvCxnSpPr>
          <p:cNvPr id="13" name="Straight Arrow Connector 12">
            <a:extLst>
              <a:ext uri="{FF2B5EF4-FFF2-40B4-BE49-F238E27FC236}">
                <a16:creationId xmlns:a16="http://schemas.microsoft.com/office/drawing/2014/main" id="{8478F356-BB6B-B14D-86B1-292C754F1E58}"/>
              </a:ext>
            </a:extLst>
          </p:cNvPr>
          <p:cNvCxnSpPr>
            <a:cxnSpLocks/>
          </p:cNvCxnSpPr>
          <p:nvPr/>
        </p:nvCxnSpPr>
        <p:spPr>
          <a:xfrm>
            <a:off x="6603344" y="4450632"/>
            <a:ext cx="651443" cy="94474"/>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81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E4DE7-3828-FE44-BED5-1E8F517B6871}"/>
              </a:ext>
            </a:extLst>
          </p:cNvPr>
          <p:cNvSpPr>
            <a:spLocks noGrp="1"/>
          </p:cNvSpPr>
          <p:nvPr>
            <p:ph idx="1"/>
          </p:nvPr>
        </p:nvSpPr>
        <p:spPr>
          <a:xfrm>
            <a:off x="228600" y="844550"/>
            <a:ext cx="8672513" cy="5532663"/>
          </a:xfrm>
        </p:spPr>
        <p:txBody>
          <a:bodyPr/>
          <a:lstStyle/>
          <a:p>
            <a:r>
              <a:rPr lang="en-US" dirty="0"/>
              <a:t>70 MV/m demonstrated with limited breakdown frequency</a:t>
            </a:r>
          </a:p>
          <a:p>
            <a:r>
              <a:rPr lang="en-US" dirty="0"/>
              <a:t>Very high peak power dissipation in walls (10s of MW/m for CLIC vs ~100 W/m for ILC) pushes into regime with small duty factor (~1e-5 [ILC ~1e-2]) and high peak current</a:t>
            </a:r>
          </a:p>
          <a:p>
            <a:pPr lvl="1"/>
            <a:r>
              <a:rPr lang="en-US" dirty="0"/>
              <a:t>Complicated RF compression system involving secondary “drive beam” and combiner rings to generate high power RF</a:t>
            </a:r>
          </a:p>
          <a:p>
            <a:pPr lvl="1"/>
            <a:r>
              <a:rPr lang="en-US" dirty="0"/>
              <a:t>Detectors must be able to handle very high peak event rate</a:t>
            </a:r>
          </a:p>
          <a:p>
            <a:pPr lvl="1"/>
            <a:r>
              <a:rPr lang="en-US" dirty="0"/>
              <a:t>High frequency (small) cavities: decreased aperture</a:t>
            </a:r>
          </a:p>
          <a:p>
            <a:pPr lvl="1"/>
            <a:r>
              <a:rPr lang="en-US" dirty="0"/>
              <a:t>Strong HOM damping and focusing required</a:t>
            </a:r>
          </a:p>
        </p:txBody>
      </p:sp>
      <p:sp>
        <p:nvSpPr>
          <p:cNvPr id="3" name="Title 2">
            <a:extLst>
              <a:ext uri="{FF2B5EF4-FFF2-40B4-BE49-F238E27FC236}">
                <a16:creationId xmlns:a16="http://schemas.microsoft.com/office/drawing/2014/main" id="{7780FEC5-A7D8-CC43-9255-139A4D359F31}"/>
              </a:ext>
            </a:extLst>
          </p:cNvPr>
          <p:cNvSpPr>
            <a:spLocks noGrp="1"/>
          </p:cNvSpPr>
          <p:nvPr>
            <p:ph type="title"/>
          </p:nvPr>
        </p:nvSpPr>
        <p:spPr/>
        <p:txBody>
          <a:bodyPr/>
          <a:lstStyle/>
          <a:p>
            <a:r>
              <a:rPr lang="en-US" dirty="0"/>
              <a:t>Normal Conducting RF High Energy </a:t>
            </a:r>
            <a:r>
              <a:rPr lang="en-US" dirty="0" err="1"/>
              <a:t>Linac</a:t>
            </a:r>
            <a:endParaRPr lang="en-US" dirty="0"/>
          </a:p>
        </p:txBody>
      </p:sp>
      <p:sp>
        <p:nvSpPr>
          <p:cNvPr id="4" name="Date Placeholder 3">
            <a:extLst>
              <a:ext uri="{FF2B5EF4-FFF2-40B4-BE49-F238E27FC236}">
                <a16:creationId xmlns:a16="http://schemas.microsoft.com/office/drawing/2014/main" id="{594F619F-EDA1-D94D-A91A-28FA581C9276}"/>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1B532855-C9CC-2E42-AE02-2F554291B5FC}"/>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7" name="Picture 16">
            <a:extLst>
              <a:ext uri="{FF2B5EF4-FFF2-40B4-BE49-F238E27FC236}">
                <a16:creationId xmlns:a16="http://schemas.microsoft.com/office/drawing/2014/main" id="{6B712DA8-4771-904A-9A8A-B17401EB89F7}"/>
              </a:ext>
            </a:extLst>
          </p:cNvPr>
          <p:cNvPicPr>
            <a:picLocks noChangeAspect="1"/>
          </p:cNvPicPr>
          <p:nvPr/>
        </p:nvPicPr>
        <p:blipFill rotWithShape="1">
          <a:blip r:embed="rId2"/>
          <a:srcRect t="1475" b="-1"/>
          <a:stretch/>
        </p:blipFill>
        <p:spPr>
          <a:xfrm>
            <a:off x="5736771" y="4479734"/>
            <a:ext cx="3380266" cy="2287552"/>
          </a:xfrm>
          <a:prstGeom prst="rect">
            <a:avLst/>
          </a:prstGeom>
        </p:spPr>
      </p:pic>
      <p:sp>
        <p:nvSpPr>
          <p:cNvPr id="18" name="Content Placeholder 1">
            <a:extLst>
              <a:ext uri="{FF2B5EF4-FFF2-40B4-BE49-F238E27FC236}">
                <a16:creationId xmlns:a16="http://schemas.microsoft.com/office/drawing/2014/main" id="{56BF8FAA-E915-7643-9BE9-29FA3D5DFCE7}"/>
              </a:ext>
            </a:extLst>
          </p:cNvPr>
          <p:cNvSpPr txBox="1">
            <a:spLocks/>
          </p:cNvSpPr>
          <p:nvPr/>
        </p:nvSpPr>
        <p:spPr>
          <a:xfrm>
            <a:off x="233136" y="4394200"/>
            <a:ext cx="5503635" cy="2246086"/>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Very challenging alignment (over 200 m, CLIC ~10 </a:t>
            </a:r>
            <a:r>
              <a:rPr lang="en-US" dirty="0" err="1"/>
              <a:t>μm</a:t>
            </a:r>
            <a:r>
              <a:rPr lang="en-US" dirty="0"/>
              <a:t> vs ILC ~300 </a:t>
            </a:r>
            <a:r>
              <a:rPr lang="en-US" dirty="0" err="1"/>
              <a:t>μm</a:t>
            </a:r>
            <a:r>
              <a:rPr lang="en-US" dirty="0"/>
              <a:t>)</a:t>
            </a:r>
          </a:p>
          <a:p>
            <a:r>
              <a:rPr lang="en-US" dirty="0"/>
              <a:t>As a result, many unproven aspects for NCRF HE </a:t>
            </a:r>
            <a:r>
              <a:rPr lang="en-US" dirty="0" err="1"/>
              <a:t>linac</a:t>
            </a:r>
            <a:r>
              <a:rPr lang="en-US" dirty="0"/>
              <a:t>, whereas for SRF e.g. EXFEL is prototype for ILC</a:t>
            </a:r>
          </a:p>
        </p:txBody>
      </p:sp>
      <p:cxnSp>
        <p:nvCxnSpPr>
          <p:cNvPr id="20" name="Straight Arrow Connector 19">
            <a:extLst>
              <a:ext uri="{FF2B5EF4-FFF2-40B4-BE49-F238E27FC236}">
                <a16:creationId xmlns:a16="http://schemas.microsoft.com/office/drawing/2014/main" id="{73EC5F94-80E6-B846-A280-78ACF040F39A}"/>
              </a:ext>
            </a:extLst>
          </p:cNvPr>
          <p:cNvCxnSpPr>
            <a:cxnSpLocks/>
          </p:cNvCxnSpPr>
          <p:nvPr/>
        </p:nvCxnSpPr>
        <p:spPr>
          <a:xfrm>
            <a:off x="8392887" y="3093357"/>
            <a:ext cx="239484" cy="182698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26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srcRect t="5455" b="22121"/>
          <a:stretch/>
        </p:blipFill>
        <p:spPr>
          <a:xfrm>
            <a:off x="228600" y="971550"/>
            <a:ext cx="8672513" cy="5328735"/>
          </a:xfrm>
        </p:spPr>
      </p:pic>
      <p:sp>
        <p:nvSpPr>
          <p:cNvPr id="130" name="Rectangle 129"/>
          <p:cNvSpPr/>
          <p:nvPr/>
        </p:nvSpPr>
        <p:spPr>
          <a:xfrm>
            <a:off x="4795778" y="2783868"/>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4435950" y="2681377"/>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4795778" y="2956199"/>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4451613" y="2804535"/>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7486718" y="3114895"/>
            <a:ext cx="347472" cy="347472"/>
          </a:xfrm>
          <a:prstGeom prst="rect">
            <a:avLst/>
          </a:prstGeom>
          <a:noFill/>
          <a:ln w="28575" cmpd="sng">
            <a:solidFill>
              <a:schemeClr val="accent2">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7273979" y="2767856"/>
            <a:ext cx="775210" cy="369332"/>
          </a:xfrm>
          <a:prstGeom prst="rect">
            <a:avLst/>
          </a:prstGeom>
          <a:noFill/>
        </p:spPr>
        <p:txBody>
          <a:bodyPr wrap="square" rtlCol="0">
            <a:spAutoFit/>
          </a:bodyPr>
          <a:lstStyle/>
          <a:p>
            <a:pPr algn="ctr"/>
            <a:r>
              <a:rPr lang="en-US" dirty="0">
                <a:solidFill>
                  <a:schemeClr val="accent2">
                    <a:lumMod val="60000"/>
                    <a:lumOff val="40000"/>
                  </a:schemeClr>
                </a:solidFill>
              </a:rPr>
              <a:t>RAON</a:t>
            </a:r>
          </a:p>
        </p:txBody>
      </p:sp>
      <p:sp>
        <p:nvSpPr>
          <p:cNvPr id="99" name="Oval 98"/>
          <p:cNvSpPr/>
          <p:nvPr/>
        </p:nvSpPr>
        <p:spPr>
          <a:xfrm>
            <a:off x="4524330" y="2934218"/>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4061754" y="2670965"/>
            <a:ext cx="674250" cy="307777"/>
          </a:xfrm>
          <a:prstGeom prst="rect">
            <a:avLst/>
          </a:prstGeom>
          <a:noFill/>
        </p:spPr>
        <p:txBody>
          <a:bodyPr wrap="square" rtlCol="0">
            <a:spAutoFit/>
          </a:bodyPr>
          <a:lstStyle/>
          <a:p>
            <a:r>
              <a:rPr lang="en-US" sz="1400" dirty="0">
                <a:solidFill>
                  <a:schemeClr val="accent1">
                    <a:lumMod val="60000"/>
                    <a:lumOff val="40000"/>
                  </a:schemeClr>
                </a:solidFill>
              </a:rPr>
              <a:t>Soleil</a:t>
            </a:r>
          </a:p>
        </p:txBody>
      </p:sp>
      <p:sp>
        <p:nvSpPr>
          <p:cNvPr id="3" name="Title 2"/>
          <p:cNvSpPr>
            <a:spLocks noGrp="1"/>
          </p:cNvSpPr>
          <p:nvPr>
            <p:ph type="title"/>
          </p:nvPr>
        </p:nvSpPr>
        <p:spPr/>
        <p:txBody>
          <a:bodyPr/>
          <a:lstStyle/>
          <a:p>
            <a:r>
              <a:rPr lang="en-US" dirty="0"/>
              <a:t>SRF Accelerators Around the World</a:t>
            </a:r>
          </a:p>
        </p:txBody>
      </p:sp>
      <p:sp>
        <p:nvSpPr>
          <p:cNvPr id="4" name="Date Placeholder 3"/>
          <p:cNvSpPr>
            <a:spLocks noGrp="1"/>
          </p:cNvSpPr>
          <p:nvPr>
            <p:ph type="dt" sz="half" idx="2"/>
          </p:nvPr>
        </p:nvSpPr>
        <p:spPr/>
        <p:txBody>
          <a:bodyPr/>
          <a:lstStyle/>
          <a:p>
            <a:pPr>
              <a:defRPr/>
            </a:pPr>
            <a:r>
              <a:rPr lang="en-US"/>
              <a:t>4/3/18</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2" name="Oval 21"/>
          <p:cNvSpPr/>
          <p:nvPr/>
        </p:nvSpPr>
        <p:spPr>
          <a:xfrm>
            <a:off x="831595" y="4070783"/>
            <a:ext cx="365760" cy="365760"/>
          </a:xfrm>
          <a:prstGeom prst="ellipse">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67969" y="4427012"/>
            <a:ext cx="1574546" cy="369332"/>
          </a:xfrm>
          <a:prstGeom prst="rect">
            <a:avLst/>
          </a:prstGeom>
          <a:noFill/>
        </p:spPr>
        <p:txBody>
          <a:bodyPr wrap="square" rtlCol="0">
            <a:spAutoFit/>
          </a:bodyPr>
          <a:lstStyle/>
          <a:p>
            <a:pPr algn="ctr"/>
            <a:r>
              <a:rPr lang="en-US" dirty="0">
                <a:solidFill>
                  <a:schemeClr val="bg1"/>
                </a:solidFill>
              </a:rPr>
              <a:t>Circular</a:t>
            </a:r>
          </a:p>
        </p:txBody>
      </p:sp>
      <p:sp>
        <p:nvSpPr>
          <p:cNvPr id="24" name="TextBox 23"/>
          <p:cNvSpPr txBox="1"/>
          <p:nvPr/>
        </p:nvSpPr>
        <p:spPr>
          <a:xfrm>
            <a:off x="1660345" y="5993204"/>
            <a:ext cx="1533505" cy="369332"/>
          </a:xfrm>
          <a:prstGeom prst="rect">
            <a:avLst/>
          </a:prstGeom>
          <a:noFill/>
        </p:spPr>
        <p:txBody>
          <a:bodyPr wrap="square" rtlCol="0">
            <a:spAutoFit/>
          </a:bodyPr>
          <a:lstStyle/>
          <a:p>
            <a:pPr algn="ctr"/>
            <a:r>
              <a:rPr lang="en-US" dirty="0">
                <a:solidFill>
                  <a:schemeClr val="bg1"/>
                </a:solidFill>
              </a:rPr>
              <a:t>Planning</a:t>
            </a:r>
          </a:p>
        </p:txBody>
      </p:sp>
      <p:sp>
        <p:nvSpPr>
          <p:cNvPr id="25" name="TextBox 24"/>
          <p:cNvSpPr txBox="1"/>
          <p:nvPr/>
        </p:nvSpPr>
        <p:spPr>
          <a:xfrm>
            <a:off x="1463724" y="5190590"/>
            <a:ext cx="1760866" cy="369332"/>
          </a:xfrm>
          <a:prstGeom prst="rect">
            <a:avLst/>
          </a:prstGeom>
          <a:noFill/>
        </p:spPr>
        <p:txBody>
          <a:bodyPr wrap="square" rtlCol="0">
            <a:spAutoFit/>
          </a:bodyPr>
          <a:lstStyle/>
          <a:p>
            <a:pPr algn="ctr"/>
            <a:r>
              <a:rPr lang="en-US" dirty="0">
                <a:solidFill>
                  <a:schemeClr val="bg1"/>
                </a:solidFill>
              </a:rPr>
              <a:t>Light </a:t>
            </a:r>
            <a:r>
              <a:rPr lang="en-US" dirty="0" err="1">
                <a:solidFill>
                  <a:schemeClr val="bg1"/>
                </a:solidFill>
              </a:rPr>
              <a:t>src</a:t>
            </a:r>
            <a:endParaRPr lang="en-US" dirty="0">
              <a:solidFill>
                <a:schemeClr val="bg1"/>
              </a:solidFill>
            </a:endParaRPr>
          </a:p>
        </p:txBody>
      </p:sp>
      <p:sp>
        <p:nvSpPr>
          <p:cNvPr id="26" name="TextBox 25"/>
          <p:cNvSpPr txBox="1"/>
          <p:nvPr/>
        </p:nvSpPr>
        <p:spPr>
          <a:xfrm>
            <a:off x="3499377" y="5695365"/>
            <a:ext cx="1041650" cy="646331"/>
          </a:xfrm>
          <a:prstGeom prst="rect">
            <a:avLst/>
          </a:prstGeom>
          <a:noFill/>
        </p:spPr>
        <p:txBody>
          <a:bodyPr wrap="square" rtlCol="0">
            <a:spAutoFit/>
          </a:bodyPr>
          <a:lstStyle/>
          <a:p>
            <a:pPr algn="ctr"/>
            <a:r>
              <a:rPr lang="en-US" dirty="0">
                <a:solidFill>
                  <a:schemeClr val="bg1"/>
                </a:solidFill>
              </a:rPr>
              <a:t>&lt;10 cavities</a:t>
            </a:r>
          </a:p>
        </p:txBody>
      </p:sp>
      <p:sp>
        <p:nvSpPr>
          <p:cNvPr id="7" name="Rectangle 6"/>
          <p:cNvSpPr/>
          <p:nvPr/>
        </p:nvSpPr>
        <p:spPr>
          <a:xfrm>
            <a:off x="1794223" y="4067211"/>
            <a:ext cx="347472" cy="347472"/>
          </a:xfrm>
          <a:prstGeom prst="rect">
            <a:avLst/>
          </a:prstGeom>
          <a:noFill/>
          <a:ln w="28575" cmpd="sng">
            <a:solidFill>
              <a:srgbClr val="F6A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80158" y="4851713"/>
            <a:ext cx="361130" cy="361130"/>
          </a:xfrm>
          <a:prstGeom prst="ellipse">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369054" y="4851713"/>
            <a:ext cx="361130" cy="361130"/>
          </a:xfrm>
          <a:prstGeom prst="ellipse">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218424" y="4855490"/>
            <a:ext cx="361130" cy="361130"/>
          </a:xfrm>
          <a:prstGeom prst="ellipse">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961119" y="5484661"/>
            <a:ext cx="219456" cy="219456"/>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63695" y="5413824"/>
            <a:ext cx="361130" cy="361130"/>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096563" y="5539525"/>
            <a:ext cx="109728" cy="109728"/>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93816" y="5629225"/>
            <a:ext cx="347472" cy="347472"/>
          </a:xfrm>
          <a:prstGeom prst="rect">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215166" y="5641732"/>
            <a:ext cx="347472" cy="347472"/>
          </a:xfrm>
          <a:prstGeom prst="rect">
            <a:avLst/>
          </a:prstGeom>
          <a:noFill/>
          <a:ln w="28575" cmpd="sng">
            <a:solidFill>
              <a:srgbClr val="C2E6F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382712" y="5646578"/>
            <a:ext cx="347472" cy="347472"/>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897542" y="5544823"/>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662814" y="5502949"/>
            <a:ext cx="201168" cy="201168"/>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437984" y="5420653"/>
            <a:ext cx="347472" cy="347472"/>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170425" y="4431680"/>
            <a:ext cx="1574546" cy="369332"/>
          </a:xfrm>
          <a:prstGeom prst="rect">
            <a:avLst/>
          </a:prstGeom>
          <a:noFill/>
        </p:spPr>
        <p:txBody>
          <a:bodyPr wrap="square" rtlCol="0">
            <a:spAutoFit/>
          </a:bodyPr>
          <a:lstStyle/>
          <a:p>
            <a:pPr algn="ctr"/>
            <a:r>
              <a:rPr lang="en-US" dirty="0">
                <a:solidFill>
                  <a:schemeClr val="bg1"/>
                </a:solidFill>
              </a:rPr>
              <a:t>Linear</a:t>
            </a:r>
          </a:p>
        </p:txBody>
      </p:sp>
      <p:sp>
        <p:nvSpPr>
          <p:cNvPr id="55" name="TextBox 54"/>
          <p:cNvSpPr txBox="1"/>
          <p:nvPr/>
        </p:nvSpPr>
        <p:spPr>
          <a:xfrm>
            <a:off x="671885" y="5201359"/>
            <a:ext cx="1760866" cy="369332"/>
          </a:xfrm>
          <a:prstGeom prst="rect">
            <a:avLst/>
          </a:prstGeom>
          <a:noFill/>
        </p:spPr>
        <p:txBody>
          <a:bodyPr wrap="square" rtlCol="0">
            <a:spAutoFit/>
          </a:bodyPr>
          <a:lstStyle/>
          <a:p>
            <a:pPr algn="ctr"/>
            <a:r>
              <a:rPr lang="en-US" dirty="0">
                <a:solidFill>
                  <a:schemeClr val="bg1"/>
                </a:solidFill>
              </a:rPr>
              <a:t>NP</a:t>
            </a:r>
          </a:p>
        </p:txBody>
      </p:sp>
      <p:sp>
        <p:nvSpPr>
          <p:cNvPr id="56" name="TextBox 55"/>
          <p:cNvSpPr txBox="1"/>
          <p:nvPr/>
        </p:nvSpPr>
        <p:spPr>
          <a:xfrm>
            <a:off x="-213676" y="5216008"/>
            <a:ext cx="1760866" cy="369332"/>
          </a:xfrm>
          <a:prstGeom prst="rect">
            <a:avLst/>
          </a:prstGeom>
          <a:noFill/>
        </p:spPr>
        <p:txBody>
          <a:bodyPr wrap="square" rtlCol="0">
            <a:spAutoFit/>
          </a:bodyPr>
          <a:lstStyle/>
          <a:p>
            <a:pPr algn="ctr"/>
            <a:r>
              <a:rPr lang="en-US" dirty="0">
                <a:solidFill>
                  <a:schemeClr val="bg1"/>
                </a:solidFill>
              </a:rPr>
              <a:t>HEP</a:t>
            </a:r>
          </a:p>
        </p:txBody>
      </p:sp>
      <p:sp>
        <p:nvSpPr>
          <p:cNvPr id="57" name="TextBox 56"/>
          <p:cNvSpPr txBox="1"/>
          <p:nvPr/>
        </p:nvSpPr>
        <p:spPr>
          <a:xfrm>
            <a:off x="935401" y="5976697"/>
            <a:ext cx="1146849" cy="369332"/>
          </a:xfrm>
          <a:prstGeom prst="rect">
            <a:avLst/>
          </a:prstGeom>
          <a:noFill/>
        </p:spPr>
        <p:txBody>
          <a:bodyPr wrap="square" rtlCol="0">
            <a:spAutoFit/>
          </a:bodyPr>
          <a:lstStyle/>
          <a:p>
            <a:pPr algn="ctr"/>
            <a:r>
              <a:rPr lang="en-US" dirty="0" err="1">
                <a:solidFill>
                  <a:schemeClr val="bg1"/>
                </a:solidFill>
              </a:rPr>
              <a:t>Produc’n</a:t>
            </a:r>
            <a:endParaRPr lang="en-US" dirty="0">
              <a:solidFill>
                <a:schemeClr val="bg1"/>
              </a:solidFill>
            </a:endParaRPr>
          </a:p>
        </p:txBody>
      </p:sp>
      <p:sp>
        <p:nvSpPr>
          <p:cNvPr id="58" name="TextBox 57"/>
          <p:cNvSpPr txBox="1"/>
          <p:nvPr/>
        </p:nvSpPr>
        <p:spPr>
          <a:xfrm>
            <a:off x="44801" y="5972364"/>
            <a:ext cx="1282628" cy="369332"/>
          </a:xfrm>
          <a:prstGeom prst="rect">
            <a:avLst/>
          </a:prstGeom>
          <a:noFill/>
        </p:spPr>
        <p:txBody>
          <a:bodyPr wrap="square" rtlCol="0">
            <a:spAutoFit/>
          </a:bodyPr>
          <a:lstStyle/>
          <a:p>
            <a:pPr algn="ctr"/>
            <a:r>
              <a:rPr lang="en-US" dirty="0" err="1">
                <a:solidFill>
                  <a:schemeClr val="bg1"/>
                </a:solidFill>
              </a:rPr>
              <a:t>Oper’n</a:t>
            </a:r>
            <a:endParaRPr lang="en-US" dirty="0">
              <a:solidFill>
                <a:schemeClr val="bg1"/>
              </a:solidFill>
            </a:endParaRPr>
          </a:p>
        </p:txBody>
      </p:sp>
      <p:sp>
        <p:nvSpPr>
          <p:cNvPr id="59" name="TextBox 58"/>
          <p:cNvSpPr txBox="1"/>
          <p:nvPr/>
        </p:nvSpPr>
        <p:spPr>
          <a:xfrm>
            <a:off x="4408129" y="5692831"/>
            <a:ext cx="956116" cy="646331"/>
          </a:xfrm>
          <a:prstGeom prst="rect">
            <a:avLst/>
          </a:prstGeom>
          <a:noFill/>
        </p:spPr>
        <p:txBody>
          <a:bodyPr wrap="square" rtlCol="0">
            <a:spAutoFit/>
          </a:bodyPr>
          <a:lstStyle/>
          <a:p>
            <a:pPr algn="ctr"/>
            <a:r>
              <a:rPr lang="en-US" dirty="0">
                <a:solidFill>
                  <a:schemeClr val="bg1"/>
                </a:solidFill>
              </a:rPr>
              <a:t>10-100 cavities</a:t>
            </a:r>
          </a:p>
        </p:txBody>
      </p:sp>
      <p:sp>
        <p:nvSpPr>
          <p:cNvPr id="60" name="TextBox 59"/>
          <p:cNvSpPr txBox="1"/>
          <p:nvPr/>
        </p:nvSpPr>
        <p:spPr>
          <a:xfrm>
            <a:off x="5267687" y="5694220"/>
            <a:ext cx="1150548" cy="646331"/>
          </a:xfrm>
          <a:prstGeom prst="rect">
            <a:avLst/>
          </a:prstGeom>
          <a:noFill/>
        </p:spPr>
        <p:txBody>
          <a:bodyPr wrap="square" rtlCol="0">
            <a:spAutoFit/>
          </a:bodyPr>
          <a:lstStyle/>
          <a:p>
            <a:pPr algn="ctr"/>
            <a:r>
              <a:rPr lang="en-US" dirty="0">
                <a:solidFill>
                  <a:schemeClr val="bg1"/>
                </a:solidFill>
              </a:rPr>
              <a:t>100-1000 cavities</a:t>
            </a:r>
          </a:p>
        </p:txBody>
      </p:sp>
      <p:sp>
        <p:nvSpPr>
          <p:cNvPr id="65" name="Rectangle 64"/>
          <p:cNvSpPr/>
          <p:nvPr/>
        </p:nvSpPr>
        <p:spPr>
          <a:xfrm>
            <a:off x="1362797" y="2662285"/>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2674416" y="2951876"/>
            <a:ext cx="347472" cy="347472"/>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518920" y="3065792"/>
            <a:ext cx="347472" cy="347472"/>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1528" y="3015003"/>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725518" y="2375826"/>
            <a:ext cx="347472" cy="347472"/>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754915" y="2677414"/>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394714" y="2841806"/>
            <a:ext cx="347472" cy="347472"/>
          </a:xfrm>
          <a:prstGeom prst="rect">
            <a:avLst/>
          </a:prstGeom>
          <a:noFill/>
          <a:ln w="28575" cmpd="sng">
            <a:solidFill>
              <a:schemeClr val="accent2">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150520" y="5453745"/>
            <a:ext cx="548640" cy="548640"/>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588824" y="5479570"/>
            <a:ext cx="502920" cy="502920"/>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6118868" y="5935535"/>
            <a:ext cx="1827858" cy="369332"/>
          </a:xfrm>
          <a:prstGeom prst="rect">
            <a:avLst/>
          </a:prstGeom>
          <a:noFill/>
        </p:spPr>
        <p:txBody>
          <a:bodyPr wrap="square" rtlCol="0">
            <a:spAutoFit/>
          </a:bodyPr>
          <a:lstStyle/>
          <a:p>
            <a:pPr algn="ctr"/>
            <a:r>
              <a:rPr lang="en-US" dirty="0">
                <a:solidFill>
                  <a:schemeClr val="bg1"/>
                </a:solidFill>
              </a:rPr>
              <a:t>&gt;1000 cavities</a:t>
            </a:r>
          </a:p>
        </p:txBody>
      </p:sp>
      <p:sp>
        <p:nvSpPr>
          <p:cNvPr id="8" name="TextBox 7"/>
          <p:cNvSpPr txBox="1"/>
          <p:nvPr/>
        </p:nvSpPr>
        <p:spPr>
          <a:xfrm>
            <a:off x="3021888" y="2940946"/>
            <a:ext cx="775210" cy="369332"/>
          </a:xfrm>
          <a:prstGeom prst="rect">
            <a:avLst/>
          </a:prstGeom>
          <a:noFill/>
        </p:spPr>
        <p:txBody>
          <a:bodyPr wrap="square" rtlCol="0">
            <a:spAutoFit/>
          </a:bodyPr>
          <a:lstStyle/>
          <a:p>
            <a:r>
              <a:rPr lang="en-US" dirty="0">
                <a:solidFill>
                  <a:schemeClr val="accent2">
                    <a:lumMod val="60000"/>
                    <a:lumOff val="40000"/>
                  </a:schemeClr>
                </a:solidFill>
              </a:rPr>
              <a:t>CEBAF</a:t>
            </a:r>
          </a:p>
        </p:txBody>
      </p:sp>
      <p:sp>
        <p:nvSpPr>
          <p:cNvPr id="80" name="TextBox 79"/>
          <p:cNvSpPr txBox="1"/>
          <p:nvPr/>
        </p:nvSpPr>
        <p:spPr>
          <a:xfrm>
            <a:off x="2507392" y="3364823"/>
            <a:ext cx="775210" cy="369332"/>
          </a:xfrm>
          <a:prstGeom prst="rect">
            <a:avLst/>
          </a:prstGeom>
          <a:noFill/>
        </p:spPr>
        <p:txBody>
          <a:bodyPr wrap="square" rtlCol="0">
            <a:spAutoFit/>
          </a:bodyPr>
          <a:lstStyle/>
          <a:p>
            <a:r>
              <a:rPr lang="en-US" dirty="0">
                <a:solidFill>
                  <a:schemeClr val="accent2">
                    <a:lumMod val="60000"/>
                    <a:lumOff val="40000"/>
                  </a:schemeClr>
                </a:solidFill>
              </a:rPr>
              <a:t>SNS</a:t>
            </a:r>
          </a:p>
        </p:txBody>
      </p:sp>
      <p:sp>
        <p:nvSpPr>
          <p:cNvPr id="81" name="TextBox 80"/>
          <p:cNvSpPr txBox="1"/>
          <p:nvPr/>
        </p:nvSpPr>
        <p:spPr>
          <a:xfrm>
            <a:off x="2313111" y="2494121"/>
            <a:ext cx="608145" cy="369332"/>
          </a:xfrm>
          <a:prstGeom prst="rect">
            <a:avLst/>
          </a:prstGeom>
          <a:noFill/>
        </p:spPr>
        <p:txBody>
          <a:bodyPr wrap="square" rtlCol="0">
            <a:spAutoFit/>
          </a:bodyPr>
          <a:lstStyle/>
          <a:p>
            <a:pPr algn="ctr"/>
            <a:r>
              <a:rPr lang="en-US" dirty="0">
                <a:solidFill>
                  <a:schemeClr val="accent2">
                    <a:lumMod val="60000"/>
                    <a:lumOff val="40000"/>
                  </a:schemeClr>
                </a:solidFill>
              </a:rPr>
              <a:t>FRIB</a:t>
            </a:r>
          </a:p>
        </p:txBody>
      </p:sp>
      <p:sp>
        <p:nvSpPr>
          <p:cNvPr id="82" name="Rectangle 81"/>
          <p:cNvSpPr/>
          <p:nvPr/>
        </p:nvSpPr>
        <p:spPr>
          <a:xfrm>
            <a:off x="2585286" y="2872616"/>
            <a:ext cx="201168" cy="201168"/>
          </a:xfrm>
          <a:prstGeom prst="rect">
            <a:avLst/>
          </a:prstGeom>
          <a:noFill/>
          <a:ln w="28575" cmpd="sng">
            <a:solidFill>
              <a:schemeClr val="accent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2704014" y="2593398"/>
            <a:ext cx="526396" cy="369332"/>
          </a:xfrm>
          <a:prstGeom prst="rect">
            <a:avLst/>
          </a:prstGeom>
          <a:noFill/>
        </p:spPr>
        <p:txBody>
          <a:bodyPr wrap="square" rtlCol="0">
            <a:spAutoFit/>
          </a:bodyPr>
          <a:lstStyle/>
          <a:p>
            <a:pPr algn="ctr"/>
            <a:r>
              <a:rPr lang="en-US" dirty="0">
                <a:solidFill>
                  <a:schemeClr val="accent2">
                    <a:lumMod val="60000"/>
                    <a:lumOff val="40000"/>
                  </a:schemeClr>
                </a:solidFill>
              </a:rPr>
              <a:t>EIC</a:t>
            </a:r>
          </a:p>
        </p:txBody>
      </p:sp>
      <p:sp>
        <p:nvSpPr>
          <p:cNvPr id="85" name="TextBox 84"/>
          <p:cNvSpPr txBox="1"/>
          <p:nvPr/>
        </p:nvSpPr>
        <p:spPr>
          <a:xfrm>
            <a:off x="1573819" y="2364963"/>
            <a:ext cx="674250" cy="307777"/>
          </a:xfrm>
          <a:prstGeom prst="rect">
            <a:avLst/>
          </a:prstGeom>
          <a:noFill/>
        </p:spPr>
        <p:txBody>
          <a:bodyPr wrap="square" rtlCol="0">
            <a:spAutoFit/>
          </a:bodyPr>
          <a:lstStyle/>
          <a:p>
            <a:r>
              <a:rPr lang="en-US" sz="1400" dirty="0">
                <a:solidFill>
                  <a:schemeClr val="accent1">
                    <a:lumMod val="60000"/>
                    <a:lumOff val="40000"/>
                  </a:schemeClr>
                </a:solidFill>
              </a:rPr>
              <a:t>CLS</a:t>
            </a:r>
          </a:p>
        </p:txBody>
      </p:sp>
      <p:sp>
        <p:nvSpPr>
          <p:cNvPr id="86" name="TextBox 85"/>
          <p:cNvSpPr txBox="1"/>
          <p:nvPr/>
        </p:nvSpPr>
        <p:spPr>
          <a:xfrm>
            <a:off x="1156054" y="2336167"/>
            <a:ext cx="775210" cy="338554"/>
          </a:xfrm>
          <a:prstGeom prst="rect">
            <a:avLst/>
          </a:prstGeom>
          <a:noFill/>
        </p:spPr>
        <p:txBody>
          <a:bodyPr wrap="square" rtlCol="0">
            <a:spAutoFit/>
          </a:bodyPr>
          <a:lstStyle/>
          <a:p>
            <a:r>
              <a:rPr lang="en-US" sz="1600" dirty="0">
                <a:solidFill>
                  <a:schemeClr val="accent2">
                    <a:lumMod val="60000"/>
                    <a:lumOff val="40000"/>
                  </a:schemeClr>
                </a:solidFill>
              </a:rPr>
              <a:t>ISAC</a:t>
            </a:r>
          </a:p>
        </p:txBody>
      </p:sp>
      <p:sp>
        <p:nvSpPr>
          <p:cNvPr id="88" name="TextBox 87"/>
          <p:cNvSpPr txBox="1"/>
          <p:nvPr/>
        </p:nvSpPr>
        <p:spPr>
          <a:xfrm>
            <a:off x="3958188" y="2785810"/>
            <a:ext cx="563018" cy="338554"/>
          </a:xfrm>
          <a:prstGeom prst="rect">
            <a:avLst/>
          </a:prstGeom>
          <a:noFill/>
        </p:spPr>
        <p:txBody>
          <a:bodyPr wrap="square" rtlCol="0">
            <a:spAutoFit/>
          </a:bodyPr>
          <a:lstStyle/>
          <a:p>
            <a:r>
              <a:rPr lang="en-US" sz="1600" dirty="0">
                <a:solidFill>
                  <a:schemeClr val="accent4">
                    <a:lumMod val="60000"/>
                    <a:lumOff val="40000"/>
                  </a:schemeClr>
                </a:solidFill>
              </a:rPr>
              <a:t>LHC</a:t>
            </a:r>
          </a:p>
        </p:txBody>
      </p:sp>
      <p:sp>
        <p:nvSpPr>
          <p:cNvPr id="90" name="TextBox 89"/>
          <p:cNvSpPr txBox="1"/>
          <p:nvPr/>
        </p:nvSpPr>
        <p:spPr>
          <a:xfrm>
            <a:off x="4886527" y="2655291"/>
            <a:ext cx="670114" cy="369332"/>
          </a:xfrm>
          <a:prstGeom prst="rect">
            <a:avLst/>
          </a:prstGeom>
          <a:noFill/>
        </p:spPr>
        <p:txBody>
          <a:bodyPr wrap="square" rtlCol="0">
            <a:spAutoFit/>
          </a:bodyPr>
          <a:lstStyle/>
          <a:p>
            <a:pPr algn="ctr"/>
            <a:r>
              <a:rPr lang="en-US" dirty="0">
                <a:solidFill>
                  <a:schemeClr val="accent1">
                    <a:lumMod val="60000"/>
                    <a:lumOff val="40000"/>
                  </a:schemeClr>
                </a:solidFill>
              </a:rPr>
              <a:t>XFEL</a:t>
            </a:r>
          </a:p>
        </p:txBody>
      </p:sp>
      <p:sp>
        <p:nvSpPr>
          <p:cNvPr id="91" name="TextBox 90"/>
          <p:cNvSpPr txBox="1"/>
          <p:nvPr/>
        </p:nvSpPr>
        <p:spPr>
          <a:xfrm>
            <a:off x="4567509" y="2029197"/>
            <a:ext cx="653602" cy="369332"/>
          </a:xfrm>
          <a:prstGeom prst="rect">
            <a:avLst/>
          </a:prstGeom>
          <a:noFill/>
        </p:spPr>
        <p:txBody>
          <a:bodyPr wrap="square" rtlCol="0">
            <a:spAutoFit/>
          </a:bodyPr>
          <a:lstStyle/>
          <a:p>
            <a:pPr algn="ctr"/>
            <a:r>
              <a:rPr lang="en-US" dirty="0">
                <a:solidFill>
                  <a:schemeClr val="accent2">
                    <a:lumMod val="60000"/>
                    <a:lumOff val="40000"/>
                  </a:schemeClr>
                </a:solidFill>
              </a:rPr>
              <a:t>ESS</a:t>
            </a:r>
          </a:p>
        </p:txBody>
      </p:sp>
      <p:sp>
        <p:nvSpPr>
          <p:cNvPr id="93" name="Oval 92"/>
          <p:cNvSpPr/>
          <p:nvPr/>
        </p:nvSpPr>
        <p:spPr>
          <a:xfrm>
            <a:off x="7409186" y="3607481"/>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7250127" y="3668754"/>
            <a:ext cx="674250" cy="307777"/>
          </a:xfrm>
          <a:prstGeom prst="rect">
            <a:avLst/>
          </a:prstGeom>
          <a:noFill/>
        </p:spPr>
        <p:txBody>
          <a:bodyPr wrap="square" rtlCol="0">
            <a:spAutoFit/>
          </a:bodyPr>
          <a:lstStyle/>
          <a:p>
            <a:r>
              <a:rPr lang="en-US" sz="1400" dirty="0">
                <a:solidFill>
                  <a:schemeClr val="accent1">
                    <a:lumMod val="60000"/>
                    <a:lumOff val="40000"/>
                  </a:schemeClr>
                </a:solidFill>
              </a:rPr>
              <a:t>TLS</a:t>
            </a:r>
          </a:p>
        </p:txBody>
      </p:sp>
      <p:sp>
        <p:nvSpPr>
          <p:cNvPr id="96" name="Oval 95"/>
          <p:cNvSpPr/>
          <p:nvPr/>
        </p:nvSpPr>
        <p:spPr>
          <a:xfrm>
            <a:off x="4766761" y="2732278"/>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4504473" y="2451724"/>
            <a:ext cx="739737" cy="307777"/>
          </a:xfrm>
          <a:prstGeom prst="rect">
            <a:avLst/>
          </a:prstGeom>
          <a:noFill/>
        </p:spPr>
        <p:txBody>
          <a:bodyPr wrap="square" rtlCol="0">
            <a:spAutoFit/>
          </a:bodyPr>
          <a:lstStyle/>
          <a:p>
            <a:r>
              <a:rPr lang="en-US" sz="1400" dirty="0">
                <a:solidFill>
                  <a:schemeClr val="accent1">
                    <a:lumMod val="60000"/>
                    <a:lumOff val="40000"/>
                  </a:schemeClr>
                </a:solidFill>
              </a:rPr>
              <a:t>BESSY</a:t>
            </a:r>
          </a:p>
        </p:txBody>
      </p:sp>
      <p:sp>
        <p:nvSpPr>
          <p:cNvPr id="98" name="Rectangle 97"/>
          <p:cNvSpPr/>
          <p:nvPr/>
        </p:nvSpPr>
        <p:spPr>
          <a:xfrm>
            <a:off x="4768017" y="2732873"/>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2377568" y="3068967"/>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1875438" y="3258705"/>
            <a:ext cx="775210" cy="338554"/>
          </a:xfrm>
          <a:prstGeom prst="rect">
            <a:avLst/>
          </a:prstGeom>
          <a:noFill/>
        </p:spPr>
        <p:txBody>
          <a:bodyPr wrap="square" rtlCol="0">
            <a:spAutoFit/>
          </a:bodyPr>
          <a:lstStyle/>
          <a:p>
            <a:r>
              <a:rPr lang="en-US" sz="1600" dirty="0">
                <a:solidFill>
                  <a:schemeClr val="accent2">
                    <a:lumMod val="60000"/>
                    <a:lumOff val="40000"/>
                  </a:schemeClr>
                </a:solidFill>
              </a:rPr>
              <a:t>ATLAS</a:t>
            </a:r>
          </a:p>
        </p:txBody>
      </p:sp>
      <p:sp>
        <p:nvSpPr>
          <p:cNvPr id="104" name="TextBox 103"/>
          <p:cNvSpPr txBox="1"/>
          <p:nvPr/>
        </p:nvSpPr>
        <p:spPr>
          <a:xfrm>
            <a:off x="4882711" y="2868763"/>
            <a:ext cx="815414" cy="338554"/>
          </a:xfrm>
          <a:prstGeom prst="rect">
            <a:avLst/>
          </a:prstGeom>
          <a:noFill/>
        </p:spPr>
        <p:txBody>
          <a:bodyPr wrap="square" rtlCol="0">
            <a:spAutoFit/>
          </a:bodyPr>
          <a:lstStyle/>
          <a:p>
            <a:r>
              <a:rPr lang="en-US" sz="1600" dirty="0">
                <a:solidFill>
                  <a:schemeClr val="accent1">
                    <a:lumMod val="60000"/>
                    <a:lumOff val="40000"/>
                  </a:schemeClr>
                </a:solidFill>
              </a:rPr>
              <a:t>FLASH</a:t>
            </a:r>
          </a:p>
        </p:txBody>
      </p:sp>
      <p:sp>
        <p:nvSpPr>
          <p:cNvPr id="105" name="TextBox 104"/>
          <p:cNvSpPr txBox="1"/>
          <p:nvPr/>
        </p:nvSpPr>
        <p:spPr>
          <a:xfrm>
            <a:off x="2984678" y="2775790"/>
            <a:ext cx="739737" cy="307777"/>
          </a:xfrm>
          <a:prstGeom prst="rect">
            <a:avLst/>
          </a:prstGeom>
          <a:noFill/>
        </p:spPr>
        <p:txBody>
          <a:bodyPr wrap="square" rtlCol="0">
            <a:spAutoFit/>
          </a:bodyPr>
          <a:lstStyle/>
          <a:p>
            <a:r>
              <a:rPr lang="en-US" sz="1400" dirty="0">
                <a:solidFill>
                  <a:schemeClr val="accent1">
                    <a:lumMod val="60000"/>
                    <a:lumOff val="40000"/>
                  </a:schemeClr>
                </a:solidFill>
              </a:rPr>
              <a:t>CESR</a:t>
            </a:r>
          </a:p>
        </p:txBody>
      </p:sp>
      <p:sp>
        <p:nvSpPr>
          <p:cNvPr id="95" name="Rectangle 94"/>
          <p:cNvSpPr/>
          <p:nvPr/>
        </p:nvSpPr>
        <p:spPr>
          <a:xfrm>
            <a:off x="6922952" y="2989352"/>
            <a:ext cx="347472" cy="347472"/>
          </a:xfrm>
          <a:prstGeom prst="rect">
            <a:avLst/>
          </a:prstGeom>
          <a:noFill/>
          <a:ln w="28575" cmpd="sng">
            <a:solidFill>
              <a:schemeClr val="accent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665798" y="2630613"/>
            <a:ext cx="829721" cy="369332"/>
          </a:xfrm>
          <a:prstGeom prst="rect">
            <a:avLst/>
          </a:prstGeom>
          <a:noFill/>
        </p:spPr>
        <p:txBody>
          <a:bodyPr wrap="square" rtlCol="0">
            <a:spAutoFit/>
          </a:bodyPr>
          <a:lstStyle/>
          <a:p>
            <a:pPr algn="ctr"/>
            <a:r>
              <a:rPr lang="en-US" dirty="0">
                <a:solidFill>
                  <a:schemeClr val="accent2">
                    <a:lumMod val="60000"/>
                    <a:lumOff val="40000"/>
                  </a:schemeClr>
                </a:solidFill>
              </a:rPr>
              <a:t>C-ADS</a:t>
            </a:r>
          </a:p>
        </p:txBody>
      </p:sp>
      <p:sp>
        <p:nvSpPr>
          <p:cNvPr id="111" name="TextBox 110"/>
          <p:cNvSpPr txBox="1"/>
          <p:nvPr/>
        </p:nvSpPr>
        <p:spPr>
          <a:xfrm>
            <a:off x="7965904" y="3012066"/>
            <a:ext cx="739737" cy="307777"/>
          </a:xfrm>
          <a:prstGeom prst="rect">
            <a:avLst/>
          </a:prstGeom>
          <a:noFill/>
        </p:spPr>
        <p:txBody>
          <a:bodyPr wrap="square" rtlCol="0">
            <a:spAutoFit/>
          </a:bodyPr>
          <a:lstStyle/>
          <a:p>
            <a:r>
              <a:rPr lang="en-US" sz="1400" dirty="0" err="1">
                <a:solidFill>
                  <a:schemeClr val="accent2">
                    <a:lumMod val="60000"/>
                    <a:lumOff val="40000"/>
                  </a:schemeClr>
                </a:solidFill>
              </a:rPr>
              <a:t>LIPAc</a:t>
            </a:r>
            <a:endParaRPr lang="en-US" sz="1400" dirty="0">
              <a:solidFill>
                <a:schemeClr val="accent2">
                  <a:lumMod val="60000"/>
                  <a:lumOff val="40000"/>
                </a:schemeClr>
              </a:solidFill>
            </a:endParaRPr>
          </a:p>
        </p:txBody>
      </p:sp>
      <p:sp>
        <p:nvSpPr>
          <p:cNvPr id="112" name="Rectangle 111"/>
          <p:cNvSpPr/>
          <p:nvPr/>
        </p:nvSpPr>
        <p:spPr>
          <a:xfrm>
            <a:off x="7895800" y="3125414"/>
            <a:ext cx="100584" cy="100584"/>
          </a:xfrm>
          <a:prstGeom prst="rect">
            <a:avLst/>
          </a:prstGeom>
          <a:noFill/>
          <a:ln w="28575"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7299455" y="3149632"/>
            <a:ext cx="109728" cy="109728"/>
          </a:xfrm>
          <a:prstGeom prst="ellipse">
            <a:avLst/>
          </a:prstGeom>
          <a:noFill/>
          <a:ln w="3810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6607777" y="3030668"/>
            <a:ext cx="918513" cy="307777"/>
          </a:xfrm>
          <a:prstGeom prst="rect">
            <a:avLst/>
          </a:prstGeom>
          <a:noFill/>
        </p:spPr>
        <p:txBody>
          <a:bodyPr wrap="square" rtlCol="0">
            <a:spAutoFit/>
          </a:bodyPr>
          <a:lstStyle/>
          <a:p>
            <a:r>
              <a:rPr lang="en-US" sz="1400" dirty="0">
                <a:solidFill>
                  <a:schemeClr val="accent4">
                    <a:lumMod val="60000"/>
                    <a:lumOff val="40000"/>
                  </a:schemeClr>
                </a:solidFill>
              </a:rPr>
              <a:t>BEPC-II</a:t>
            </a:r>
          </a:p>
        </p:txBody>
      </p:sp>
      <p:sp>
        <p:nvSpPr>
          <p:cNvPr id="115" name="Rectangle 114"/>
          <p:cNvSpPr/>
          <p:nvPr/>
        </p:nvSpPr>
        <p:spPr>
          <a:xfrm>
            <a:off x="4522654" y="2967015"/>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3933481" y="3207554"/>
            <a:ext cx="1175449" cy="338554"/>
          </a:xfrm>
          <a:prstGeom prst="rect">
            <a:avLst/>
          </a:prstGeom>
          <a:noFill/>
        </p:spPr>
        <p:txBody>
          <a:bodyPr wrap="square" rtlCol="0">
            <a:spAutoFit/>
          </a:bodyPr>
          <a:lstStyle/>
          <a:p>
            <a:r>
              <a:rPr lang="en-US" sz="1600" dirty="0">
                <a:solidFill>
                  <a:schemeClr val="accent2">
                    <a:lumMod val="60000"/>
                    <a:lumOff val="40000"/>
                  </a:schemeClr>
                </a:solidFill>
              </a:rPr>
              <a:t>HIE-ISOLDE</a:t>
            </a:r>
          </a:p>
        </p:txBody>
      </p:sp>
      <p:sp>
        <p:nvSpPr>
          <p:cNvPr id="103" name="Rectangle 102"/>
          <p:cNvSpPr/>
          <p:nvPr/>
        </p:nvSpPr>
        <p:spPr>
          <a:xfrm>
            <a:off x="4618142" y="2827171"/>
            <a:ext cx="201168" cy="201168"/>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545847" y="2760547"/>
            <a:ext cx="347472" cy="347472"/>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4521206" y="2968635"/>
            <a:ext cx="219456" cy="219456"/>
          </a:xfrm>
          <a:prstGeom prst="ellipse">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7924377" y="3164466"/>
            <a:ext cx="739737" cy="307777"/>
          </a:xfrm>
          <a:prstGeom prst="rect">
            <a:avLst/>
          </a:prstGeom>
          <a:noFill/>
        </p:spPr>
        <p:txBody>
          <a:bodyPr wrap="square" rtlCol="0">
            <a:spAutoFit/>
          </a:bodyPr>
          <a:lstStyle/>
          <a:p>
            <a:r>
              <a:rPr lang="en-US" sz="1400" dirty="0" err="1">
                <a:solidFill>
                  <a:schemeClr val="accent1">
                    <a:lumMod val="60000"/>
                    <a:lumOff val="40000"/>
                  </a:schemeClr>
                </a:solidFill>
              </a:rPr>
              <a:t>cERL</a:t>
            </a:r>
            <a:endParaRPr lang="en-US" sz="1400" dirty="0">
              <a:solidFill>
                <a:schemeClr val="accent1">
                  <a:lumMod val="60000"/>
                  <a:lumOff val="40000"/>
                </a:schemeClr>
              </a:solidFill>
            </a:endParaRPr>
          </a:p>
        </p:txBody>
      </p:sp>
      <p:sp>
        <p:nvSpPr>
          <p:cNvPr id="120" name="Rectangle 119"/>
          <p:cNvSpPr/>
          <p:nvPr/>
        </p:nvSpPr>
        <p:spPr>
          <a:xfrm>
            <a:off x="7854273" y="3277814"/>
            <a:ext cx="100584" cy="100584"/>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3644793" y="2514850"/>
            <a:ext cx="889405" cy="338554"/>
          </a:xfrm>
          <a:prstGeom prst="rect">
            <a:avLst/>
          </a:prstGeom>
          <a:noFill/>
        </p:spPr>
        <p:txBody>
          <a:bodyPr wrap="square" rtlCol="0">
            <a:spAutoFit/>
          </a:bodyPr>
          <a:lstStyle/>
          <a:p>
            <a:r>
              <a:rPr lang="en-US" sz="1600" dirty="0">
                <a:solidFill>
                  <a:schemeClr val="accent2">
                    <a:lumMod val="60000"/>
                    <a:lumOff val="40000"/>
                  </a:schemeClr>
                </a:solidFill>
              </a:rPr>
              <a:t>SPIRAL2</a:t>
            </a:r>
          </a:p>
        </p:txBody>
      </p:sp>
      <p:sp>
        <p:nvSpPr>
          <p:cNvPr id="126" name="TextBox 125"/>
          <p:cNvSpPr txBox="1"/>
          <p:nvPr/>
        </p:nvSpPr>
        <p:spPr>
          <a:xfrm>
            <a:off x="4781431" y="3097508"/>
            <a:ext cx="775210" cy="338554"/>
          </a:xfrm>
          <a:prstGeom prst="rect">
            <a:avLst/>
          </a:prstGeom>
          <a:noFill/>
        </p:spPr>
        <p:txBody>
          <a:bodyPr wrap="square" rtlCol="0">
            <a:spAutoFit/>
          </a:bodyPr>
          <a:lstStyle/>
          <a:p>
            <a:r>
              <a:rPr lang="en-US" sz="1600" dirty="0">
                <a:solidFill>
                  <a:schemeClr val="accent2">
                    <a:lumMod val="60000"/>
                    <a:lumOff val="40000"/>
                  </a:schemeClr>
                </a:solidFill>
              </a:rPr>
              <a:t>ALPI</a:t>
            </a:r>
          </a:p>
        </p:txBody>
      </p:sp>
      <p:sp>
        <p:nvSpPr>
          <p:cNvPr id="127" name="TextBox 126"/>
          <p:cNvSpPr txBox="1"/>
          <p:nvPr/>
        </p:nvSpPr>
        <p:spPr>
          <a:xfrm>
            <a:off x="4081744" y="2411393"/>
            <a:ext cx="739737" cy="307777"/>
          </a:xfrm>
          <a:prstGeom prst="rect">
            <a:avLst/>
          </a:prstGeom>
          <a:noFill/>
        </p:spPr>
        <p:txBody>
          <a:bodyPr wrap="square" rtlCol="0">
            <a:spAutoFit/>
          </a:bodyPr>
          <a:lstStyle/>
          <a:p>
            <a:r>
              <a:rPr lang="en-US" sz="1400" dirty="0">
                <a:solidFill>
                  <a:schemeClr val="accent1">
                    <a:lumMod val="60000"/>
                    <a:lumOff val="40000"/>
                  </a:schemeClr>
                </a:solidFill>
              </a:rPr>
              <a:t>ALICE</a:t>
            </a:r>
          </a:p>
        </p:txBody>
      </p:sp>
      <p:sp>
        <p:nvSpPr>
          <p:cNvPr id="129" name="TextBox 128"/>
          <p:cNvSpPr txBox="1"/>
          <p:nvPr/>
        </p:nvSpPr>
        <p:spPr>
          <a:xfrm>
            <a:off x="4900218" y="2535303"/>
            <a:ext cx="598632" cy="307777"/>
          </a:xfrm>
          <a:prstGeom prst="rect">
            <a:avLst/>
          </a:prstGeom>
          <a:noFill/>
        </p:spPr>
        <p:txBody>
          <a:bodyPr wrap="square" rtlCol="0">
            <a:spAutoFit/>
          </a:bodyPr>
          <a:lstStyle/>
          <a:p>
            <a:r>
              <a:rPr lang="en-US" sz="1400" dirty="0">
                <a:solidFill>
                  <a:schemeClr val="accent1">
                    <a:lumMod val="60000"/>
                    <a:lumOff val="40000"/>
                  </a:schemeClr>
                </a:solidFill>
              </a:rPr>
              <a:t>ELBE</a:t>
            </a:r>
          </a:p>
        </p:txBody>
      </p:sp>
      <p:sp>
        <p:nvSpPr>
          <p:cNvPr id="131" name="TextBox 130"/>
          <p:cNvSpPr txBox="1"/>
          <p:nvPr/>
        </p:nvSpPr>
        <p:spPr>
          <a:xfrm>
            <a:off x="6547967" y="3688837"/>
            <a:ext cx="851558" cy="307777"/>
          </a:xfrm>
          <a:prstGeom prst="rect">
            <a:avLst/>
          </a:prstGeom>
          <a:noFill/>
        </p:spPr>
        <p:txBody>
          <a:bodyPr wrap="square" rtlCol="0">
            <a:spAutoFit/>
          </a:bodyPr>
          <a:lstStyle/>
          <a:p>
            <a:r>
              <a:rPr lang="en-US" sz="1400" dirty="0">
                <a:solidFill>
                  <a:schemeClr val="accent2">
                    <a:lumMod val="60000"/>
                    <a:lumOff val="40000"/>
                  </a:schemeClr>
                </a:solidFill>
              </a:rPr>
              <a:t>ANURIB</a:t>
            </a:r>
          </a:p>
        </p:txBody>
      </p:sp>
      <p:sp>
        <p:nvSpPr>
          <p:cNvPr id="132" name="Rectangle 131"/>
          <p:cNvSpPr/>
          <p:nvPr/>
        </p:nvSpPr>
        <p:spPr>
          <a:xfrm>
            <a:off x="6651771" y="3649295"/>
            <a:ext cx="100584" cy="100584"/>
          </a:xfrm>
          <a:prstGeom prst="rect">
            <a:avLst/>
          </a:prstGeom>
          <a:noFill/>
          <a:ln w="28575"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p:cNvSpPr txBox="1"/>
          <p:nvPr/>
        </p:nvSpPr>
        <p:spPr>
          <a:xfrm>
            <a:off x="7880629" y="3339146"/>
            <a:ext cx="739737" cy="307777"/>
          </a:xfrm>
          <a:prstGeom prst="rect">
            <a:avLst/>
          </a:prstGeom>
          <a:noFill/>
        </p:spPr>
        <p:txBody>
          <a:bodyPr wrap="square" rtlCol="0">
            <a:spAutoFit/>
          </a:bodyPr>
          <a:lstStyle/>
          <a:p>
            <a:r>
              <a:rPr lang="en-US" sz="1400" dirty="0">
                <a:solidFill>
                  <a:schemeClr val="accent4">
                    <a:lumMod val="60000"/>
                    <a:lumOff val="40000"/>
                  </a:schemeClr>
                </a:solidFill>
              </a:rPr>
              <a:t>J-PARC</a:t>
            </a:r>
          </a:p>
        </p:txBody>
      </p:sp>
      <p:sp>
        <p:nvSpPr>
          <p:cNvPr id="134" name="Rectangle 133"/>
          <p:cNvSpPr/>
          <p:nvPr/>
        </p:nvSpPr>
        <p:spPr>
          <a:xfrm>
            <a:off x="7880629" y="3302484"/>
            <a:ext cx="100584" cy="100584"/>
          </a:xfrm>
          <a:prstGeom prst="rect">
            <a:avLst/>
          </a:prstGeom>
          <a:noFill/>
          <a:ln w="57150" cmpd="sng">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6240522" y="3578434"/>
            <a:ext cx="347472" cy="347472"/>
          </a:xfrm>
          <a:prstGeom prst="rect">
            <a:avLst/>
          </a:prstGeom>
          <a:noFill/>
          <a:ln w="28575" cmpd="sng">
            <a:solidFill>
              <a:schemeClr val="accent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6140975" y="3549712"/>
            <a:ext cx="347472" cy="347472"/>
          </a:xfrm>
          <a:prstGeom prst="rect">
            <a:avLst/>
          </a:prstGeom>
          <a:noFill/>
          <a:ln w="28575" cmpd="sng">
            <a:solidFill>
              <a:schemeClr val="accent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6011756" y="3265144"/>
            <a:ext cx="851558" cy="307777"/>
          </a:xfrm>
          <a:prstGeom prst="rect">
            <a:avLst/>
          </a:prstGeom>
          <a:noFill/>
        </p:spPr>
        <p:txBody>
          <a:bodyPr wrap="square" rtlCol="0">
            <a:spAutoFit/>
          </a:bodyPr>
          <a:lstStyle/>
          <a:p>
            <a:r>
              <a:rPr lang="en-US" sz="1400" dirty="0">
                <a:solidFill>
                  <a:schemeClr val="accent2">
                    <a:lumMod val="60000"/>
                    <a:lumOff val="40000"/>
                  </a:schemeClr>
                </a:solidFill>
              </a:rPr>
              <a:t>SC-LINAC</a:t>
            </a:r>
          </a:p>
        </p:txBody>
      </p:sp>
      <p:sp>
        <p:nvSpPr>
          <p:cNvPr id="142" name="Rectangle 141"/>
          <p:cNvSpPr/>
          <p:nvPr/>
        </p:nvSpPr>
        <p:spPr>
          <a:xfrm>
            <a:off x="6378392" y="3607381"/>
            <a:ext cx="100584" cy="100584"/>
          </a:xfrm>
          <a:prstGeom prst="rect">
            <a:avLst/>
          </a:prstGeom>
          <a:noFill/>
          <a:ln w="57150"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TextBox 142"/>
          <p:cNvSpPr txBox="1"/>
          <p:nvPr/>
        </p:nvSpPr>
        <p:spPr>
          <a:xfrm>
            <a:off x="5047796" y="3501025"/>
            <a:ext cx="889405" cy="338554"/>
          </a:xfrm>
          <a:prstGeom prst="rect">
            <a:avLst/>
          </a:prstGeom>
          <a:noFill/>
        </p:spPr>
        <p:txBody>
          <a:bodyPr wrap="square" rtlCol="0">
            <a:spAutoFit/>
          </a:bodyPr>
          <a:lstStyle/>
          <a:p>
            <a:r>
              <a:rPr lang="en-US" sz="1600" dirty="0">
                <a:solidFill>
                  <a:schemeClr val="accent2">
                    <a:lumMod val="60000"/>
                    <a:lumOff val="40000"/>
                  </a:schemeClr>
                </a:solidFill>
              </a:rPr>
              <a:t>SARAF</a:t>
            </a:r>
          </a:p>
        </p:txBody>
      </p:sp>
      <p:sp>
        <p:nvSpPr>
          <p:cNvPr id="144" name="Rectangle 143"/>
          <p:cNvSpPr/>
          <p:nvPr/>
        </p:nvSpPr>
        <p:spPr>
          <a:xfrm>
            <a:off x="5297681" y="3383391"/>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1910460" y="3173285"/>
            <a:ext cx="347472" cy="347472"/>
          </a:xfrm>
          <a:prstGeom prst="rect">
            <a:avLst/>
          </a:prstGeom>
          <a:noFill/>
          <a:ln w="28575" cmpd="sng">
            <a:solidFill>
              <a:srgbClr val="C2E6F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8110149" y="4961062"/>
            <a:ext cx="889405" cy="338554"/>
          </a:xfrm>
          <a:prstGeom prst="rect">
            <a:avLst/>
          </a:prstGeom>
          <a:noFill/>
        </p:spPr>
        <p:txBody>
          <a:bodyPr wrap="square" rtlCol="0">
            <a:spAutoFit/>
          </a:bodyPr>
          <a:lstStyle/>
          <a:p>
            <a:r>
              <a:rPr lang="en-US" sz="1600" dirty="0">
                <a:solidFill>
                  <a:schemeClr val="accent2">
                    <a:lumMod val="60000"/>
                    <a:lumOff val="40000"/>
                  </a:schemeClr>
                </a:solidFill>
              </a:rPr>
              <a:t>ANU</a:t>
            </a:r>
          </a:p>
        </p:txBody>
      </p:sp>
      <p:sp>
        <p:nvSpPr>
          <p:cNvPr id="146" name="Rectangle 145"/>
          <p:cNvSpPr/>
          <p:nvPr/>
        </p:nvSpPr>
        <p:spPr>
          <a:xfrm>
            <a:off x="7949045" y="5022865"/>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Box 146"/>
          <p:cNvSpPr txBox="1"/>
          <p:nvPr/>
        </p:nvSpPr>
        <p:spPr>
          <a:xfrm>
            <a:off x="3255070" y="4836885"/>
            <a:ext cx="889405" cy="338554"/>
          </a:xfrm>
          <a:prstGeom prst="rect">
            <a:avLst/>
          </a:prstGeom>
          <a:noFill/>
        </p:spPr>
        <p:txBody>
          <a:bodyPr wrap="square" rtlCol="0">
            <a:spAutoFit/>
          </a:bodyPr>
          <a:lstStyle/>
          <a:p>
            <a:r>
              <a:rPr lang="en-US" sz="1600" dirty="0">
                <a:solidFill>
                  <a:schemeClr val="accent2">
                    <a:lumMod val="60000"/>
                    <a:lumOff val="40000"/>
                  </a:schemeClr>
                </a:solidFill>
              </a:rPr>
              <a:t>USP</a:t>
            </a:r>
          </a:p>
        </p:txBody>
      </p:sp>
      <p:sp>
        <p:nvSpPr>
          <p:cNvPr id="148" name="Rectangle 147"/>
          <p:cNvSpPr/>
          <p:nvPr/>
        </p:nvSpPr>
        <p:spPr>
          <a:xfrm>
            <a:off x="3423620" y="4783058"/>
            <a:ext cx="100584" cy="100584"/>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483901" y="3085697"/>
            <a:ext cx="347472" cy="347472"/>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1675663" y="2690397"/>
            <a:ext cx="947895" cy="369332"/>
          </a:xfrm>
          <a:prstGeom prst="rect">
            <a:avLst/>
          </a:prstGeom>
          <a:noFill/>
        </p:spPr>
        <p:txBody>
          <a:bodyPr wrap="square" rtlCol="0">
            <a:spAutoFit/>
          </a:bodyPr>
          <a:lstStyle/>
          <a:p>
            <a:pPr algn="ctr"/>
            <a:r>
              <a:rPr lang="en-US" dirty="0">
                <a:solidFill>
                  <a:schemeClr val="accent4">
                    <a:lumMod val="60000"/>
                    <a:lumOff val="40000"/>
                  </a:schemeClr>
                </a:solidFill>
              </a:rPr>
              <a:t>PIP-II/III</a:t>
            </a:r>
          </a:p>
        </p:txBody>
      </p:sp>
      <p:sp>
        <p:nvSpPr>
          <p:cNvPr id="89" name="TextBox 88"/>
          <p:cNvSpPr txBox="1"/>
          <p:nvPr/>
        </p:nvSpPr>
        <p:spPr>
          <a:xfrm>
            <a:off x="3890036" y="2962104"/>
            <a:ext cx="674250" cy="369332"/>
          </a:xfrm>
          <a:prstGeom prst="rect">
            <a:avLst/>
          </a:prstGeom>
          <a:noFill/>
        </p:spPr>
        <p:txBody>
          <a:bodyPr wrap="square" rtlCol="0">
            <a:spAutoFit/>
          </a:bodyPr>
          <a:lstStyle/>
          <a:p>
            <a:pPr algn="ctr"/>
            <a:r>
              <a:rPr lang="en-US" dirty="0">
                <a:solidFill>
                  <a:schemeClr val="accent4">
                    <a:lumMod val="60000"/>
                    <a:lumOff val="40000"/>
                  </a:schemeClr>
                </a:solidFill>
              </a:rPr>
              <a:t>FCC</a:t>
            </a:r>
          </a:p>
        </p:txBody>
      </p:sp>
      <p:sp>
        <p:nvSpPr>
          <p:cNvPr id="92" name="TextBox 91"/>
          <p:cNvSpPr txBox="1"/>
          <p:nvPr/>
        </p:nvSpPr>
        <p:spPr>
          <a:xfrm>
            <a:off x="7669559" y="2497502"/>
            <a:ext cx="674250" cy="400110"/>
          </a:xfrm>
          <a:prstGeom prst="rect">
            <a:avLst/>
          </a:prstGeom>
          <a:noFill/>
        </p:spPr>
        <p:txBody>
          <a:bodyPr wrap="square" rtlCol="0">
            <a:spAutoFit/>
          </a:bodyPr>
          <a:lstStyle/>
          <a:p>
            <a:pPr algn="ctr"/>
            <a:r>
              <a:rPr lang="en-US" sz="2000" dirty="0">
                <a:solidFill>
                  <a:schemeClr val="accent4">
                    <a:lumMod val="60000"/>
                    <a:lumOff val="40000"/>
                  </a:schemeClr>
                </a:solidFill>
              </a:rPr>
              <a:t>ILC</a:t>
            </a:r>
          </a:p>
        </p:txBody>
      </p:sp>
      <p:sp>
        <p:nvSpPr>
          <p:cNvPr id="67" name="Rectangle 66"/>
          <p:cNvSpPr/>
          <p:nvPr/>
        </p:nvSpPr>
        <p:spPr>
          <a:xfrm>
            <a:off x="2296362" y="2987306"/>
            <a:ext cx="347472" cy="347472"/>
          </a:xfrm>
          <a:prstGeom prst="rect">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46507" y="3045325"/>
            <a:ext cx="365759" cy="365760"/>
          </a:xfrm>
          <a:prstGeom prst="ellipse">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ysDash"/>
              </a:ln>
            </a:endParaRPr>
          </a:p>
        </p:txBody>
      </p:sp>
      <p:sp>
        <p:nvSpPr>
          <p:cNvPr id="76" name="Oval 75"/>
          <p:cNvSpPr/>
          <p:nvPr/>
        </p:nvSpPr>
        <p:spPr>
          <a:xfrm>
            <a:off x="4448054" y="2896422"/>
            <a:ext cx="365759" cy="365760"/>
          </a:xfrm>
          <a:prstGeom prst="ellipse">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ysDash"/>
              </a:ln>
            </a:endParaRPr>
          </a:p>
        </p:txBody>
      </p:sp>
      <p:sp>
        <p:nvSpPr>
          <p:cNvPr id="74" name="Rectangle 73"/>
          <p:cNvSpPr/>
          <p:nvPr/>
        </p:nvSpPr>
        <p:spPr>
          <a:xfrm>
            <a:off x="7726807" y="2911469"/>
            <a:ext cx="502920" cy="502920"/>
          </a:xfrm>
          <a:prstGeom prst="rect">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TextBox 149"/>
          <p:cNvSpPr txBox="1"/>
          <p:nvPr/>
        </p:nvSpPr>
        <p:spPr>
          <a:xfrm>
            <a:off x="6356191" y="3867105"/>
            <a:ext cx="625498" cy="369332"/>
          </a:xfrm>
          <a:prstGeom prst="rect">
            <a:avLst/>
          </a:prstGeom>
          <a:noFill/>
        </p:spPr>
        <p:txBody>
          <a:bodyPr wrap="square" rtlCol="0">
            <a:spAutoFit/>
          </a:bodyPr>
          <a:lstStyle/>
          <a:p>
            <a:pPr algn="ctr"/>
            <a:r>
              <a:rPr lang="en-US" dirty="0">
                <a:solidFill>
                  <a:schemeClr val="accent2">
                    <a:lumMod val="60000"/>
                    <a:lumOff val="40000"/>
                  </a:schemeClr>
                </a:solidFill>
              </a:rPr>
              <a:t>ISNS</a:t>
            </a:r>
          </a:p>
        </p:txBody>
      </p:sp>
      <p:sp>
        <p:nvSpPr>
          <p:cNvPr id="151" name="TextBox 150"/>
          <p:cNvSpPr txBox="1"/>
          <p:nvPr/>
        </p:nvSpPr>
        <p:spPr>
          <a:xfrm>
            <a:off x="5900736" y="3843757"/>
            <a:ext cx="625498" cy="369332"/>
          </a:xfrm>
          <a:prstGeom prst="rect">
            <a:avLst/>
          </a:prstGeom>
          <a:noFill/>
        </p:spPr>
        <p:txBody>
          <a:bodyPr wrap="square" rtlCol="0">
            <a:spAutoFit/>
          </a:bodyPr>
          <a:lstStyle/>
          <a:p>
            <a:pPr algn="ctr"/>
            <a:r>
              <a:rPr lang="en-US" dirty="0">
                <a:solidFill>
                  <a:schemeClr val="accent2">
                    <a:lumMod val="60000"/>
                    <a:lumOff val="40000"/>
                  </a:schemeClr>
                </a:solidFill>
              </a:rPr>
              <a:t>ADS</a:t>
            </a:r>
          </a:p>
        </p:txBody>
      </p:sp>
      <p:sp>
        <p:nvSpPr>
          <p:cNvPr id="152" name="TextBox 151"/>
          <p:cNvSpPr txBox="1"/>
          <p:nvPr/>
        </p:nvSpPr>
        <p:spPr>
          <a:xfrm>
            <a:off x="1780975" y="3454825"/>
            <a:ext cx="982380" cy="369332"/>
          </a:xfrm>
          <a:prstGeom prst="rect">
            <a:avLst/>
          </a:prstGeom>
          <a:noFill/>
        </p:spPr>
        <p:txBody>
          <a:bodyPr wrap="square" rtlCol="0">
            <a:spAutoFit/>
          </a:bodyPr>
          <a:lstStyle/>
          <a:p>
            <a:pPr algn="ctr"/>
            <a:r>
              <a:rPr lang="en-US" dirty="0" err="1">
                <a:solidFill>
                  <a:srgbClr val="C2E6F2"/>
                </a:solidFill>
              </a:rPr>
              <a:t>MaRIE</a:t>
            </a:r>
            <a:endParaRPr lang="en-US" dirty="0">
              <a:solidFill>
                <a:srgbClr val="C2E6F2"/>
              </a:solidFill>
            </a:endParaRPr>
          </a:p>
        </p:txBody>
      </p:sp>
      <p:sp>
        <p:nvSpPr>
          <p:cNvPr id="153" name="TextBox 152"/>
          <p:cNvSpPr txBox="1"/>
          <p:nvPr/>
        </p:nvSpPr>
        <p:spPr>
          <a:xfrm>
            <a:off x="1094547" y="3389062"/>
            <a:ext cx="982380" cy="369332"/>
          </a:xfrm>
          <a:prstGeom prst="rect">
            <a:avLst/>
          </a:prstGeom>
          <a:noFill/>
        </p:spPr>
        <p:txBody>
          <a:bodyPr wrap="square" rtlCol="0">
            <a:spAutoFit/>
          </a:bodyPr>
          <a:lstStyle/>
          <a:p>
            <a:pPr algn="ctr"/>
            <a:r>
              <a:rPr lang="en-US" dirty="0">
                <a:solidFill>
                  <a:srgbClr val="C2E6F2"/>
                </a:solidFill>
              </a:rPr>
              <a:t>LCLS-II</a:t>
            </a:r>
          </a:p>
        </p:txBody>
      </p:sp>
      <p:sp>
        <p:nvSpPr>
          <p:cNvPr id="154" name="TextBox 153"/>
          <p:cNvSpPr txBox="1"/>
          <p:nvPr/>
        </p:nvSpPr>
        <p:spPr>
          <a:xfrm>
            <a:off x="6817766" y="3294620"/>
            <a:ext cx="1231423" cy="369332"/>
          </a:xfrm>
          <a:prstGeom prst="rect">
            <a:avLst/>
          </a:prstGeom>
          <a:noFill/>
        </p:spPr>
        <p:txBody>
          <a:bodyPr wrap="square" rtlCol="0">
            <a:spAutoFit/>
          </a:bodyPr>
          <a:lstStyle/>
          <a:p>
            <a:pPr algn="ctr"/>
            <a:r>
              <a:rPr lang="en-US" dirty="0" err="1">
                <a:solidFill>
                  <a:schemeClr val="accent4">
                    <a:lumMod val="60000"/>
                    <a:lumOff val="40000"/>
                  </a:schemeClr>
                </a:solidFill>
              </a:rPr>
              <a:t>CepC-SppC</a:t>
            </a:r>
            <a:endParaRPr lang="en-US" dirty="0">
              <a:solidFill>
                <a:schemeClr val="accent4">
                  <a:lumMod val="60000"/>
                  <a:lumOff val="40000"/>
                </a:schemeClr>
              </a:solidFill>
            </a:endParaRPr>
          </a:p>
        </p:txBody>
      </p:sp>
      <p:sp>
        <p:nvSpPr>
          <p:cNvPr id="155" name="TextBox 154"/>
          <p:cNvSpPr txBox="1"/>
          <p:nvPr/>
        </p:nvSpPr>
        <p:spPr>
          <a:xfrm>
            <a:off x="7067284" y="6023286"/>
            <a:ext cx="1827858" cy="276999"/>
          </a:xfrm>
          <a:prstGeom prst="rect">
            <a:avLst/>
          </a:prstGeom>
          <a:noFill/>
        </p:spPr>
        <p:txBody>
          <a:bodyPr wrap="square" rtlCol="0">
            <a:spAutoFit/>
          </a:bodyPr>
          <a:lstStyle/>
          <a:p>
            <a:pPr algn="r"/>
            <a:r>
              <a:rPr lang="en-US" sz="1200" dirty="0">
                <a:solidFill>
                  <a:schemeClr val="bg1"/>
                </a:solidFill>
              </a:rPr>
              <a:t>Sam Posen</a:t>
            </a:r>
          </a:p>
        </p:txBody>
      </p:sp>
      <p:sp>
        <p:nvSpPr>
          <p:cNvPr id="157" name="TextBox 156"/>
          <p:cNvSpPr txBox="1"/>
          <p:nvPr/>
        </p:nvSpPr>
        <p:spPr>
          <a:xfrm>
            <a:off x="4982233" y="6550223"/>
            <a:ext cx="4237788" cy="307777"/>
          </a:xfrm>
          <a:prstGeom prst="rect">
            <a:avLst/>
          </a:prstGeom>
          <a:noFill/>
        </p:spPr>
        <p:txBody>
          <a:bodyPr wrap="square" rtlCol="0">
            <a:spAutoFit/>
          </a:bodyPr>
          <a:lstStyle/>
          <a:p>
            <a:pPr algn="ctr" fontAlgn="base">
              <a:spcBef>
                <a:spcPct val="0"/>
              </a:spcBef>
              <a:spcAft>
                <a:spcPct val="0"/>
              </a:spcAft>
            </a:pPr>
            <a:r>
              <a:rPr lang="en-US" sz="1400" i="1" dirty="0">
                <a:solidFill>
                  <a:srgbClr val="000000"/>
                </a:solidFill>
                <a:latin typeface="Calibri Light"/>
                <a:ea typeface="Geneva" charset="0"/>
                <a:cs typeface="Calibri Light"/>
              </a:rPr>
              <a:t>Map from Wikipedia. Non-exhaustive facility list.</a:t>
            </a:r>
          </a:p>
        </p:txBody>
      </p:sp>
      <p:sp>
        <p:nvSpPr>
          <p:cNvPr id="117" name="TextBox 116"/>
          <p:cNvSpPr txBox="1"/>
          <p:nvPr/>
        </p:nvSpPr>
        <p:spPr>
          <a:xfrm>
            <a:off x="5346147" y="3005615"/>
            <a:ext cx="851558" cy="307777"/>
          </a:xfrm>
          <a:prstGeom prst="rect">
            <a:avLst/>
          </a:prstGeom>
          <a:noFill/>
        </p:spPr>
        <p:txBody>
          <a:bodyPr wrap="square" rtlCol="0">
            <a:spAutoFit/>
          </a:bodyPr>
          <a:lstStyle/>
          <a:p>
            <a:r>
              <a:rPr lang="en-US" sz="1400" dirty="0">
                <a:solidFill>
                  <a:schemeClr val="accent2">
                    <a:lumMod val="60000"/>
                    <a:lumOff val="40000"/>
                  </a:schemeClr>
                </a:solidFill>
              </a:rPr>
              <a:t>TARLA</a:t>
            </a:r>
          </a:p>
        </p:txBody>
      </p:sp>
      <p:sp>
        <p:nvSpPr>
          <p:cNvPr id="118" name="Rectangle 117"/>
          <p:cNvSpPr/>
          <p:nvPr/>
        </p:nvSpPr>
        <p:spPr>
          <a:xfrm>
            <a:off x="5282699" y="3166736"/>
            <a:ext cx="100584" cy="100584"/>
          </a:xfrm>
          <a:prstGeom prst="rect">
            <a:avLst/>
          </a:prstGeom>
          <a:noFill/>
          <a:ln w="28575"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66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ontent Placeholder 9"/>
          <p:cNvPicPr>
            <a:picLocks noChangeAspect="1"/>
          </p:cNvPicPr>
          <p:nvPr/>
        </p:nvPicPr>
        <p:blipFill rotWithShape="1">
          <a:blip r:embed="rId3"/>
          <a:srcRect t="5455" b="22121"/>
          <a:stretch/>
        </p:blipFill>
        <p:spPr>
          <a:xfrm>
            <a:off x="231252" y="976132"/>
            <a:ext cx="8672513" cy="5328735"/>
          </a:xfrm>
          <a:prstGeom prst="rect">
            <a:avLst/>
          </a:prstGeom>
        </p:spPr>
      </p:pic>
      <p:sp>
        <p:nvSpPr>
          <p:cNvPr id="137" name="TextBox 136"/>
          <p:cNvSpPr txBox="1"/>
          <p:nvPr/>
        </p:nvSpPr>
        <p:spPr>
          <a:xfrm>
            <a:off x="2704014" y="2593398"/>
            <a:ext cx="526396" cy="369332"/>
          </a:xfrm>
          <a:prstGeom prst="rect">
            <a:avLst/>
          </a:prstGeom>
          <a:noFill/>
        </p:spPr>
        <p:txBody>
          <a:bodyPr wrap="square" rtlCol="0">
            <a:spAutoFit/>
          </a:bodyPr>
          <a:lstStyle/>
          <a:p>
            <a:pPr algn="ctr"/>
            <a:r>
              <a:rPr lang="en-US" dirty="0">
                <a:solidFill>
                  <a:schemeClr val="accent2">
                    <a:lumMod val="60000"/>
                    <a:lumOff val="40000"/>
                  </a:schemeClr>
                </a:solidFill>
              </a:rPr>
              <a:t>EIC</a:t>
            </a:r>
          </a:p>
        </p:txBody>
      </p:sp>
      <p:sp>
        <p:nvSpPr>
          <p:cNvPr id="151" name="Rectangle 150"/>
          <p:cNvSpPr/>
          <p:nvPr/>
        </p:nvSpPr>
        <p:spPr>
          <a:xfrm>
            <a:off x="2585286" y="2872616"/>
            <a:ext cx="201168" cy="201168"/>
          </a:xfrm>
          <a:prstGeom prst="rect">
            <a:avLst/>
          </a:prstGeom>
          <a:noFill/>
          <a:ln w="28575" cmpd="sng">
            <a:solidFill>
              <a:schemeClr val="accent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6011756" y="3265144"/>
            <a:ext cx="851558" cy="307777"/>
          </a:xfrm>
          <a:prstGeom prst="rect">
            <a:avLst/>
          </a:prstGeom>
          <a:noFill/>
        </p:spPr>
        <p:txBody>
          <a:bodyPr wrap="square" rtlCol="0">
            <a:spAutoFit/>
          </a:bodyPr>
          <a:lstStyle/>
          <a:p>
            <a:r>
              <a:rPr lang="en-US" sz="1400" dirty="0">
                <a:solidFill>
                  <a:schemeClr val="accent2">
                    <a:lumMod val="60000"/>
                    <a:lumOff val="40000"/>
                  </a:schemeClr>
                </a:solidFill>
              </a:rPr>
              <a:t>SC-LINAC</a:t>
            </a:r>
          </a:p>
        </p:txBody>
      </p:sp>
      <p:sp>
        <p:nvSpPr>
          <p:cNvPr id="143" name="TextBox 142"/>
          <p:cNvSpPr txBox="1"/>
          <p:nvPr/>
        </p:nvSpPr>
        <p:spPr>
          <a:xfrm>
            <a:off x="5047796" y="3501025"/>
            <a:ext cx="889405" cy="338554"/>
          </a:xfrm>
          <a:prstGeom prst="rect">
            <a:avLst/>
          </a:prstGeom>
          <a:noFill/>
        </p:spPr>
        <p:txBody>
          <a:bodyPr wrap="square" rtlCol="0">
            <a:spAutoFit/>
          </a:bodyPr>
          <a:lstStyle/>
          <a:p>
            <a:r>
              <a:rPr lang="en-US" sz="1600" dirty="0">
                <a:solidFill>
                  <a:schemeClr val="accent2">
                    <a:lumMod val="60000"/>
                    <a:lumOff val="40000"/>
                  </a:schemeClr>
                </a:solidFill>
              </a:rPr>
              <a:t>SARAF</a:t>
            </a:r>
          </a:p>
        </p:txBody>
      </p:sp>
      <p:sp>
        <p:nvSpPr>
          <p:cNvPr id="144" name="Rectangle 143"/>
          <p:cNvSpPr/>
          <p:nvPr/>
        </p:nvSpPr>
        <p:spPr>
          <a:xfrm>
            <a:off x="5297681" y="3383391"/>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7486718" y="3114895"/>
            <a:ext cx="347472" cy="347472"/>
          </a:xfrm>
          <a:prstGeom prst="rect">
            <a:avLst/>
          </a:prstGeom>
          <a:noFill/>
          <a:ln w="28575" cmpd="sng">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7273979" y="2767856"/>
            <a:ext cx="775210"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RAON</a:t>
            </a:r>
          </a:p>
        </p:txBody>
      </p:sp>
      <p:sp>
        <p:nvSpPr>
          <p:cNvPr id="123" name="Rectangle 122"/>
          <p:cNvSpPr/>
          <p:nvPr/>
        </p:nvSpPr>
        <p:spPr>
          <a:xfrm>
            <a:off x="4451613" y="2804535"/>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4522654" y="2967015"/>
            <a:ext cx="201168" cy="201168"/>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3933481" y="3207554"/>
            <a:ext cx="1175449" cy="338554"/>
          </a:xfrm>
          <a:prstGeom prst="rect">
            <a:avLst/>
          </a:prstGeom>
          <a:noFill/>
        </p:spPr>
        <p:txBody>
          <a:bodyPr wrap="square" rtlCol="0">
            <a:spAutoFit/>
          </a:bodyPr>
          <a:lstStyle/>
          <a:p>
            <a:r>
              <a:rPr lang="en-US" sz="1600" dirty="0">
                <a:solidFill>
                  <a:schemeClr val="accent2">
                    <a:lumMod val="60000"/>
                    <a:lumOff val="40000"/>
                  </a:schemeClr>
                </a:solidFill>
              </a:rPr>
              <a:t>HIE-ISOLDE</a:t>
            </a:r>
          </a:p>
        </p:txBody>
      </p:sp>
      <p:sp>
        <p:nvSpPr>
          <p:cNvPr id="120" name="Rectangle 119"/>
          <p:cNvSpPr/>
          <p:nvPr/>
        </p:nvSpPr>
        <p:spPr>
          <a:xfrm>
            <a:off x="7854273" y="3277814"/>
            <a:ext cx="100584" cy="100584"/>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7880629" y="3302484"/>
            <a:ext cx="100584" cy="100584"/>
          </a:xfrm>
          <a:prstGeom prst="rect">
            <a:avLst/>
          </a:prstGeom>
          <a:noFill/>
          <a:ln w="57150" cmpd="sng">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7924377" y="3164466"/>
            <a:ext cx="739737" cy="307777"/>
          </a:xfrm>
          <a:prstGeom prst="rect">
            <a:avLst/>
          </a:prstGeom>
          <a:noFill/>
        </p:spPr>
        <p:txBody>
          <a:bodyPr wrap="square" rtlCol="0">
            <a:spAutoFit/>
          </a:bodyPr>
          <a:lstStyle/>
          <a:p>
            <a:r>
              <a:rPr lang="en-US" sz="1400" dirty="0" err="1">
                <a:solidFill>
                  <a:schemeClr val="accent1">
                    <a:lumMod val="60000"/>
                    <a:lumOff val="40000"/>
                  </a:schemeClr>
                </a:solidFill>
              </a:rPr>
              <a:t>cERL</a:t>
            </a:r>
            <a:endParaRPr lang="en-US" sz="1400" dirty="0">
              <a:solidFill>
                <a:schemeClr val="accent1">
                  <a:lumMod val="60000"/>
                  <a:lumOff val="40000"/>
                </a:schemeClr>
              </a:solidFill>
            </a:endParaRPr>
          </a:p>
        </p:txBody>
      </p:sp>
      <p:sp>
        <p:nvSpPr>
          <p:cNvPr id="133" name="TextBox 132"/>
          <p:cNvSpPr txBox="1"/>
          <p:nvPr/>
        </p:nvSpPr>
        <p:spPr>
          <a:xfrm>
            <a:off x="7880629" y="3339146"/>
            <a:ext cx="739737" cy="307777"/>
          </a:xfrm>
          <a:prstGeom prst="rect">
            <a:avLst/>
          </a:prstGeom>
          <a:noFill/>
        </p:spPr>
        <p:txBody>
          <a:bodyPr wrap="square" rtlCol="0">
            <a:spAutoFit/>
          </a:bodyPr>
          <a:lstStyle/>
          <a:p>
            <a:r>
              <a:rPr lang="en-US" sz="1400" dirty="0">
                <a:solidFill>
                  <a:schemeClr val="accent4">
                    <a:lumMod val="60000"/>
                    <a:lumOff val="40000"/>
                  </a:schemeClr>
                </a:solidFill>
              </a:rPr>
              <a:t>J-PARC</a:t>
            </a:r>
          </a:p>
        </p:txBody>
      </p:sp>
      <p:sp>
        <p:nvSpPr>
          <p:cNvPr id="111" name="TextBox 110"/>
          <p:cNvSpPr txBox="1"/>
          <p:nvPr/>
        </p:nvSpPr>
        <p:spPr>
          <a:xfrm>
            <a:off x="7965904" y="3012066"/>
            <a:ext cx="739737" cy="307777"/>
          </a:xfrm>
          <a:prstGeom prst="rect">
            <a:avLst/>
          </a:prstGeom>
          <a:noFill/>
        </p:spPr>
        <p:txBody>
          <a:bodyPr wrap="square" rtlCol="0">
            <a:spAutoFit/>
          </a:bodyPr>
          <a:lstStyle/>
          <a:p>
            <a:r>
              <a:rPr lang="en-US" sz="1400" dirty="0" err="1">
                <a:solidFill>
                  <a:schemeClr val="accent2">
                    <a:lumMod val="60000"/>
                    <a:lumOff val="40000"/>
                  </a:schemeClr>
                </a:solidFill>
              </a:rPr>
              <a:t>LIPAc</a:t>
            </a:r>
            <a:endParaRPr lang="en-US" sz="1400" dirty="0">
              <a:solidFill>
                <a:schemeClr val="accent2">
                  <a:lumMod val="60000"/>
                  <a:lumOff val="40000"/>
                </a:schemeClr>
              </a:solidFill>
            </a:endParaRPr>
          </a:p>
        </p:txBody>
      </p:sp>
      <p:sp>
        <p:nvSpPr>
          <p:cNvPr id="112" name="Rectangle 111"/>
          <p:cNvSpPr/>
          <p:nvPr/>
        </p:nvSpPr>
        <p:spPr>
          <a:xfrm>
            <a:off x="7895800" y="3125414"/>
            <a:ext cx="100584" cy="100584"/>
          </a:xfrm>
          <a:prstGeom prst="rect">
            <a:avLst/>
          </a:prstGeom>
          <a:noFill/>
          <a:ln w="28575"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7299455" y="3149632"/>
            <a:ext cx="109728" cy="109728"/>
          </a:xfrm>
          <a:prstGeom prst="ellipse">
            <a:avLst/>
          </a:prstGeom>
          <a:noFill/>
          <a:ln w="3810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p:cNvSpPr txBox="1"/>
          <p:nvPr/>
        </p:nvSpPr>
        <p:spPr>
          <a:xfrm>
            <a:off x="6547967" y="3688837"/>
            <a:ext cx="851558" cy="307777"/>
          </a:xfrm>
          <a:prstGeom prst="rect">
            <a:avLst/>
          </a:prstGeom>
          <a:noFill/>
        </p:spPr>
        <p:txBody>
          <a:bodyPr wrap="square" rtlCol="0">
            <a:spAutoFit/>
          </a:bodyPr>
          <a:lstStyle/>
          <a:p>
            <a:r>
              <a:rPr lang="en-US" sz="1400" dirty="0">
                <a:solidFill>
                  <a:schemeClr val="accent2">
                    <a:lumMod val="60000"/>
                    <a:lumOff val="40000"/>
                  </a:schemeClr>
                </a:solidFill>
              </a:rPr>
              <a:t>ANURIB</a:t>
            </a:r>
          </a:p>
        </p:txBody>
      </p:sp>
      <p:sp>
        <p:nvSpPr>
          <p:cNvPr id="132" name="Rectangle 131"/>
          <p:cNvSpPr/>
          <p:nvPr/>
        </p:nvSpPr>
        <p:spPr>
          <a:xfrm>
            <a:off x="6651771" y="3649295"/>
            <a:ext cx="100584" cy="100584"/>
          </a:xfrm>
          <a:prstGeom prst="rect">
            <a:avLst/>
          </a:prstGeom>
          <a:noFill/>
          <a:ln w="28575"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6378392" y="3607381"/>
            <a:ext cx="100584" cy="100584"/>
          </a:xfrm>
          <a:prstGeom prst="rect">
            <a:avLst/>
          </a:prstGeom>
          <a:noFill/>
          <a:ln w="57150" cmpd="sng">
            <a:solidFill>
              <a:srgbClr val="F6AA6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409186" y="3607481"/>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6607777" y="3030668"/>
            <a:ext cx="918513" cy="307777"/>
          </a:xfrm>
          <a:prstGeom prst="rect">
            <a:avLst/>
          </a:prstGeom>
          <a:noFill/>
        </p:spPr>
        <p:txBody>
          <a:bodyPr wrap="square" rtlCol="0">
            <a:spAutoFit/>
          </a:bodyPr>
          <a:lstStyle/>
          <a:p>
            <a:r>
              <a:rPr lang="en-US" sz="1400" dirty="0">
                <a:solidFill>
                  <a:schemeClr val="accent4">
                    <a:lumMod val="60000"/>
                    <a:lumOff val="40000"/>
                  </a:schemeClr>
                </a:solidFill>
              </a:rPr>
              <a:t>BEPC-II</a:t>
            </a:r>
          </a:p>
        </p:txBody>
      </p:sp>
      <p:sp>
        <p:nvSpPr>
          <p:cNvPr id="94" name="TextBox 93"/>
          <p:cNvSpPr txBox="1"/>
          <p:nvPr/>
        </p:nvSpPr>
        <p:spPr>
          <a:xfrm>
            <a:off x="7250127" y="3668754"/>
            <a:ext cx="674250" cy="307777"/>
          </a:xfrm>
          <a:prstGeom prst="rect">
            <a:avLst/>
          </a:prstGeom>
          <a:noFill/>
        </p:spPr>
        <p:txBody>
          <a:bodyPr wrap="square" rtlCol="0">
            <a:spAutoFit/>
          </a:bodyPr>
          <a:lstStyle/>
          <a:p>
            <a:r>
              <a:rPr lang="en-US" sz="1400" dirty="0">
                <a:solidFill>
                  <a:schemeClr val="accent1">
                    <a:lumMod val="60000"/>
                    <a:lumOff val="40000"/>
                  </a:schemeClr>
                </a:solidFill>
              </a:rPr>
              <a:t>TLS</a:t>
            </a:r>
          </a:p>
        </p:txBody>
      </p:sp>
      <p:sp>
        <p:nvSpPr>
          <p:cNvPr id="145" name="TextBox 144"/>
          <p:cNvSpPr txBox="1"/>
          <p:nvPr/>
        </p:nvSpPr>
        <p:spPr>
          <a:xfrm>
            <a:off x="8110149" y="4961062"/>
            <a:ext cx="889405" cy="338554"/>
          </a:xfrm>
          <a:prstGeom prst="rect">
            <a:avLst/>
          </a:prstGeom>
          <a:noFill/>
        </p:spPr>
        <p:txBody>
          <a:bodyPr wrap="square" rtlCol="0">
            <a:spAutoFit/>
          </a:bodyPr>
          <a:lstStyle/>
          <a:p>
            <a:r>
              <a:rPr lang="en-US" sz="1600" dirty="0">
                <a:solidFill>
                  <a:schemeClr val="accent2">
                    <a:lumMod val="60000"/>
                    <a:lumOff val="40000"/>
                  </a:schemeClr>
                </a:solidFill>
              </a:rPr>
              <a:t>ANU</a:t>
            </a:r>
          </a:p>
        </p:txBody>
      </p:sp>
      <p:sp>
        <p:nvSpPr>
          <p:cNvPr id="146" name="Rectangle 145"/>
          <p:cNvSpPr/>
          <p:nvPr/>
        </p:nvSpPr>
        <p:spPr>
          <a:xfrm>
            <a:off x="7949045" y="5022865"/>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Box 146"/>
          <p:cNvSpPr txBox="1"/>
          <p:nvPr/>
        </p:nvSpPr>
        <p:spPr>
          <a:xfrm>
            <a:off x="3255070" y="4836885"/>
            <a:ext cx="889405" cy="338554"/>
          </a:xfrm>
          <a:prstGeom prst="rect">
            <a:avLst/>
          </a:prstGeom>
          <a:noFill/>
        </p:spPr>
        <p:txBody>
          <a:bodyPr wrap="square" rtlCol="0">
            <a:spAutoFit/>
          </a:bodyPr>
          <a:lstStyle/>
          <a:p>
            <a:r>
              <a:rPr lang="en-US" sz="1600" dirty="0">
                <a:solidFill>
                  <a:schemeClr val="accent2">
                    <a:lumMod val="60000"/>
                    <a:lumOff val="40000"/>
                  </a:schemeClr>
                </a:solidFill>
              </a:rPr>
              <a:t>USP</a:t>
            </a:r>
          </a:p>
        </p:txBody>
      </p:sp>
      <p:sp>
        <p:nvSpPr>
          <p:cNvPr id="148" name="Rectangle 147"/>
          <p:cNvSpPr/>
          <p:nvPr/>
        </p:nvSpPr>
        <p:spPr>
          <a:xfrm>
            <a:off x="3423620" y="4783058"/>
            <a:ext cx="100584" cy="100584"/>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4795778" y="2956199"/>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893319" y="3082075"/>
            <a:ext cx="775210" cy="338554"/>
          </a:xfrm>
          <a:prstGeom prst="rect">
            <a:avLst/>
          </a:prstGeom>
          <a:noFill/>
        </p:spPr>
        <p:txBody>
          <a:bodyPr wrap="square" rtlCol="0">
            <a:spAutoFit/>
          </a:bodyPr>
          <a:lstStyle/>
          <a:p>
            <a:r>
              <a:rPr lang="en-US" sz="1600" dirty="0">
                <a:solidFill>
                  <a:schemeClr val="accent2">
                    <a:lumMod val="60000"/>
                    <a:lumOff val="40000"/>
                  </a:schemeClr>
                </a:solidFill>
              </a:rPr>
              <a:t>ALPI</a:t>
            </a:r>
          </a:p>
        </p:txBody>
      </p:sp>
      <p:sp>
        <p:nvSpPr>
          <p:cNvPr id="99" name="Oval 98"/>
          <p:cNvSpPr/>
          <p:nvPr/>
        </p:nvSpPr>
        <p:spPr>
          <a:xfrm>
            <a:off x="4524330" y="2934218"/>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795778" y="2783868"/>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766761" y="2732278"/>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68017" y="2732873"/>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4504473" y="2451724"/>
            <a:ext cx="739737" cy="307777"/>
          </a:xfrm>
          <a:prstGeom prst="rect">
            <a:avLst/>
          </a:prstGeom>
          <a:noFill/>
        </p:spPr>
        <p:txBody>
          <a:bodyPr wrap="square" rtlCol="0">
            <a:spAutoFit/>
          </a:bodyPr>
          <a:lstStyle/>
          <a:p>
            <a:r>
              <a:rPr lang="en-US" sz="1400" dirty="0">
                <a:solidFill>
                  <a:schemeClr val="accent1">
                    <a:lumMod val="60000"/>
                    <a:lumOff val="40000"/>
                  </a:schemeClr>
                </a:solidFill>
              </a:rPr>
              <a:t>BESSY</a:t>
            </a:r>
          </a:p>
        </p:txBody>
      </p:sp>
      <p:sp>
        <p:nvSpPr>
          <p:cNvPr id="129" name="TextBox 128"/>
          <p:cNvSpPr txBox="1"/>
          <p:nvPr/>
        </p:nvSpPr>
        <p:spPr>
          <a:xfrm>
            <a:off x="4900217" y="2535303"/>
            <a:ext cx="739737" cy="307777"/>
          </a:xfrm>
          <a:prstGeom prst="rect">
            <a:avLst/>
          </a:prstGeom>
          <a:noFill/>
        </p:spPr>
        <p:txBody>
          <a:bodyPr wrap="square" rtlCol="0">
            <a:spAutoFit/>
          </a:bodyPr>
          <a:lstStyle/>
          <a:p>
            <a:r>
              <a:rPr lang="en-US" sz="1400" dirty="0">
                <a:solidFill>
                  <a:schemeClr val="accent1">
                    <a:lumMod val="60000"/>
                    <a:lumOff val="40000"/>
                  </a:schemeClr>
                </a:solidFill>
              </a:rPr>
              <a:t>ELBE</a:t>
            </a:r>
          </a:p>
        </p:txBody>
      </p:sp>
      <p:sp>
        <p:nvSpPr>
          <p:cNvPr id="128" name="Rectangle 127"/>
          <p:cNvSpPr/>
          <p:nvPr/>
        </p:nvSpPr>
        <p:spPr>
          <a:xfrm>
            <a:off x="4435950" y="2681377"/>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725518" y="2375826"/>
            <a:ext cx="347472" cy="347472"/>
          </a:xfrm>
          <a:prstGeom prst="rect">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394714" y="2841806"/>
            <a:ext cx="347472" cy="347472"/>
          </a:xfrm>
          <a:prstGeom prst="rect">
            <a:avLst/>
          </a:prstGeom>
          <a:noFill/>
          <a:ln w="28575" cmpd="sng">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4882711" y="2868763"/>
            <a:ext cx="815414" cy="338554"/>
          </a:xfrm>
          <a:prstGeom prst="rect">
            <a:avLst/>
          </a:prstGeom>
          <a:noFill/>
        </p:spPr>
        <p:txBody>
          <a:bodyPr wrap="square" rtlCol="0">
            <a:spAutoFit/>
          </a:bodyPr>
          <a:lstStyle/>
          <a:p>
            <a:r>
              <a:rPr lang="en-US" sz="1600" dirty="0">
                <a:solidFill>
                  <a:schemeClr val="accent1">
                    <a:lumMod val="60000"/>
                    <a:lumOff val="40000"/>
                  </a:schemeClr>
                </a:solidFill>
              </a:rPr>
              <a:t>FLASH</a:t>
            </a:r>
          </a:p>
        </p:txBody>
      </p:sp>
      <p:sp>
        <p:nvSpPr>
          <p:cNvPr id="103" name="Rectangle 102"/>
          <p:cNvSpPr/>
          <p:nvPr/>
        </p:nvSpPr>
        <p:spPr>
          <a:xfrm>
            <a:off x="4618142" y="2827171"/>
            <a:ext cx="201168" cy="201168"/>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4061754" y="2670965"/>
            <a:ext cx="674250" cy="307777"/>
          </a:xfrm>
          <a:prstGeom prst="rect">
            <a:avLst/>
          </a:prstGeom>
          <a:noFill/>
        </p:spPr>
        <p:txBody>
          <a:bodyPr wrap="square" rtlCol="0">
            <a:spAutoFit/>
          </a:bodyPr>
          <a:lstStyle/>
          <a:p>
            <a:r>
              <a:rPr lang="en-US" sz="1400" dirty="0">
                <a:solidFill>
                  <a:schemeClr val="accent1">
                    <a:lumMod val="60000"/>
                    <a:lumOff val="40000"/>
                  </a:schemeClr>
                </a:solidFill>
              </a:rPr>
              <a:t>Soleil</a:t>
            </a:r>
          </a:p>
        </p:txBody>
      </p:sp>
      <p:sp>
        <p:nvSpPr>
          <p:cNvPr id="91" name="TextBox 90"/>
          <p:cNvSpPr txBox="1"/>
          <p:nvPr/>
        </p:nvSpPr>
        <p:spPr>
          <a:xfrm>
            <a:off x="4567509" y="2029197"/>
            <a:ext cx="653602"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ESS</a:t>
            </a:r>
          </a:p>
        </p:txBody>
      </p:sp>
      <p:sp>
        <p:nvSpPr>
          <p:cNvPr id="95" name="Rectangle 94"/>
          <p:cNvSpPr/>
          <p:nvPr/>
        </p:nvSpPr>
        <p:spPr>
          <a:xfrm>
            <a:off x="6922952" y="2989352"/>
            <a:ext cx="347472" cy="347472"/>
          </a:xfrm>
          <a:prstGeom prst="rect">
            <a:avLst/>
          </a:prstGeom>
          <a:noFill/>
          <a:ln w="28575"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665798" y="2630613"/>
            <a:ext cx="829721"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C-ADS</a:t>
            </a:r>
          </a:p>
        </p:txBody>
      </p:sp>
      <p:sp>
        <p:nvSpPr>
          <p:cNvPr id="127" name="TextBox 126"/>
          <p:cNvSpPr txBox="1"/>
          <p:nvPr/>
        </p:nvSpPr>
        <p:spPr>
          <a:xfrm>
            <a:off x="4081744" y="2411393"/>
            <a:ext cx="739737" cy="307777"/>
          </a:xfrm>
          <a:prstGeom prst="rect">
            <a:avLst/>
          </a:prstGeom>
          <a:noFill/>
        </p:spPr>
        <p:txBody>
          <a:bodyPr wrap="square" rtlCol="0">
            <a:spAutoFit/>
          </a:bodyPr>
          <a:lstStyle/>
          <a:p>
            <a:r>
              <a:rPr lang="en-US" sz="1400" dirty="0">
                <a:solidFill>
                  <a:schemeClr val="accent1">
                    <a:lumMod val="60000"/>
                    <a:lumOff val="40000"/>
                  </a:schemeClr>
                </a:solidFill>
              </a:rPr>
              <a:t>ALICE</a:t>
            </a:r>
          </a:p>
        </p:txBody>
      </p:sp>
      <p:sp>
        <p:nvSpPr>
          <p:cNvPr id="135" name="TextBox 134"/>
          <p:cNvSpPr txBox="1"/>
          <p:nvPr/>
        </p:nvSpPr>
        <p:spPr>
          <a:xfrm>
            <a:off x="6356191" y="3867105"/>
            <a:ext cx="625498"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ISNS</a:t>
            </a:r>
          </a:p>
        </p:txBody>
      </p:sp>
      <p:sp>
        <p:nvSpPr>
          <p:cNvPr id="136" name="Rectangle 135"/>
          <p:cNvSpPr/>
          <p:nvPr/>
        </p:nvSpPr>
        <p:spPr>
          <a:xfrm>
            <a:off x="6240522" y="3578434"/>
            <a:ext cx="347472" cy="347472"/>
          </a:xfrm>
          <a:prstGeom prst="rect">
            <a:avLst/>
          </a:prstGeom>
          <a:noFill/>
          <a:ln w="28575"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5900736" y="3843757"/>
            <a:ext cx="625498"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ADS</a:t>
            </a:r>
          </a:p>
        </p:txBody>
      </p:sp>
      <p:sp>
        <p:nvSpPr>
          <p:cNvPr id="140" name="Rectangle 139"/>
          <p:cNvSpPr/>
          <p:nvPr/>
        </p:nvSpPr>
        <p:spPr>
          <a:xfrm>
            <a:off x="6140975" y="3549712"/>
            <a:ext cx="347472" cy="347472"/>
          </a:xfrm>
          <a:prstGeom prst="rect">
            <a:avLst/>
          </a:prstGeom>
          <a:noFill/>
          <a:ln w="28575"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1910460" y="3173285"/>
            <a:ext cx="347472" cy="347472"/>
          </a:xfrm>
          <a:prstGeom prst="rect">
            <a:avLst/>
          </a:prstGeom>
          <a:noFill/>
          <a:ln w="28575"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1780975" y="3454825"/>
            <a:ext cx="982380" cy="369332"/>
          </a:xfrm>
          <a:prstGeom prst="rect">
            <a:avLst/>
          </a:prstGeom>
          <a:noFill/>
          <a:ln w="38100" cmpd="sng">
            <a:solidFill>
              <a:schemeClr val="accent1"/>
            </a:solidFill>
          </a:ln>
        </p:spPr>
        <p:txBody>
          <a:bodyPr wrap="square" rtlCol="0">
            <a:spAutoFit/>
          </a:bodyPr>
          <a:lstStyle/>
          <a:p>
            <a:pPr algn="ctr"/>
            <a:r>
              <a:rPr lang="en-US" dirty="0" err="1">
                <a:solidFill>
                  <a:srgbClr val="C2E6F2"/>
                </a:solidFill>
              </a:rPr>
              <a:t>MaRIE</a:t>
            </a:r>
            <a:endParaRPr lang="en-US" dirty="0">
              <a:solidFill>
                <a:srgbClr val="C2E6F2"/>
              </a:solidFill>
            </a:endParaRPr>
          </a:p>
        </p:txBody>
      </p:sp>
      <p:sp>
        <p:nvSpPr>
          <p:cNvPr id="64" name="Rectangle 63"/>
          <p:cNvSpPr/>
          <p:nvPr/>
        </p:nvSpPr>
        <p:spPr>
          <a:xfrm>
            <a:off x="1483901" y="3085697"/>
            <a:ext cx="347472" cy="347472"/>
          </a:xfrm>
          <a:prstGeom prst="rect">
            <a:avLst/>
          </a:prstGeom>
          <a:noFill/>
          <a:ln w="28575" cmpd="sng">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3958188" y="2785810"/>
            <a:ext cx="563018" cy="338554"/>
          </a:xfrm>
          <a:prstGeom prst="rect">
            <a:avLst/>
          </a:prstGeom>
          <a:noFill/>
        </p:spPr>
        <p:txBody>
          <a:bodyPr wrap="square" rtlCol="0">
            <a:spAutoFit/>
          </a:bodyPr>
          <a:lstStyle/>
          <a:p>
            <a:r>
              <a:rPr lang="en-US" sz="1600" dirty="0">
                <a:solidFill>
                  <a:schemeClr val="accent4">
                    <a:lumMod val="60000"/>
                    <a:lumOff val="40000"/>
                  </a:schemeClr>
                </a:solidFill>
              </a:rPr>
              <a:t>LHC</a:t>
            </a:r>
          </a:p>
        </p:txBody>
      </p:sp>
      <p:sp>
        <p:nvSpPr>
          <p:cNvPr id="75" name="Oval 74"/>
          <p:cNvSpPr/>
          <p:nvPr/>
        </p:nvSpPr>
        <p:spPr>
          <a:xfrm>
            <a:off x="4521206" y="2968635"/>
            <a:ext cx="219456" cy="219456"/>
          </a:xfrm>
          <a:prstGeom prst="ellipse">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518920" y="3065792"/>
            <a:ext cx="347472" cy="347472"/>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1528" y="3015003"/>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2377568" y="3068967"/>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1875438" y="3258705"/>
            <a:ext cx="775210" cy="338554"/>
          </a:xfrm>
          <a:prstGeom prst="rect">
            <a:avLst/>
          </a:prstGeom>
          <a:noFill/>
        </p:spPr>
        <p:txBody>
          <a:bodyPr wrap="square" rtlCol="0">
            <a:spAutoFit/>
          </a:bodyPr>
          <a:lstStyle/>
          <a:p>
            <a:r>
              <a:rPr lang="en-US" sz="1600" dirty="0">
                <a:solidFill>
                  <a:schemeClr val="accent2">
                    <a:lumMod val="60000"/>
                    <a:lumOff val="40000"/>
                  </a:schemeClr>
                </a:solidFill>
              </a:rPr>
              <a:t>ATLAS</a:t>
            </a:r>
          </a:p>
        </p:txBody>
      </p:sp>
      <p:sp>
        <p:nvSpPr>
          <p:cNvPr id="66" name="Rectangle 65"/>
          <p:cNvSpPr/>
          <p:nvPr/>
        </p:nvSpPr>
        <p:spPr>
          <a:xfrm>
            <a:off x="2674416" y="2951876"/>
            <a:ext cx="347472" cy="347472"/>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p:cNvSpPr txBox="1"/>
          <p:nvPr/>
        </p:nvSpPr>
        <p:spPr>
          <a:xfrm>
            <a:off x="2313111" y="2494121"/>
            <a:ext cx="608145" cy="369332"/>
          </a:xfrm>
          <a:prstGeom prst="rect">
            <a:avLst/>
          </a:prstGeom>
          <a:noFill/>
          <a:ln w="38100" cmpd="sng">
            <a:solidFill>
              <a:schemeClr val="accent1"/>
            </a:solidFill>
          </a:ln>
        </p:spPr>
        <p:txBody>
          <a:bodyPr wrap="square" rtlCol="0">
            <a:spAutoFit/>
          </a:bodyPr>
          <a:lstStyle/>
          <a:p>
            <a:pPr algn="ctr"/>
            <a:r>
              <a:rPr lang="en-US" dirty="0">
                <a:solidFill>
                  <a:schemeClr val="accent2">
                    <a:lumMod val="60000"/>
                    <a:lumOff val="40000"/>
                  </a:schemeClr>
                </a:solidFill>
              </a:rPr>
              <a:t>FRIB</a:t>
            </a:r>
          </a:p>
        </p:txBody>
      </p:sp>
      <p:sp>
        <p:nvSpPr>
          <p:cNvPr id="8" name="TextBox 7"/>
          <p:cNvSpPr txBox="1"/>
          <p:nvPr/>
        </p:nvSpPr>
        <p:spPr>
          <a:xfrm>
            <a:off x="3021888" y="2940946"/>
            <a:ext cx="775210" cy="369332"/>
          </a:xfrm>
          <a:prstGeom prst="rect">
            <a:avLst/>
          </a:prstGeom>
          <a:noFill/>
        </p:spPr>
        <p:txBody>
          <a:bodyPr wrap="square" rtlCol="0">
            <a:spAutoFit/>
          </a:bodyPr>
          <a:lstStyle/>
          <a:p>
            <a:r>
              <a:rPr lang="en-US" dirty="0">
                <a:solidFill>
                  <a:schemeClr val="accent2">
                    <a:lumMod val="60000"/>
                    <a:lumOff val="40000"/>
                  </a:schemeClr>
                </a:solidFill>
              </a:rPr>
              <a:t>CEBAF</a:t>
            </a:r>
          </a:p>
        </p:txBody>
      </p:sp>
      <p:sp>
        <p:nvSpPr>
          <p:cNvPr id="80" name="TextBox 79"/>
          <p:cNvSpPr txBox="1"/>
          <p:nvPr/>
        </p:nvSpPr>
        <p:spPr>
          <a:xfrm>
            <a:off x="2507392" y="3364823"/>
            <a:ext cx="775210" cy="369332"/>
          </a:xfrm>
          <a:prstGeom prst="rect">
            <a:avLst/>
          </a:prstGeom>
          <a:noFill/>
        </p:spPr>
        <p:txBody>
          <a:bodyPr wrap="square" rtlCol="0">
            <a:spAutoFit/>
          </a:bodyPr>
          <a:lstStyle/>
          <a:p>
            <a:r>
              <a:rPr lang="en-US" dirty="0">
                <a:solidFill>
                  <a:schemeClr val="accent2">
                    <a:lumMod val="60000"/>
                    <a:lumOff val="40000"/>
                  </a:schemeClr>
                </a:solidFill>
              </a:rPr>
              <a:t>SNS</a:t>
            </a:r>
          </a:p>
        </p:txBody>
      </p:sp>
      <p:sp>
        <p:nvSpPr>
          <p:cNvPr id="150" name="TextBox 149"/>
          <p:cNvSpPr txBox="1"/>
          <p:nvPr/>
        </p:nvSpPr>
        <p:spPr>
          <a:xfrm>
            <a:off x="1094547" y="3389062"/>
            <a:ext cx="982380" cy="369332"/>
          </a:xfrm>
          <a:prstGeom prst="rect">
            <a:avLst/>
          </a:prstGeom>
          <a:noFill/>
          <a:ln w="38100" cmpd="sng">
            <a:solidFill>
              <a:schemeClr val="accent1"/>
            </a:solidFill>
          </a:ln>
        </p:spPr>
        <p:txBody>
          <a:bodyPr wrap="square" rtlCol="0">
            <a:spAutoFit/>
          </a:bodyPr>
          <a:lstStyle/>
          <a:p>
            <a:pPr algn="ctr"/>
            <a:r>
              <a:rPr lang="en-US" dirty="0">
                <a:solidFill>
                  <a:srgbClr val="C2E6F2"/>
                </a:solidFill>
              </a:rPr>
              <a:t>LCLS-II</a:t>
            </a:r>
          </a:p>
        </p:txBody>
      </p:sp>
      <p:sp>
        <p:nvSpPr>
          <p:cNvPr id="85" name="TextBox 84"/>
          <p:cNvSpPr txBox="1"/>
          <p:nvPr/>
        </p:nvSpPr>
        <p:spPr>
          <a:xfrm>
            <a:off x="1573819" y="2364963"/>
            <a:ext cx="674250" cy="307777"/>
          </a:xfrm>
          <a:prstGeom prst="rect">
            <a:avLst/>
          </a:prstGeom>
          <a:noFill/>
        </p:spPr>
        <p:txBody>
          <a:bodyPr wrap="square" rtlCol="0">
            <a:spAutoFit/>
          </a:bodyPr>
          <a:lstStyle/>
          <a:p>
            <a:r>
              <a:rPr lang="en-US" sz="1400" dirty="0">
                <a:solidFill>
                  <a:schemeClr val="accent1">
                    <a:lumMod val="60000"/>
                    <a:lumOff val="40000"/>
                  </a:schemeClr>
                </a:solidFill>
              </a:rPr>
              <a:t>CLS</a:t>
            </a:r>
          </a:p>
        </p:txBody>
      </p:sp>
      <p:sp>
        <p:nvSpPr>
          <p:cNvPr id="105" name="TextBox 104"/>
          <p:cNvSpPr txBox="1"/>
          <p:nvPr/>
        </p:nvSpPr>
        <p:spPr>
          <a:xfrm>
            <a:off x="2984678" y="2775790"/>
            <a:ext cx="739737" cy="307777"/>
          </a:xfrm>
          <a:prstGeom prst="rect">
            <a:avLst/>
          </a:prstGeom>
          <a:noFill/>
        </p:spPr>
        <p:txBody>
          <a:bodyPr wrap="square" rtlCol="0">
            <a:spAutoFit/>
          </a:bodyPr>
          <a:lstStyle/>
          <a:p>
            <a:r>
              <a:rPr lang="en-US" sz="1400" dirty="0">
                <a:solidFill>
                  <a:schemeClr val="accent1">
                    <a:lumMod val="60000"/>
                    <a:lumOff val="40000"/>
                  </a:schemeClr>
                </a:solidFill>
              </a:rPr>
              <a:t>CESR</a:t>
            </a:r>
          </a:p>
        </p:txBody>
      </p:sp>
      <p:sp>
        <p:nvSpPr>
          <p:cNvPr id="71" name="Rectangle 70"/>
          <p:cNvSpPr/>
          <p:nvPr/>
        </p:nvSpPr>
        <p:spPr>
          <a:xfrm>
            <a:off x="4545847" y="2760547"/>
            <a:ext cx="347472" cy="347472"/>
          </a:xfrm>
          <a:prstGeom prst="rect">
            <a:avLst/>
          </a:prstGeom>
          <a:noFill/>
          <a:ln w="57150"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362797" y="2662285"/>
            <a:ext cx="201168" cy="201168"/>
          </a:xfrm>
          <a:prstGeom prst="rect">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754915" y="2677414"/>
            <a:ext cx="109728" cy="109728"/>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1156054" y="2336167"/>
            <a:ext cx="775210" cy="338554"/>
          </a:xfrm>
          <a:prstGeom prst="rect">
            <a:avLst/>
          </a:prstGeom>
          <a:noFill/>
        </p:spPr>
        <p:txBody>
          <a:bodyPr wrap="square" rtlCol="0">
            <a:spAutoFit/>
          </a:bodyPr>
          <a:lstStyle/>
          <a:p>
            <a:r>
              <a:rPr lang="en-US" sz="1600" dirty="0">
                <a:solidFill>
                  <a:schemeClr val="accent2">
                    <a:lumMod val="60000"/>
                    <a:lumOff val="40000"/>
                  </a:schemeClr>
                </a:solidFill>
              </a:rPr>
              <a:t>ISAC</a:t>
            </a:r>
          </a:p>
        </p:txBody>
      </p:sp>
      <p:sp>
        <p:nvSpPr>
          <p:cNvPr id="124" name="TextBox 123"/>
          <p:cNvSpPr txBox="1"/>
          <p:nvPr/>
        </p:nvSpPr>
        <p:spPr>
          <a:xfrm>
            <a:off x="3644793" y="2514850"/>
            <a:ext cx="889405" cy="338554"/>
          </a:xfrm>
          <a:prstGeom prst="rect">
            <a:avLst/>
          </a:prstGeom>
          <a:noFill/>
        </p:spPr>
        <p:txBody>
          <a:bodyPr wrap="square" rtlCol="0">
            <a:spAutoFit/>
          </a:bodyPr>
          <a:lstStyle/>
          <a:p>
            <a:r>
              <a:rPr lang="en-US" sz="1600" dirty="0">
                <a:solidFill>
                  <a:schemeClr val="accent2">
                    <a:lumMod val="60000"/>
                    <a:lumOff val="40000"/>
                  </a:schemeClr>
                </a:solidFill>
              </a:rPr>
              <a:t>SPIRAL2</a:t>
            </a:r>
          </a:p>
        </p:txBody>
      </p:sp>
      <p:sp>
        <p:nvSpPr>
          <p:cNvPr id="138" name="TextBox 137"/>
          <p:cNvSpPr txBox="1"/>
          <p:nvPr/>
        </p:nvSpPr>
        <p:spPr>
          <a:xfrm>
            <a:off x="4886527" y="2655291"/>
            <a:ext cx="657183" cy="369332"/>
          </a:xfrm>
          <a:prstGeom prst="rect">
            <a:avLst/>
          </a:prstGeom>
          <a:noFill/>
          <a:ln w="38100" cmpd="sng">
            <a:solidFill>
              <a:srgbClr val="91DB63"/>
            </a:solidFill>
          </a:ln>
        </p:spPr>
        <p:txBody>
          <a:bodyPr wrap="square" rtlCol="0">
            <a:spAutoFit/>
          </a:bodyPr>
          <a:lstStyle/>
          <a:p>
            <a:pPr algn="ctr"/>
            <a:r>
              <a:rPr lang="en-US" dirty="0">
                <a:solidFill>
                  <a:schemeClr val="accent1">
                    <a:lumMod val="60000"/>
                    <a:lumOff val="40000"/>
                  </a:schemeClr>
                </a:solidFill>
              </a:rPr>
              <a:t>XFEL</a:t>
            </a:r>
          </a:p>
        </p:txBody>
      </p:sp>
      <p:pic>
        <p:nvPicPr>
          <p:cNvPr id="10" name="Content Placeholder 9"/>
          <p:cNvPicPr>
            <a:picLocks noGrp="1" noChangeAspect="1"/>
          </p:cNvPicPr>
          <p:nvPr>
            <p:ph idx="1"/>
          </p:nvPr>
        </p:nvPicPr>
        <p:blipFill rotWithShape="1">
          <a:blip r:embed="rId3">
            <a:alphaModFix amt="76000"/>
          </a:blip>
          <a:srcRect t="5455" b="22121"/>
          <a:stretch/>
        </p:blipFill>
        <p:spPr>
          <a:xfrm>
            <a:off x="228600" y="971550"/>
            <a:ext cx="8672513" cy="5328735"/>
          </a:xfrm>
        </p:spPr>
      </p:pic>
      <p:sp>
        <p:nvSpPr>
          <p:cNvPr id="3" name="Title 2"/>
          <p:cNvSpPr>
            <a:spLocks noGrp="1"/>
          </p:cNvSpPr>
          <p:nvPr>
            <p:ph type="title"/>
          </p:nvPr>
        </p:nvSpPr>
        <p:spPr/>
        <p:txBody>
          <a:bodyPr/>
          <a:lstStyle/>
          <a:p>
            <a:r>
              <a:rPr lang="en-US" dirty="0"/>
              <a:t>Future HEP SRF Accelerators Under Discussion</a:t>
            </a:r>
          </a:p>
        </p:txBody>
      </p:sp>
      <p:sp>
        <p:nvSpPr>
          <p:cNvPr id="4" name="Date Placeholder 3"/>
          <p:cNvSpPr>
            <a:spLocks noGrp="1"/>
          </p:cNvSpPr>
          <p:nvPr>
            <p:ph type="dt" sz="half" idx="2"/>
          </p:nvPr>
        </p:nvSpPr>
        <p:spPr/>
        <p:txBody>
          <a:bodyPr/>
          <a:lstStyle/>
          <a:p>
            <a:pPr>
              <a:defRPr/>
            </a:pPr>
            <a:r>
              <a:rPr lang="en-US"/>
              <a:t>4/3/18</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22" name="Oval 21"/>
          <p:cNvSpPr/>
          <p:nvPr/>
        </p:nvSpPr>
        <p:spPr>
          <a:xfrm>
            <a:off x="831595" y="4070783"/>
            <a:ext cx="365760" cy="365760"/>
          </a:xfrm>
          <a:prstGeom prst="ellipse">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67969" y="4427012"/>
            <a:ext cx="1574546" cy="369332"/>
          </a:xfrm>
          <a:prstGeom prst="rect">
            <a:avLst/>
          </a:prstGeom>
          <a:noFill/>
        </p:spPr>
        <p:txBody>
          <a:bodyPr wrap="square" rtlCol="0">
            <a:spAutoFit/>
          </a:bodyPr>
          <a:lstStyle/>
          <a:p>
            <a:pPr algn="ctr"/>
            <a:r>
              <a:rPr lang="en-US" dirty="0">
                <a:solidFill>
                  <a:schemeClr val="bg1"/>
                </a:solidFill>
              </a:rPr>
              <a:t>Circular</a:t>
            </a:r>
          </a:p>
        </p:txBody>
      </p:sp>
      <p:sp>
        <p:nvSpPr>
          <p:cNvPr id="24" name="TextBox 23"/>
          <p:cNvSpPr txBox="1"/>
          <p:nvPr/>
        </p:nvSpPr>
        <p:spPr>
          <a:xfrm>
            <a:off x="1660345" y="5993204"/>
            <a:ext cx="1533505" cy="369332"/>
          </a:xfrm>
          <a:prstGeom prst="rect">
            <a:avLst/>
          </a:prstGeom>
          <a:noFill/>
        </p:spPr>
        <p:txBody>
          <a:bodyPr wrap="square" rtlCol="0">
            <a:spAutoFit/>
          </a:bodyPr>
          <a:lstStyle/>
          <a:p>
            <a:pPr algn="ctr"/>
            <a:r>
              <a:rPr lang="en-US" dirty="0">
                <a:solidFill>
                  <a:schemeClr val="bg1"/>
                </a:solidFill>
              </a:rPr>
              <a:t>Planning</a:t>
            </a:r>
          </a:p>
        </p:txBody>
      </p:sp>
      <p:sp>
        <p:nvSpPr>
          <p:cNvPr id="25" name="TextBox 24"/>
          <p:cNvSpPr txBox="1"/>
          <p:nvPr/>
        </p:nvSpPr>
        <p:spPr>
          <a:xfrm>
            <a:off x="1463724" y="5190590"/>
            <a:ext cx="1760866" cy="369332"/>
          </a:xfrm>
          <a:prstGeom prst="rect">
            <a:avLst/>
          </a:prstGeom>
          <a:noFill/>
        </p:spPr>
        <p:txBody>
          <a:bodyPr wrap="square" rtlCol="0">
            <a:spAutoFit/>
          </a:bodyPr>
          <a:lstStyle/>
          <a:p>
            <a:pPr algn="ctr"/>
            <a:r>
              <a:rPr lang="en-US" dirty="0">
                <a:solidFill>
                  <a:schemeClr val="bg1"/>
                </a:solidFill>
              </a:rPr>
              <a:t>Light </a:t>
            </a:r>
            <a:r>
              <a:rPr lang="en-US" dirty="0" err="1">
                <a:solidFill>
                  <a:schemeClr val="bg1"/>
                </a:solidFill>
              </a:rPr>
              <a:t>src</a:t>
            </a:r>
            <a:endParaRPr lang="en-US" dirty="0">
              <a:solidFill>
                <a:schemeClr val="bg1"/>
              </a:solidFill>
            </a:endParaRPr>
          </a:p>
        </p:txBody>
      </p:sp>
      <p:sp>
        <p:nvSpPr>
          <p:cNvPr id="26" name="TextBox 25"/>
          <p:cNvSpPr txBox="1"/>
          <p:nvPr/>
        </p:nvSpPr>
        <p:spPr>
          <a:xfrm>
            <a:off x="3499377" y="5695365"/>
            <a:ext cx="1041650" cy="646331"/>
          </a:xfrm>
          <a:prstGeom prst="rect">
            <a:avLst/>
          </a:prstGeom>
          <a:noFill/>
        </p:spPr>
        <p:txBody>
          <a:bodyPr wrap="square" rtlCol="0">
            <a:spAutoFit/>
          </a:bodyPr>
          <a:lstStyle/>
          <a:p>
            <a:pPr algn="ctr"/>
            <a:r>
              <a:rPr lang="en-US" dirty="0">
                <a:solidFill>
                  <a:schemeClr val="bg1"/>
                </a:solidFill>
              </a:rPr>
              <a:t>&lt;10 cavities</a:t>
            </a:r>
          </a:p>
        </p:txBody>
      </p:sp>
      <p:sp>
        <p:nvSpPr>
          <p:cNvPr id="7" name="Rectangle 6"/>
          <p:cNvSpPr/>
          <p:nvPr/>
        </p:nvSpPr>
        <p:spPr>
          <a:xfrm>
            <a:off x="1794223" y="4067211"/>
            <a:ext cx="347472" cy="347472"/>
          </a:xfrm>
          <a:prstGeom prst="rect">
            <a:avLst/>
          </a:prstGeom>
          <a:noFill/>
          <a:ln w="28575" cmpd="sng">
            <a:solidFill>
              <a:srgbClr val="F6A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80158" y="4851713"/>
            <a:ext cx="361130" cy="361130"/>
          </a:xfrm>
          <a:prstGeom prst="ellipse">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369054" y="4851713"/>
            <a:ext cx="361130" cy="361130"/>
          </a:xfrm>
          <a:prstGeom prst="ellipse">
            <a:avLst/>
          </a:prstGeom>
          <a:noFill/>
          <a:ln w="5715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206094" y="4855490"/>
            <a:ext cx="361130" cy="361130"/>
          </a:xfrm>
          <a:prstGeom prst="ellipse">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961119" y="5484661"/>
            <a:ext cx="219456" cy="219456"/>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63695" y="5413824"/>
            <a:ext cx="361130" cy="361130"/>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096563" y="5539525"/>
            <a:ext cx="109728" cy="109728"/>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93816" y="5629225"/>
            <a:ext cx="347472" cy="347472"/>
          </a:xfrm>
          <a:prstGeom prst="rect">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215166" y="5641732"/>
            <a:ext cx="347472" cy="347472"/>
          </a:xfrm>
          <a:prstGeom prst="rect">
            <a:avLst/>
          </a:prstGeom>
          <a:noFill/>
          <a:ln w="28575" cmpd="sng">
            <a:solidFill>
              <a:srgbClr val="C2E6F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382712" y="5646578"/>
            <a:ext cx="347472" cy="347472"/>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897542" y="5544823"/>
            <a:ext cx="100584" cy="100584"/>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662814" y="5502949"/>
            <a:ext cx="201168" cy="201168"/>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437984" y="5420653"/>
            <a:ext cx="347472" cy="347472"/>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170425" y="4431680"/>
            <a:ext cx="1574546" cy="369332"/>
          </a:xfrm>
          <a:prstGeom prst="rect">
            <a:avLst/>
          </a:prstGeom>
          <a:noFill/>
        </p:spPr>
        <p:txBody>
          <a:bodyPr wrap="square" rtlCol="0">
            <a:spAutoFit/>
          </a:bodyPr>
          <a:lstStyle/>
          <a:p>
            <a:pPr algn="ctr"/>
            <a:r>
              <a:rPr lang="en-US" dirty="0">
                <a:solidFill>
                  <a:schemeClr val="bg1"/>
                </a:solidFill>
              </a:rPr>
              <a:t>Linear</a:t>
            </a:r>
          </a:p>
        </p:txBody>
      </p:sp>
      <p:sp>
        <p:nvSpPr>
          <p:cNvPr id="55" name="TextBox 54"/>
          <p:cNvSpPr txBox="1"/>
          <p:nvPr/>
        </p:nvSpPr>
        <p:spPr>
          <a:xfrm>
            <a:off x="671885" y="5201359"/>
            <a:ext cx="1760866" cy="369332"/>
          </a:xfrm>
          <a:prstGeom prst="rect">
            <a:avLst/>
          </a:prstGeom>
          <a:noFill/>
        </p:spPr>
        <p:txBody>
          <a:bodyPr wrap="square" rtlCol="0">
            <a:spAutoFit/>
          </a:bodyPr>
          <a:lstStyle/>
          <a:p>
            <a:pPr algn="ctr"/>
            <a:r>
              <a:rPr lang="en-US" dirty="0">
                <a:solidFill>
                  <a:schemeClr val="bg1"/>
                </a:solidFill>
              </a:rPr>
              <a:t>NP</a:t>
            </a:r>
          </a:p>
        </p:txBody>
      </p:sp>
      <p:sp>
        <p:nvSpPr>
          <p:cNvPr id="56" name="TextBox 55"/>
          <p:cNvSpPr txBox="1"/>
          <p:nvPr/>
        </p:nvSpPr>
        <p:spPr>
          <a:xfrm>
            <a:off x="-213676" y="5216008"/>
            <a:ext cx="1760866" cy="369332"/>
          </a:xfrm>
          <a:prstGeom prst="rect">
            <a:avLst/>
          </a:prstGeom>
          <a:noFill/>
        </p:spPr>
        <p:txBody>
          <a:bodyPr wrap="square" rtlCol="0">
            <a:spAutoFit/>
          </a:bodyPr>
          <a:lstStyle/>
          <a:p>
            <a:pPr algn="ctr"/>
            <a:r>
              <a:rPr lang="en-US" dirty="0">
                <a:solidFill>
                  <a:schemeClr val="bg1"/>
                </a:solidFill>
              </a:rPr>
              <a:t>HEP</a:t>
            </a:r>
          </a:p>
        </p:txBody>
      </p:sp>
      <p:sp>
        <p:nvSpPr>
          <p:cNvPr id="57" name="TextBox 56"/>
          <p:cNvSpPr txBox="1"/>
          <p:nvPr/>
        </p:nvSpPr>
        <p:spPr>
          <a:xfrm>
            <a:off x="935401" y="5976697"/>
            <a:ext cx="1146849" cy="369332"/>
          </a:xfrm>
          <a:prstGeom prst="rect">
            <a:avLst/>
          </a:prstGeom>
          <a:noFill/>
        </p:spPr>
        <p:txBody>
          <a:bodyPr wrap="square" rtlCol="0">
            <a:spAutoFit/>
          </a:bodyPr>
          <a:lstStyle/>
          <a:p>
            <a:pPr algn="ctr"/>
            <a:r>
              <a:rPr lang="en-US" dirty="0" err="1">
                <a:solidFill>
                  <a:schemeClr val="bg1"/>
                </a:solidFill>
              </a:rPr>
              <a:t>Produc’n</a:t>
            </a:r>
            <a:endParaRPr lang="en-US" dirty="0">
              <a:solidFill>
                <a:schemeClr val="bg1"/>
              </a:solidFill>
            </a:endParaRPr>
          </a:p>
        </p:txBody>
      </p:sp>
      <p:sp>
        <p:nvSpPr>
          <p:cNvPr id="58" name="TextBox 57"/>
          <p:cNvSpPr txBox="1"/>
          <p:nvPr/>
        </p:nvSpPr>
        <p:spPr>
          <a:xfrm>
            <a:off x="44801" y="5972364"/>
            <a:ext cx="1282628" cy="369332"/>
          </a:xfrm>
          <a:prstGeom prst="rect">
            <a:avLst/>
          </a:prstGeom>
          <a:noFill/>
        </p:spPr>
        <p:txBody>
          <a:bodyPr wrap="square" rtlCol="0">
            <a:spAutoFit/>
          </a:bodyPr>
          <a:lstStyle/>
          <a:p>
            <a:pPr algn="ctr"/>
            <a:r>
              <a:rPr lang="en-US" dirty="0" err="1">
                <a:solidFill>
                  <a:schemeClr val="bg1"/>
                </a:solidFill>
              </a:rPr>
              <a:t>Oper’n</a:t>
            </a:r>
            <a:endParaRPr lang="en-US" dirty="0">
              <a:solidFill>
                <a:schemeClr val="bg1"/>
              </a:solidFill>
            </a:endParaRPr>
          </a:p>
        </p:txBody>
      </p:sp>
      <p:sp>
        <p:nvSpPr>
          <p:cNvPr id="59" name="TextBox 58"/>
          <p:cNvSpPr txBox="1"/>
          <p:nvPr/>
        </p:nvSpPr>
        <p:spPr>
          <a:xfrm>
            <a:off x="4408129" y="5692831"/>
            <a:ext cx="956116" cy="646331"/>
          </a:xfrm>
          <a:prstGeom prst="rect">
            <a:avLst/>
          </a:prstGeom>
          <a:noFill/>
        </p:spPr>
        <p:txBody>
          <a:bodyPr wrap="square" rtlCol="0">
            <a:spAutoFit/>
          </a:bodyPr>
          <a:lstStyle/>
          <a:p>
            <a:pPr algn="ctr"/>
            <a:r>
              <a:rPr lang="en-US" dirty="0">
                <a:solidFill>
                  <a:schemeClr val="bg1"/>
                </a:solidFill>
              </a:rPr>
              <a:t>10-100 cavities</a:t>
            </a:r>
          </a:p>
        </p:txBody>
      </p:sp>
      <p:sp>
        <p:nvSpPr>
          <p:cNvPr id="60" name="TextBox 59"/>
          <p:cNvSpPr txBox="1"/>
          <p:nvPr/>
        </p:nvSpPr>
        <p:spPr>
          <a:xfrm>
            <a:off x="5267687" y="5694220"/>
            <a:ext cx="1150548" cy="646331"/>
          </a:xfrm>
          <a:prstGeom prst="rect">
            <a:avLst/>
          </a:prstGeom>
          <a:noFill/>
        </p:spPr>
        <p:txBody>
          <a:bodyPr wrap="square" rtlCol="0">
            <a:spAutoFit/>
          </a:bodyPr>
          <a:lstStyle/>
          <a:p>
            <a:pPr algn="ctr"/>
            <a:r>
              <a:rPr lang="en-US" dirty="0">
                <a:solidFill>
                  <a:schemeClr val="bg1"/>
                </a:solidFill>
              </a:rPr>
              <a:t>100-1000 cavities</a:t>
            </a:r>
          </a:p>
        </p:txBody>
      </p:sp>
      <p:sp>
        <p:nvSpPr>
          <p:cNvPr id="69" name="Oval 68"/>
          <p:cNvSpPr/>
          <p:nvPr/>
        </p:nvSpPr>
        <p:spPr>
          <a:xfrm>
            <a:off x="7150520" y="5453745"/>
            <a:ext cx="548640" cy="548640"/>
          </a:xfrm>
          <a:prstGeom prst="ellipse">
            <a:avLst/>
          </a:prstGeom>
          <a:noFill/>
          <a:ln w="28575"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588824" y="5479570"/>
            <a:ext cx="502920" cy="502920"/>
          </a:xfrm>
          <a:prstGeom prst="rect">
            <a:avLst/>
          </a:prstGeom>
          <a:noFill/>
          <a:ln w="28575" cmpd="sng">
            <a:solidFill>
              <a:srgbClr val="C2E6F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6118868" y="5935535"/>
            <a:ext cx="1827858" cy="369332"/>
          </a:xfrm>
          <a:prstGeom prst="rect">
            <a:avLst/>
          </a:prstGeom>
          <a:noFill/>
        </p:spPr>
        <p:txBody>
          <a:bodyPr wrap="square" rtlCol="0">
            <a:spAutoFit/>
          </a:bodyPr>
          <a:lstStyle/>
          <a:p>
            <a:pPr algn="ctr"/>
            <a:r>
              <a:rPr lang="en-US" dirty="0">
                <a:solidFill>
                  <a:schemeClr val="bg1"/>
                </a:solidFill>
              </a:rPr>
              <a:t>&gt;1000 cavities</a:t>
            </a:r>
          </a:p>
        </p:txBody>
      </p:sp>
      <p:sp>
        <p:nvSpPr>
          <p:cNvPr id="84" name="TextBox 83"/>
          <p:cNvSpPr txBox="1"/>
          <p:nvPr/>
        </p:nvSpPr>
        <p:spPr>
          <a:xfrm>
            <a:off x="1675663" y="2690397"/>
            <a:ext cx="947895" cy="369332"/>
          </a:xfrm>
          <a:prstGeom prst="rect">
            <a:avLst/>
          </a:prstGeom>
          <a:noFill/>
          <a:ln w="38100" cmpd="sng">
            <a:solidFill>
              <a:srgbClr val="91DB63"/>
            </a:solidFill>
          </a:ln>
        </p:spPr>
        <p:txBody>
          <a:bodyPr wrap="square" rtlCol="0">
            <a:spAutoFit/>
          </a:bodyPr>
          <a:lstStyle/>
          <a:p>
            <a:pPr algn="ctr"/>
            <a:r>
              <a:rPr lang="en-US" dirty="0">
                <a:solidFill>
                  <a:schemeClr val="accent4">
                    <a:lumMod val="60000"/>
                    <a:lumOff val="40000"/>
                  </a:schemeClr>
                </a:solidFill>
              </a:rPr>
              <a:t>PIP-II/III</a:t>
            </a:r>
          </a:p>
        </p:txBody>
      </p:sp>
      <p:sp>
        <p:nvSpPr>
          <p:cNvPr id="89" name="TextBox 88"/>
          <p:cNvSpPr txBox="1"/>
          <p:nvPr/>
        </p:nvSpPr>
        <p:spPr>
          <a:xfrm>
            <a:off x="3890036" y="2962104"/>
            <a:ext cx="674250" cy="369332"/>
          </a:xfrm>
          <a:prstGeom prst="rect">
            <a:avLst/>
          </a:prstGeom>
          <a:noFill/>
          <a:ln w="38100" cmpd="sng">
            <a:solidFill>
              <a:srgbClr val="660066"/>
            </a:solidFill>
          </a:ln>
        </p:spPr>
        <p:txBody>
          <a:bodyPr wrap="square" rtlCol="0">
            <a:spAutoFit/>
          </a:bodyPr>
          <a:lstStyle/>
          <a:p>
            <a:pPr algn="ctr"/>
            <a:r>
              <a:rPr lang="en-US" dirty="0">
                <a:solidFill>
                  <a:schemeClr val="accent4">
                    <a:lumMod val="60000"/>
                    <a:lumOff val="40000"/>
                  </a:schemeClr>
                </a:solidFill>
              </a:rPr>
              <a:t>FCC</a:t>
            </a:r>
          </a:p>
        </p:txBody>
      </p:sp>
      <p:sp>
        <p:nvSpPr>
          <p:cNvPr id="67" name="Rectangle 66"/>
          <p:cNvSpPr/>
          <p:nvPr/>
        </p:nvSpPr>
        <p:spPr>
          <a:xfrm>
            <a:off x="2296362" y="2987306"/>
            <a:ext cx="347472" cy="347472"/>
          </a:xfrm>
          <a:prstGeom prst="rect">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46507" y="3045325"/>
            <a:ext cx="365759" cy="365760"/>
          </a:xfrm>
          <a:prstGeom prst="ellipse">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ysDash"/>
              </a:ln>
            </a:endParaRPr>
          </a:p>
        </p:txBody>
      </p:sp>
      <p:sp>
        <p:nvSpPr>
          <p:cNvPr id="110" name="TextBox 109"/>
          <p:cNvSpPr txBox="1"/>
          <p:nvPr/>
        </p:nvSpPr>
        <p:spPr>
          <a:xfrm>
            <a:off x="6817766" y="3294620"/>
            <a:ext cx="1231423" cy="369332"/>
          </a:xfrm>
          <a:prstGeom prst="rect">
            <a:avLst/>
          </a:prstGeom>
          <a:noFill/>
          <a:ln w="38100" cmpd="sng">
            <a:solidFill>
              <a:srgbClr val="660066"/>
            </a:solidFill>
          </a:ln>
        </p:spPr>
        <p:txBody>
          <a:bodyPr wrap="square" rtlCol="0">
            <a:spAutoFit/>
          </a:bodyPr>
          <a:lstStyle/>
          <a:p>
            <a:pPr algn="ctr"/>
            <a:r>
              <a:rPr lang="en-US" dirty="0" err="1">
                <a:solidFill>
                  <a:schemeClr val="accent4">
                    <a:lumMod val="60000"/>
                    <a:lumOff val="40000"/>
                  </a:schemeClr>
                </a:solidFill>
              </a:rPr>
              <a:t>CepC-SppC</a:t>
            </a:r>
            <a:endParaRPr lang="en-US" dirty="0">
              <a:solidFill>
                <a:schemeClr val="accent4">
                  <a:lumMod val="60000"/>
                  <a:lumOff val="40000"/>
                </a:schemeClr>
              </a:solidFill>
            </a:endParaRPr>
          </a:p>
        </p:txBody>
      </p:sp>
      <p:sp>
        <p:nvSpPr>
          <p:cNvPr id="76" name="Oval 75"/>
          <p:cNvSpPr/>
          <p:nvPr/>
        </p:nvSpPr>
        <p:spPr>
          <a:xfrm>
            <a:off x="4448054" y="2896422"/>
            <a:ext cx="365759" cy="365760"/>
          </a:xfrm>
          <a:prstGeom prst="ellipse">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ysDash"/>
              </a:ln>
            </a:endParaRPr>
          </a:p>
        </p:txBody>
      </p:sp>
      <p:sp>
        <p:nvSpPr>
          <p:cNvPr id="74" name="Rectangle 73"/>
          <p:cNvSpPr/>
          <p:nvPr/>
        </p:nvSpPr>
        <p:spPr>
          <a:xfrm>
            <a:off x="7726807" y="2911469"/>
            <a:ext cx="502920" cy="502920"/>
          </a:xfrm>
          <a:prstGeom prst="rect">
            <a:avLst/>
          </a:prstGeom>
          <a:noFill/>
          <a:ln w="28575"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7669559" y="2497502"/>
            <a:ext cx="674250" cy="400110"/>
          </a:xfrm>
          <a:prstGeom prst="rect">
            <a:avLst/>
          </a:prstGeom>
          <a:noFill/>
          <a:ln w="38100" cmpd="sng">
            <a:solidFill>
              <a:srgbClr val="91DB63"/>
            </a:solidFill>
          </a:ln>
        </p:spPr>
        <p:txBody>
          <a:bodyPr wrap="square" rtlCol="0">
            <a:spAutoFit/>
          </a:bodyPr>
          <a:lstStyle/>
          <a:p>
            <a:pPr algn="ctr"/>
            <a:r>
              <a:rPr lang="en-US" sz="2000" dirty="0">
                <a:solidFill>
                  <a:schemeClr val="accent4">
                    <a:lumMod val="60000"/>
                    <a:lumOff val="40000"/>
                  </a:schemeClr>
                </a:solidFill>
              </a:rPr>
              <a:t>ILC</a:t>
            </a:r>
          </a:p>
        </p:txBody>
      </p:sp>
      <p:sp>
        <p:nvSpPr>
          <p:cNvPr id="153" name="TextBox 152"/>
          <p:cNvSpPr txBox="1"/>
          <p:nvPr/>
        </p:nvSpPr>
        <p:spPr>
          <a:xfrm>
            <a:off x="1675663" y="2684097"/>
            <a:ext cx="947895" cy="369332"/>
          </a:xfrm>
          <a:prstGeom prst="rect">
            <a:avLst/>
          </a:prstGeom>
          <a:noFill/>
          <a:ln w="38100" cmpd="sng">
            <a:solidFill>
              <a:srgbClr val="660066"/>
            </a:solidFill>
            <a:prstDash val="dash"/>
          </a:ln>
        </p:spPr>
        <p:txBody>
          <a:bodyPr wrap="square" rtlCol="0">
            <a:spAutoFit/>
          </a:bodyPr>
          <a:lstStyle/>
          <a:p>
            <a:pPr algn="ctr"/>
            <a:endParaRPr lang="en-US" dirty="0">
              <a:solidFill>
                <a:schemeClr val="accent4">
                  <a:lumMod val="60000"/>
                  <a:lumOff val="40000"/>
                </a:schemeClr>
              </a:solidFill>
            </a:endParaRPr>
          </a:p>
        </p:txBody>
      </p:sp>
      <p:sp>
        <p:nvSpPr>
          <p:cNvPr id="154" name="TextBox 153"/>
          <p:cNvSpPr txBox="1"/>
          <p:nvPr/>
        </p:nvSpPr>
        <p:spPr>
          <a:xfrm>
            <a:off x="3823168" y="4626960"/>
            <a:ext cx="220626" cy="228530"/>
          </a:xfrm>
          <a:prstGeom prst="rect">
            <a:avLst/>
          </a:prstGeom>
          <a:noFill/>
          <a:ln w="38100" cmpd="sng">
            <a:solidFill>
              <a:srgbClr val="660066"/>
            </a:solidFill>
            <a:prstDash val="solid"/>
          </a:ln>
        </p:spPr>
        <p:txBody>
          <a:bodyPr wrap="square" rtlCol="0">
            <a:spAutoFit/>
          </a:bodyPr>
          <a:lstStyle/>
          <a:p>
            <a:pPr algn="ctr"/>
            <a:endParaRPr lang="en-US" dirty="0">
              <a:solidFill>
                <a:schemeClr val="accent4">
                  <a:lumMod val="60000"/>
                  <a:lumOff val="40000"/>
                </a:schemeClr>
              </a:solidFill>
            </a:endParaRPr>
          </a:p>
        </p:txBody>
      </p:sp>
      <p:sp>
        <p:nvSpPr>
          <p:cNvPr id="155" name="TextBox 154"/>
          <p:cNvSpPr txBox="1"/>
          <p:nvPr/>
        </p:nvSpPr>
        <p:spPr>
          <a:xfrm>
            <a:off x="3823168" y="5007890"/>
            <a:ext cx="220626" cy="228530"/>
          </a:xfrm>
          <a:prstGeom prst="rect">
            <a:avLst/>
          </a:prstGeom>
          <a:noFill/>
          <a:ln w="38100" cmpd="sng">
            <a:solidFill>
              <a:schemeClr val="accent3">
                <a:lumMod val="60000"/>
                <a:lumOff val="40000"/>
              </a:schemeClr>
            </a:solidFill>
            <a:prstDash val="solid"/>
          </a:ln>
        </p:spPr>
        <p:txBody>
          <a:bodyPr wrap="square" rtlCol="0">
            <a:spAutoFit/>
          </a:bodyPr>
          <a:lstStyle/>
          <a:p>
            <a:pPr algn="ctr"/>
            <a:endParaRPr lang="en-US" dirty="0">
              <a:solidFill>
                <a:schemeClr val="accent4">
                  <a:lumMod val="60000"/>
                  <a:lumOff val="40000"/>
                </a:schemeClr>
              </a:solidFill>
            </a:endParaRPr>
          </a:p>
        </p:txBody>
      </p:sp>
      <p:sp>
        <p:nvSpPr>
          <p:cNvPr id="156" name="TextBox 155"/>
          <p:cNvSpPr txBox="1"/>
          <p:nvPr/>
        </p:nvSpPr>
        <p:spPr>
          <a:xfrm>
            <a:off x="3997923" y="4539520"/>
            <a:ext cx="1181988" cy="369332"/>
          </a:xfrm>
          <a:prstGeom prst="rect">
            <a:avLst/>
          </a:prstGeom>
          <a:noFill/>
        </p:spPr>
        <p:txBody>
          <a:bodyPr wrap="square" rtlCol="0">
            <a:spAutoFit/>
          </a:bodyPr>
          <a:lstStyle/>
          <a:p>
            <a:r>
              <a:rPr lang="en-US" dirty="0">
                <a:solidFill>
                  <a:schemeClr val="bg1"/>
                </a:solidFill>
              </a:rPr>
              <a:t>High DF</a:t>
            </a:r>
          </a:p>
        </p:txBody>
      </p:sp>
      <p:sp>
        <p:nvSpPr>
          <p:cNvPr id="157" name="TextBox 156"/>
          <p:cNvSpPr txBox="1"/>
          <p:nvPr/>
        </p:nvSpPr>
        <p:spPr>
          <a:xfrm>
            <a:off x="4000571" y="4914223"/>
            <a:ext cx="1498277" cy="369332"/>
          </a:xfrm>
          <a:prstGeom prst="rect">
            <a:avLst/>
          </a:prstGeom>
          <a:noFill/>
        </p:spPr>
        <p:txBody>
          <a:bodyPr wrap="square" rtlCol="0">
            <a:spAutoFit/>
          </a:bodyPr>
          <a:lstStyle/>
          <a:p>
            <a:r>
              <a:rPr lang="en-US" dirty="0">
                <a:solidFill>
                  <a:schemeClr val="bg1"/>
                </a:solidFill>
              </a:rPr>
              <a:t>Low DF</a:t>
            </a:r>
          </a:p>
        </p:txBody>
      </p:sp>
      <p:sp>
        <p:nvSpPr>
          <p:cNvPr id="152" name="TextBox 151"/>
          <p:cNvSpPr txBox="1"/>
          <p:nvPr/>
        </p:nvSpPr>
        <p:spPr>
          <a:xfrm>
            <a:off x="7067284" y="6023286"/>
            <a:ext cx="1827858" cy="276999"/>
          </a:xfrm>
          <a:prstGeom prst="rect">
            <a:avLst/>
          </a:prstGeom>
          <a:noFill/>
        </p:spPr>
        <p:txBody>
          <a:bodyPr wrap="square" rtlCol="0">
            <a:spAutoFit/>
          </a:bodyPr>
          <a:lstStyle/>
          <a:p>
            <a:pPr algn="r"/>
            <a:r>
              <a:rPr lang="en-US" sz="1200" dirty="0">
                <a:solidFill>
                  <a:schemeClr val="bg1"/>
                </a:solidFill>
              </a:rPr>
              <a:t>Sam Posen</a:t>
            </a:r>
          </a:p>
        </p:txBody>
      </p:sp>
      <p:sp>
        <p:nvSpPr>
          <p:cNvPr id="159" name="TextBox 158"/>
          <p:cNvSpPr txBox="1"/>
          <p:nvPr/>
        </p:nvSpPr>
        <p:spPr>
          <a:xfrm>
            <a:off x="4982233" y="6550223"/>
            <a:ext cx="4237788" cy="307777"/>
          </a:xfrm>
          <a:prstGeom prst="rect">
            <a:avLst/>
          </a:prstGeom>
          <a:noFill/>
        </p:spPr>
        <p:txBody>
          <a:bodyPr wrap="square" rtlCol="0">
            <a:spAutoFit/>
          </a:bodyPr>
          <a:lstStyle/>
          <a:p>
            <a:pPr algn="ctr" fontAlgn="base">
              <a:spcBef>
                <a:spcPct val="0"/>
              </a:spcBef>
              <a:spcAft>
                <a:spcPct val="0"/>
              </a:spcAft>
            </a:pPr>
            <a:r>
              <a:rPr lang="en-US" sz="1400" i="1" dirty="0">
                <a:solidFill>
                  <a:srgbClr val="000000"/>
                </a:solidFill>
                <a:latin typeface="Calibri Light"/>
                <a:ea typeface="Geneva" charset="0"/>
                <a:cs typeface="Calibri Light"/>
              </a:rPr>
              <a:t>Map from Wikipedia. Non-exhaustive facility list.</a:t>
            </a:r>
          </a:p>
        </p:txBody>
      </p:sp>
      <p:sp>
        <p:nvSpPr>
          <p:cNvPr id="160" name="TextBox 159">
            <a:extLst>
              <a:ext uri="{FF2B5EF4-FFF2-40B4-BE49-F238E27FC236}">
                <a16:creationId xmlns:a16="http://schemas.microsoft.com/office/drawing/2014/main" id="{B251D738-FCE4-C148-A099-D2935FDF9DC5}"/>
              </a:ext>
            </a:extLst>
          </p:cNvPr>
          <p:cNvSpPr txBox="1"/>
          <p:nvPr/>
        </p:nvSpPr>
        <p:spPr>
          <a:xfrm>
            <a:off x="5313566" y="4893001"/>
            <a:ext cx="3310051" cy="369332"/>
          </a:xfrm>
          <a:prstGeom prst="rect">
            <a:avLst/>
          </a:prstGeom>
          <a:noFill/>
        </p:spPr>
        <p:txBody>
          <a:bodyPr wrap="square" rtlCol="0">
            <a:spAutoFit/>
          </a:bodyPr>
          <a:lstStyle/>
          <a:p>
            <a:r>
              <a:rPr lang="en-US" b="1" dirty="0">
                <a:solidFill>
                  <a:schemeClr val="bg1"/>
                </a:solidFill>
              </a:rPr>
              <a:t>Need High Gradient and High Q</a:t>
            </a:r>
            <a:r>
              <a:rPr lang="en-US" b="1" baseline="-25000" dirty="0">
                <a:solidFill>
                  <a:schemeClr val="bg1"/>
                </a:solidFill>
              </a:rPr>
              <a:t>0</a:t>
            </a:r>
          </a:p>
        </p:txBody>
      </p:sp>
      <p:sp>
        <p:nvSpPr>
          <p:cNvPr id="161" name="TextBox 160">
            <a:extLst>
              <a:ext uri="{FF2B5EF4-FFF2-40B4-BE49-F238E27FC236}">
                <a16:creationId xmlns:a16="http://schemas.microsoft.com/office/drawing/2014/main" id="{DCFAF106-9AB9-1A42-B377-5C155CEE4EEC}"/>
              </a:ext>
            </a:extLst>
          </p:cNvPr>
          <p:cNvSpPr txBox="1"/>
          <p:nvPr/>
        </p:nvSpPr>
        <p:spPr>
          <a:xfrm>
            <a:off x="5318720" y="4512638"/>
            <a:ext cx="3310051" cy="369332"/>
          </a:xfrm>
          <a:prstGeom prst="rect">
            <a:avLst/>
          </a:prstGeom>
          <a:noFill/>
        </p:spPr>
        <p:txBody>
          <a:bodyPr wrap="square" rtlCol="0">
            <a:spAutoFit/>
          </a:bodyPr>
          <a:lstStyle/>
          <a:p>
            <a:r>
              <a:rPr lang="en-US" b="1" dirty="0">
                <a:solidFill>
                  <a:schemeClr val="bg1"/>
                </a:solidFill>
              </a:rPr>
              <a:t>Need High Q</a:t>
            </a:r>
            <a:r>
              <a:rPr lang="en-US" b="1" baseline="-25000" dirty="0">
                <a:solidFill>
                  <a:schemeClr val="bg1"/>
                </a:solidFill>
              </a:rPr>
              <a:t>0</a:t>
            </a:r>
          </a:p>
        </p:txBody>
      </p:sp>
      <p:cxnSp>
        <p:nvCxnSpPr>
          <p:cNvPr id="12" name="Straight Arrow Connector 11">
            <a:extLst>
              <a:ext uri="{FF2B5EF4-FFF2-40B4-BE49-F238E27FC236}">
                <a16:creationId xmlns:a16="http://schemas.microsoft.com/office/drawing/2014/main" id="{F5793AAE-4346-5043-B1F0-310021C0D8FC}"/>
              </a:ext>
            </a:extLst>
          </p:cNvPr>
          <p:cNvCxnSpPr>
            <a:cxnSpLocks/>
          </p:cNvCxnSpPr>
          <p:nvPr/>
        </p:nvCxnSpPr>
        <p:spPr>
          <a:xfrm flipV="1">
            <a:off x="4920456" y="4722704"/>
            <a:ext cx="398264" cy="229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31D3A663-4F2D-BD47-8326-F6EFE34045FC}"/>
              </a:ext>
            </a:extLst>
          </p:cNvPr>
          <p:cNvCxnSpPr>
            <a:cxnSpLocks/>
          </p:cNvCxnSpPr>
          <p:nvPr/>
        </p:nvCxnSpPr>
        <p:spPr>
          <a:xfrm flipV="1">
            <a:off x="4920456" y="5105907"/>
            <a:ext cx="398264" cy="229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12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F2F98-09F9-8242-960F-C95F667CEA42}"/>
              </a:ext>
            </a:extLst>
          </p:cNvPr>
          <p:cNvSpPr>
            <a:spLocks noGrp="1"/>
          </p:cNvSpPr>
          <p:nvPr>
            <p:ph type="title"/>
          </p:nvPr>
        </p:nvSpPr>
        <p:spPr/>
        <p:txBody>
          <a:bodyPr/>
          <a:lstStyle/>
          <a:p>
            <a:r>
              <a:rPr lang="en-US" dirty="0"/>
              <a:t>SRF Performance Improvements Driven by R&amp;D</a:t>
            </a:r>
          </a:p>
        </p:txBody>
      </p:sp>
      <p:sp>
        <p:nvSpPr>
          <p:cNvPr id="4" name="Date Placeholder 3">
            <a:extLst>
              <a:ext uri="{FF2B5EF4-FFF2-40B4-BE49-F238E27FC236}">
                <a16:creationId xmlns:a16="http://schemas.microsoft.com/office/drawing/2014/main" id="{193DDAB5-E1D3-F24C-B20D-630DB399E0AB}"/>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7CF0D034-2660-5D47-8C6E-6E7D131F3833}"/>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Object 6">
            <a:extLst>
              <a:ext uri="{FF2B5EF4-FFF2-40B4-BE49-F238E27FC236}">
                <a16:creationId xmlns:a16="http://schemas.microsoft.com/office/drawing/2014/main" id="{9F9B34B9-8DC3-9840-9894-8C8DAB2B1710}"/>
              </a:ext>
            </a:extLst>
          </p:cNvPr>
          <p:cNvGraphicFramePr>
            <a:graphicFrameLocks noChangeAspect="1"/>
          </p:cNvGraphicFramePr>
          <p:nvPr>
            <p:extLst>
              <p:ext uri="{D42A27DB-BD31-4B8C-83A1-F6EECF244321}">
                <p14:modId xmlns:p14="http://schemas.microsoft.com/office/powerpoint/2010/main" val="284687260"/>
              </p:ext>
            </p:extLst>
          </p:nvPr>
        </p:nvGraphicFramePr>
        <p:xfrm>
          <a:off x="942718" y="679629"/>
          <a:ext cx="7244275" cy="5548392"/>
        </p:xfrm>
        <a:graphic>
          <a:graphicData uri="http://schemas.openxmlformats.org/presentationml/2006/ole">
            <mc:AlternateContent xmlns:mc="http://schemas.openxmlformats.org/markup-compatibility/2006">
              <mc:Choice xmlns:v="urn:schemas-microsoft-com:vml" Requires="v">
                <p:oleObj spid="_x0000_s1131" name="Graph" r:id="rId3" imgW="3906000" imgH="2990520" progId="Origin50.Graph">
                  <p:embed/>
                </p:oleObj>
              </mc:Choice>
              <mc:Fallback>
                <p:oleObj name="Graph" r:id="rId3" imgW="3906000" imgH="2990520" progId="Origin50.Graph">
                  <p:embed/>
                  <p:pic>
                    <p:nvPicPr>
                      <p:cNvPr id="3" name="Object 2"/>
                      <p:cNvPicPr/>
                      <p:nvPr/>
                    </p:nvPicPr>
                    <p:blipFill>
                      <a:blip r:embed="rId4"/>
                      <a:stretch>
                        <a:fillRect/>
                      </a:stretch>
                    </p:blipFill>
                    <p:spPr>
                      <a:xfrm>
                        <a:off x="942718" y="679629"/>
                        <a:ext cx="7244275" cy="554839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49DEE4E-AC3E-2845-8C29-6149687E01BD}"/>
              </a:ext>
            </a:extLst>
          </p:cNvPr>
          <p:cNvSpPr txBox="1"/>
          <p:nvPr/>
        </p:nvSpPr>
        <p:spPr>
          <a:xfrm>
            <a:off x="5445105" y="1568723"/>
            <a:ext cx="2721512"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0432FF"/>
                </a:solidFill>
              </a:rPr>
              <a:t>2013 - N-doping: </a:t>
            </a:r>
            <a:r>
              <a:rPr lang="en-US" sz="1600" dirty="0">
                <a:solidFill>
                  <a:srgbClr val="0432FF"/>
                </a:solidFill>
              </a:rPr>
              <a:t>high Q</a:t>
            </a:r>
            <a:r>
              <a:rPr lang="en-US" sz="1600" baseline="-25000" dirty="0">
                <a:solidFill>
                  <a:srgbClr val="0432FF"/>
                </a:solidFill>
              </a:rPr>
              <a:t>0</a:t>
            </a:r>
            <a:r>
              <a:rPr lang="en-US" sz="1600" dirty="0">
                <a:solidFill>
                  <a:srgbClr val="0432FF"/>
                </a:solidFill>
              </a:rPr>
              <a:t> at medium field [6]</a:t>
            </a:r>
          </a:p>
        </p:txBody>
      </p:sp>
      <p:sp>
        <p:nvSpPr>
          <p:cNvPr id="14" name="TextBox 13">
            <a:extLst>
              <a:ext uri="{FF2B5EF4-FFF2-40B4-BE49-F238E27FC236}">
                <a16:creationId xmlns:a16="http://schemas.microsoft.com/office/drawing/2014/main" id="{3E3AB427-8677-FB41-B3A8-120CEFA66EA1}"/>
              </a:ext>
            </a:extLst>
          </p:cNvPr>
          <p:cNvSpPr txBox="1"/>
          <p:nvPr/>
        </p:nvSpPr>
        <p:spPr>
          <a:xfrm>
            <a:off x="7113289" y="2322020"/>
            <a:ext cx="1922929"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2017 - N-infusion: </a:t>
            </a:r>
            <a:r>
              <a:rPr lang="en-US" sz="1600" dirty="0">
                <a:solidFill>
                  <a:srgbClr val="FF0000"/>
                </a:solidFill>
              </a:rPr>
              <a:t>high gradient and high Q</a:t>
            </a:r>
            <a:r>
              <a:rPr lang="en-US" sz="1600" baseline="-25000" dirty="0">
                <a:solidFill>
                  <a:srgbClr val="FF0000"/>
                </a:solidFill>
              </a:rPr>
              <a:t>0</a:t>
            </a:r>
            <a:r>
              <a:rPr lang="en-US" sz="1600" dirty="0">
                <a:solidFill>
                  <a:srgbClr val="FF0000"/>
                </a:solidFill>
              </a:rPr>
              <a:t> [7]</a:t>
            </a:r>
            <a:endParaRPr lang="en-US" sz="1600" baseline="-25000" dirty="0">
              <a:solidFill>
                <a:srgbClr val="FF0000"/>
              </a:solidFill>
            </a:endParaRPr>
          </a:p>
        </p:txBody>
      </p:sp>
      <p:sp>
        <p:nvSpPr>
          <p:cNvPr id="15" name="TextBox 14">
            <a:extLst>
              <a:ext uri="{FF2B5EF4-FFF2-40B4-BE49-F238E27FC236}">
                <a16:creationId xmlns:a16="http://schemas.microsoft.com/office/drawing/2014/main" id="{D9C14993-5309-7A4E-B80B-CB90D59B88A5}"/>
              </a:ext>
            </a:extLst>
          </p:cNvPr>
          <p:cNvSpPr txBox="1"/>
          <p:nvPr/>
        </p:nvSpPr>
        <p:spPr>
          <a:xfrm>
            <a:off x="6302" y="6259348"/>
            <a:ext cx="9144000" cy="620076"/>
          </a:xfrm>
          <a:prstGeom prst="rect">
            <a:avLst/>
          </a:prstGeom>
          <a:solidFill>
            <a:schemeClr val="bg1"/>
          </a:solidFill>
        </p:spPr>
        <p:txBody>
          <a:bodyPr wrap="square" numCol="4" rtlCol="0" anchor="b" anchorCtr="0">
            <a:noAutofit/>
          </a:bodyPr>
          <a:lstStyle/>
          <a:p>
            <a:r>
              <a:rPr lang="en-US" sz="1200" dirty="0">
                <a:solidFill>
                  <a:srgbClr val="000000"/>
                </a:solidFill>
              </a:rPr>
              <a:t>[1] </a:t>
            </a:r>
            <a:r>
              <a:rPr lang="en-US" sz="1200" i="1" dirty="0">
                <a:solidFill>
                  <a:srgbClr val="000000"/>
                </a:solidFill>
              </a:rPr>
              <a:t>IEEE Trans. Mag. </a:t>
            </a:r>
            <a:r>
              <a:rPr lang="en-US" sz="1200" b="1" dirty="0">
                <a:solidFill>
                  <a:srgbClr val="000000"/>
                </a:solidFill>
              </a:rPr>
              <a:t>15</a:t>
            </a:r>
            <a:r>
              <a:rPr lang="en-US" sz="1200" dirty="0">
                <a:solidFill>
                  <a:srgbClr val="000000"/>
                </a:solidFill>
              </a:rPr>
              <a:t> 1</a:t>
            </a:r>
          </a:p>
          <a:p>
            <a:r>
              <a:rPr lang="en-US" sz="1200" dirty="0">
                <a:solidFill>
                  <a:srgbClr val="000000"/>
                </a:solidFill>
              </a:rPr>
              <a:t>[2] </a:t>
            </a:r>
            <a:r>
              <a:rPr lang="en-US" sz="1200" i="1" dirty="0">
                <a:solidFill>
                  <a:srgbClr val="000000"/>
                </a:solidFill>
              </a:rPr>
              <a:t>IEEE Trans. Mag. </a:t>
            </a:r>
            <a:r>
              <a:rPr lang="en-US" sz="1200" b="1" dirty="0">
                <a:solidFill>
                  <a:srgbClr val="000000"/>
                </a:solidFill>
              </a:rPr>
              <a:t>19</a:t>
            </a:r>
            <a:r>
              <a:rPr lang="en-US" sz="1200" dirty="0">
                <a:solidFill>
                  <a:srgbClr val="000000"/>
                </a:solidFill>
              </a:rPr>
              <a:t> 3</a:t>
            </a:r>
          </a:p>
          <a:p>
            <a:r>
              <a:rPr lang="en-US" sz="1200" dirty="0">
                <a:solidFill>
                  <a:srgbClr val="000000"/>
                </a:solidFill>
              </a:rPr>
              <a:t>[3] K. Saito, Proc SRF</a:t>
            </a:r>
          </a:p>
          <a:p>
            <a:r>
              <a:rPr lang="en-US" sz="1200" dirty="0">
                <a:solidFill>
                  <a:srgbClr val="000000"/>
                </a:solidFill>
              </a:rPr>
              <a:t>[4] Proc EPAC 1269-1271</a:t>
            </a:r>
          </a:p>
          <a:p>
            <a:r>
              <a:rPr lang="en-US" sz="1200" dirty="0">
                <a:solidFill>
                  <a:srgbClr val="000000"/>
                </a:solidFill>
              </a:rPr>
              <a:t>[5] TESLA DESY 98-05</a:t>
            </a:r>
          </a:p>
          <a:p>
            <a:r>
              <a:rPr lang="en-US" sz="1200" dirty="0">
                <a:solidFill>
                  <a:srgbClr val="000000"/>
                </a:solidFill>
              </a:rPr>
              <a:t>[6] </a:t>
            </a:r>
            <a:r>
              <a:rPr lang="en-US" sz="1200" i="1" dirty="0" err="1">
                <a:solidFill>
                  <a:srgbClr val="000000"/>
                </a:solidFill>
              </a:rPr>
              <a:t>Supercond</a:t>
            </a:r>
            <a:r>
              <a:rPr lang="en-US" sz="1200" i="1" dirty="0">
                <a:solidFill>
                  <a:srgbClr val="000000"/>
                </a:solidFill>
              </a:rPr>
              <a:t>. Sci. Tech. </a:t>
            </a:r>
            <a:r>
              <a:rPr lang="en-US" sz="1200" b="1" dirty="0">
                <a:solidFill>
                  <a:srgbClr val="000000"/>
                </a:solidFill>
              </a:rPr>
              <a:t>26</a:t>
            </a:r>
            <a:r>
              <a:rPr lang="en-US" sz="1200" dirty="0">
                <a:solidFill>
                  <a:srgbClr val="000000"/>
                </a:solidFill>
              </a:rPr>
              <a:t> 102001</a:t>
            </a:r>
          </a:p>
          <a:p>
            <a:r>
              <a:rPr lang="en-US" sz="1200" dirty="0">
                <a:solidFill>
                  <a:srgbClr val="000000"/>
                </a:solidFill>
              </a:rPr>
              <a:t>[7] </a:t>
            </a:r>
            <a:r>
              <a:rPr lang="en-US" sz="1200" i="1" dirty="0" err="1">
                <a:solidFill>
                  <a:srgbClr val="000000"/>
                </a:solidFill>
              </a:rPr>
              <a:t>Supercond</a:t>
            </a:r>
            <a:r>
              <a:rPr lang="en-US" sz="1200" i="1" dirty="0">
                <a:solidFill>
                  <a:srgbClr val="000000"/>
                </a:solidFill>
              </a:rPr>
              <a:t>. Sci. Tech.</a:t>
            </a:r>
            <a:r>
              <a:rPr lang="en-US" sz="1200" dirty="0">
                <a:solidFill>
                  <a:srgbClr val="000000"/>
                </a:solidFill>
              </a:rPr>
              <a:t> </a:t>
            </a:r>
            <a:r>
              <a:rPr lang="en-US" sz="1200" b="1" dirty="0">
                <a:solidFill>
                  <a:srgbClr val="000000"/>
                </a:solidFill>
              </a:rPr>
              <a:t>30</a:t>
            </a:r>
            <a:r>
              <a:rPr lang="en-US" sz="1200" dirty="0">
                <a:solidFill>
                  <a:srgbClr val="000000"/>
                </a:solidFill>
              </a:rPr>
              <a:t> 094004</a:t>
            </a:r>
          </a:p>
        </p:txBody>
      </p:sp>
      <p:sp>
        <p:nvSpPr>
          <p:cNvPr id="16" name="TextBox 15">
            <a:extLst>
              <a:ext uri="{FF2B5EF4-FFF2-40B4-BE49-F238E27FC236}">
                <a16:creationId xmlns:a16="http://schemas.microsoft.com/office/drawing/2014/main" id="{95FDC09B-6914-5740-9BEE-4793899CA963}"/>
              </a:ext>
            </a:extLst>
          </p:cNvPr>
          <p:cNvSpPr txBox="1"/>
          <p:nvPr/>
        </p:nvSpPr>
        <p:spPr>
          <a:xfrm>
            <a:off x="6508377" y="3233309"/>
            <a:ext cx="2622176"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7030A0"/>
                </a:solidFill>
              </a:rPr>
              <a:t>1998 – 120C bake: </a:t>
            </a:r>
            <a:r>
              <a:rPr lang="en-US" sz="1600" dirty="0">
                <a:solidFill>
                  <a:srgbClr val="7030A0"/>
                </a:solidFill>
              </a:rPr>
              <a:t>prevent high field Q-slope [5]</a:t>
            </a:r>
            <a:endParaRPr lang="en-US" sz="1600" baseline="-25000" dirty="0">
              <a:solidFill>
                <a:srgbClr val="7030A0"/>
              </a:solidFill>
            </a:endParaRPr>
          </a:p>
        </p:txBody>
      </p:sp>
      <p:sp>
        <p:nvSpPr>
          <p:cNvPr id="17" name="TextBox 16">
            <a:extLst>
              <a:ext uri="{FF2B5EF4-FFF2-40B4-BE49-F238E27FC236}">
                <a16:creationId xmlns:a16="http://schemas.microsoft.com/office/drawing/2014/main" id="{E1CF6FEF-3304-984C-A046-7260973C76CB}"/>
              </a:ext>
            </a:extLst>
          </p:cNvPr>
          <p:cNvSpPr txBox="1"/>
          <p:nvPr/>
        </p:nvSpPr>
        <p:spPr>
          <a:xfrm>
            <a:off x="5688725" y="3977852"/>
            <a:ext cx="3024969"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000000"/>
                </a:solidFill>
              </a:rPr>
              <a:t>1989 – </a:t>
            </a:r>
            <a:r>
              <a:rPr lang="en-US" sz="1600" b="1" dirty="0" err="1">
                <a:solidFill>
                  <a:srgbClr val="000000"/>
                </a:solidFill>
              </a:rPr>
              <a:t>electropolishing</a:t>
            </a:r>
            <a:r>
              <a:rPr lang="en-US" sz="1600" b="1" dirty="0">
                <a:solidFill>
                  <a:srgbClr val="000000"/>
                </a:solidFill>
              </a:rPr>
              <a:t>: </a:t>
            </a:r>
            <a:r>
              <a:rPr lang="en-US" sz="1600" dirty="0">
                <a:solidFill>
                  <a:srgbClr val="000000"/>
                </a:solidFill>
              </a:rPr>
              <a:t>smooth surfaces to nm-scale [3]</a:t>
            </a:r>
          </a:p>
          <a:p>
            <a:pPr algn="ctr"/>
            <a:r>
              <a:rPr lang="en-US" sz="1600" b="1" dirty="0">
                <a:solidFill>
                  <a:srgbClr val="000000"/>
                </a:solidFill>
              </a:rPr>
              <a:t>1992 – High pressure rinsing: </a:t>
            </a:r>
            <a:r>
              <a:rPr lang="en-US" sz="1600" dirty="0">
                <a:solidFill>
                  <a:srgbClr val="000000"/>
                </a:solidFill>
              </a:rPr>
              <a:t>prevent field emission [4]</a:t>
            </a:r>
          </a:p>
        </p:txBody>
      </p:sp>
      <p:sp>
        <p:nvSpPr>
          <p:cNvPr id="18" name="TextBox 17">
            <a:extLst>
              <a:ext uri="{FF2B5EF4-FFF2-40B4-BE49-F238E27FC236}">
                <a16:creationId xmlns:a16="http://schemas.microsoft.com/office/drawing/2014/main" id="{AC180F13-3920-5F40-BBF1-871B3E128EB1}"/>
              </a:ext>
            </a:extLst>
          </p:cNvPr>
          <p:cNvSpPr txBox="1"/>
          <p:nvPr/>
        </p:nvSpPr>
        <p:spPr>
          <a:xfrm>
            <a:off x="3065724" y="3961498"/>
            <a:ext cx="1894594"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800000"/>
                </a:solidFill>
              </a:rPr>
              <a:t>1983 – control of impurities at welds: </a:t>
            </a:r>
            <a:r>
              <a:rPr lang="en-US" sz="1600" dirty="0">
                <a:solidFill>
                  <a:srgbClr val="800000"/>
                </a:solidFill>
              </a:rPr>
              <a:t>prevent thermal breakdown [2]</a:t>
            </a:r>
          </a:p>
        </p:txBody>
      </p:sp>
      <p:sp>
        <p:nvSpPr>
          <p:cNvPr id="19" name="TextBox 18">
            <a:extLst>
              <a:ext uri="{FF2B5EF4-FFF2-40B4-BE49-F238E27FC236}">
                <a16:creationId xmlns:a16="http://schemas.microsoft.com/office/drawing/2014/main" id="{182AB17E-10EA-CD41-B551-61C2DF8C671C}"/>
              </a:ext>
            </a:extLst>
          </p:cNvPr>
          <p:cNvSpPr txBox="1"/>
          <p:nvPr/>
        </p:nvSpPr>
        <p:spPr>
          <a:xfrm>
            <a:off x="214311" y="2233471"/>
            <a:ext cx="1900803"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1979 – elliptical shapes: </a:t>
            </a:r>
            <a:r>
              <a:rPr lang="en-US" sz="1600" dirty="0">
                <a:solidFill>
                  <a:srgbClr val="FF0000"/>
                </a:solidFill>
              </a:rPr>
              <a:t>prevent </a:t>
            </a:r>
            <a:r>
              <a:rPr lang="en-US" sz="1600" dirty="0" err="1">
                <a:solidFill>
                  <a:srgbClr val="FF0000"/>
                </a:solidFill>
              </a:rPr>
              <a:t>multipacting</a:t>
            </a:r>
            <a:r>
              <a:rPr lang="en-US" sz="1600" dirty="0">
                <a:solidFill>
                  <a:srgbClr val="FF0000"/>
                </a:solidFill>
              </a:rPr>
              <a:t> [1]</a:t>
            </a:r>
          </a:p>
        </p:txBody>
      </p:sp>
    </p:spTree>
    <p:extLst>
      <p:ext uri="{BB962C8B-B14F-4D97-AF65-F5344CB8AC3E}">
        <p14:creationId xmlns:p14="http://schemas.microsoft.com/office/powerpoint/2010/main" val="87034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F2F98-09F9-8242-960F-C95F667CEA42}"/>
              </a:ext>
            </a:extLst>
          </p:cNvPr>
          <p:cNvSpPr>
            <a:spLocks noGrp="1"/>
          </p:cNvSpPr>
          <p:nvPr>
            <p:ph type="title"/>
          </p:nvPr>
        </p:nvSpPr>
        <p:spPr/>
        <p:txBody>
          <a:bodyPr/>
          <a:lstStyle/>
          <a:p>
            <a:r>
              <a:rPr lang="en-US" dirty="0"/>
              <a:t>SRF Performance Improvements Driven by R&amp;D</a:t>
            </a:r>
          </a:p>
        </p:txBody>
      </p:sp>
      <p:sp>
        <p:nvSpPr>
          <p:cNvPr id="4" name="Date Placeholder 3">
            <a:extLst>
              <a:ext uri="{FF2B5EF4-FFF2-40B4-BE49-F238E27FC236}">
                <a16:creationId xmlns:a16="http://schemas.microsoft.com/office/drawing/2014/main" id="{193DDAB5-E1D3-F24C-B20D-630DB399E0AB}"/>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7CF0D034-2660-5D47-8C6E-6E7D131F3833}"/>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7" name="Object 6">
            <a:extLst>
              <a:ext uri="{FF2B5EF4-FFF2-40B4-BE49-F238E27FC236}">
                <a16:creationId xmlns:a16="http://schemas.microsoft.com/office/drawing/2014/main" id="{9F9B34B9-8DC3-9840-9894-8C8DAB2B1710}"/>
              </a:ext>
            </a:extLst>
          </p:cNvPr>
          <p:cNvGraphicFramePr>
            <a:graphicFrameLocks noChangeAspect="1"/>
          </p:cNvGraphicFramePr>
          <p:nvPr>
            <p:extLst/>
          </p:nvPr>
        </p:nvGraphicFramePr>
        <p:xfrm>
          <a:off x="942718" y="679629"/>
          <a:ext cx="7244275" cy="5548392"/>
        </p:xfrm>
        <a:graphic>
          <a:graphicData uri="http://schemas.openxmlformats.org/presentationml/2006/ole">
            <mc:AlternateContent xmlns:mc="http://schemas.openxmlformats.org/markup-compatibility/2006">
              <mc:Choice xmlns:v="urn:schemas-microsoft-com:vml" Requires="v">
                <p:oleObj spid="_x0000_s5193" name="Graph" r:id="rId3" imgW="3906000" imgH="2990520" progId="Origin50.Graph">
                  <p:embed/>
                </p:oleObj>
              </mc:Choice>
              <mc:Fallback>
                <p:oleObj name="Graph" r:id="rId3" imgW="3906000" imgH="2990520" progId="Origin50.Graph">
                  <p:embed/>
                  <p:pic>
                    <p:nvPicPr>
                      <p:cNvPr id="7" name="Object 6">
                        <a:extLst>
                          <a:ext uri="{FF2B5EF4-FFF2-40B4-BE49-F238E27FC236}">
                            <a16:creationId xmlns:a16="http://schemas.microsoft.com/office/drawing/2014/main" id="{9F9B34B9-8DC3-9840-9894-8C8DAB2B1710}"/>
                          </a:ext>
                        </a:extLst>
                      </p:cNvPr>
                      <p:cNvPicPr/>
                      <p:nvPr/>
                    </p:nvPicPr>
                    <p:blipFill>
                      <a:blip r:embed="rId4"/>
                      <a:stretch>
                        <a:fillRect/>
                      </a:stretch>
                    </p:blipFill>
                    <p:spPr>
                      <a:xfrm>
                        <a:off x="942718" y="679629"/>
                        <a:ext cx="7244275" cy="554839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49DEE4E-AC3E-2845-8C29-6149687E01BD}"/>
              </a:ext>
            </a:extLst>
          </p:cNvPr>
          <p:cNvSpPr txBox="1"/>
          <p:nvPr/>
        </p:nvSpPr>
        <p:spPr>
          <a:xfrm>
            <a:off x="5445105" y="1568723"/>
            <a:ext cx="2721512"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0432FF"/>
                </a:solidFill>
              </a:rPr>
              <a:t>2013 - N-doping: </a:t>
            </a:r>
            <a:r>
              <a:rPr lang="en-US" sz="1600" dirty="0">
                <a:solidFill>
                  <a:srgbClr val="0432FF"/>
                </a:solidFill>
              </a:rPr>
              <a:t>high Q</a:t>
            </a:r>
            <a:r>
              <a:rPr lang="en-US" sz="1600" baseline="-25000" dirty="0">
                <a:solidFill>
                  <a:srgbClr val="0432FF"/>
                </a:solidFill>
              </a:rPr>
              <a:t>0</a:t>
            </a:r>
            <a:r>
              <a:rPr lang="en-US" sz="1600" dirty="0">
                <a:solidFill>
                  <a:srgbClr val="0432FF"/>
                </a:solidFill>
              </a:rPr>
              <a:t> at medium field [6]</a:t>
            </a:r>
          </a:p>
        </p:txBody>
      </p:sp>
      <p:sp>
        <p:nvSpPr>
          <p:cNvPr id="14" name="TextBox 13">
            <a:extLst>
              <a:ext uri="{FF2B5EF4-FFF2-40B4-BE49-F238E27FC236}">
                <a16:creationId xmlns:a16="http://schemas.microsoft.com/office/drawing/2014/main" id="{3E3AB427-8677-FB41-B3A8-120CEFA66EA1}"/>
              </a:ext>
            </a:extLst>
          </p:cNvPr>
          <p:cNvSpPr txBox="1"/>
          <p:nvPr/>
        </p:nvSpPr>
        <p:spPr>
          <a:xfrm>
            <a:off x="7113289" y="2322020"/>
            <a:ext cx="1922929"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2017 - N-infusion: </a:t>
            </a:r>
            <a:r>
              <a:rPr lang="en-US" sz="1600" dirty="0">
                <a:solidFill>
                  <a:srgbClr val="FF0000"/>
                </a:solidFill>
              </a:rPr>
              <a:t>high gradient and high Q</a:t>
            </a:r>
            <a:r>
              <a:rPr lang="en-US" sz="1600" baseline="-25000" dirty="0">
                <a:solidFill>
                  <a:srgbClr val="FF0000"/>
                </a:solidFill>
              </a:rPr>
              <a:t>0</a:t>
            </a:r>
            <a:r>
              <a:rPr lang="en-US" sz="1600" dirty="0">
                <a:solidFill>
                  <a:srgbClr val="FF0000"/>
                </a:solidFill>
              </a:rPr>
              <a:t> [7]</a:t>
            </a:r>
            <a:endParaRPr lang="en-US" sz="1600" baseline="-25000" dirty="0">
              <a:solidFill>
                <a:srgbClr val="FF0000"/>
              </a:solidFill>
            </a:endParaRPr>
          </a:p>
        </p:txBody>
      </p:sp>
      <p:sp>
        <p:nvSpPr>
          <p:cNvPr id="15" name="TextBox 14">
            <a:extLst>
              <a:ext uri="{FF2B5EF4-FFF2-40B4-BE49-F238E27FC236}">
                <a16:creationId xmlns:a16="http://schemas.microsoft.com/office/drawing/2014/main" id="{D9C14993-5309-7A4E-B80B-CB90D59B88A5}"/>
              </a:ext>
            </a:extLst>
          </p:cNvPr>
          <p:cNvSpPr txBox="1"/>
          <p:nvPr/>
        </p:nvSpPr>
        <p:spPr>
          <a:xfrm>
            <a:off x="6302" y="6259348"/>
            <a:ext cx="9144000" cy="620076"/>
          </a:xfrm>
          <a:prstGeom prst="rect">
            <a:avLst/>
          </a:prstGeom>
          <a:solidFill>
            <a:schemeClr val="bg1"/>
          </a:solidFill>
        </p:spPr>
        <p:txBody>
          <a:bodyPr wrap="square" numCol="4" rtlCol="0" anchor="b" anchorCtr="0">
            <a:noAutofit/>
          </a:bodyPr>
          <a:lstStyle/>
          <a:p>
            <a:r>
              <a:rPr lang="en-US" sz="1200" dirty="0">
                <a:solidFill>
                  <a:srgbClr val="000000"/>
                </a:solidFill>
              </a:rPr>
              <a:t>[1] </a:t>
            </a:r>
            <a:r>
              <a:rPr lang="en-US" sz="1200" i="1" dirty="0">
                <a:solidFill>
                  <a:srgbClr val="000000"/>
                </a:solidFill>
              </a:rPr>
              <a:t>IEEE Trans. Mag. </a:t>
            </a:r>
            <a:r>
              <a:rPr lang="en-US" sz="1200" b="1" dirty="0">
                <a:solidFill>
                  <a:srgbClr val="000000"/>
                </a:solidFill>
              </a:rPr>
              <a:t>15</a:t>
            </a:r>
            <a:r>
              <a:rPr lang="en-US" sz="1200" dirty="0">
                <a:solidFill>
                  <a:srgbClr val="000000"/>
                </a:solidFill>
              </a:rPr>
              <a:t> 1</a:t>
            </a:r>
          </a:p>
          <a:p>
            <a:r>
              <a:rPr lang="en-US" sz="1200" dirty="0">
                <a:solidFill>
                  <a:srgbClr val="000000"/>
                </a:solidFill>
              </a:rPr>
              <a:t>[2] </a:t>
            </a:r>
            <a:r>
              <a:rPr lang="en-US" sz="1200" i="1" dirty="0">
                <a:solidFill>
                  <a:srgbClr val="000000"/>
                </a:solidFill>
              </a:rPr>
              <a:t>IEEE Trans. Mag. </a:t>
            </a:r>
            <a:r>
              <a:rPr lang="en-US" sz="1200" b="1" dirty="0">
                <a:solidFill>
                  <a:srgbClr val="000000"/>
                </a:solidFill>
              </a:rPr>
              <a:t>19</a:t>
            </a:r>
            <a:r>
              <a:rPr lang="en-US" sz="1200" dirty="0">
                <a:solidFill>
                  <a:srgbClr val="000000"/>
                </a:solidFill>
              </a:rPr>
              <a:t> 3</a:t>
            </a:r>
          </a:p>
          <a:p>
            <a:r>
              <a:rPr lang="en-US" sz="1200" dirty="0">
                <a:solidFill>
                  <a:srgbClr val="000000"/>
                </a:solidFill>
              </a:rPr>
              <a:t>[3] K. Saito, Proc SRF</a:t>
            </a:r>
          </a:p>
          <a:p>
            <a:r>
              <a:rPr lang="en-US" sz="1200" dirty="0">
                <a:solidFill>
                  <a:srgbClr val="000000"/>
                </a:solidFill>
              </a:rPr>
              <a:t>[4] Proc EPAC 1269-1271</a:t>
            </a:r>
          </a:p>
          <a:p>
            <a:r>
              <a:rPr lang="en-US" sz="1200" dirty="0">
                <a:solidFill>
                  <a:srgbClr val="000000"/>
                </a:solidFill>
              </a:rPr>
              <a:t>[5] TESLA DESY 98-05</a:t>
            </a:r>
          </a:p>
          <a:p>
            <a:r>
              <a:rPr lang="en-US" sz="1200" dirty="0">
                <a:solidFill>
                  <a:srgbClr val="000000"/>
                </a:solidFill>
              </a:rPr>
              <a:t>[6] </a:t>
            </a:r>
            <a:r>
              <a:rPr lang="en-US" sz="1200" i="1" dirty="0" err="1">
                <a:solidFill>
                  <a:srgbClr val="000000"/>
                </a:solidFill>
              </a:rPr>
              <a:t>Supercond</a:t>
            </a:r>
            <a:r>
              <a:rPr lang="en-US" sz="1200" i="1" dirty="0">
                <a:solidFill>
                  <a:srgbClr val="000000"/>
                </a:solidFill>
              </a:rPr>
              <a:t>. Sci. Tech. </a:t>
            </a:r>
            <a:r>
              <a:rPr lang="en-US" sz="1200" b="1" dirty="0">
                <a:solidFill>
                  <a:srgbClr val="000000"/>
                </a:solidFill>
              </a:rPr>
              <a:t>26</a:t>
            </a:r>
            <a:r>
              <a:rPr lang="en-US" sz="1200" dirty="0">
                <a:solidFill>
                  <a:srgbClr val="000000"/>
                </a:solidFill>
              </a:rPr>
              <a:t> 102001</a:t>
            </a:r>
          </a:p>
          <a:p>
            <a:r>
              <a:rPr lang="en-US" sz="1200" dirty="0">
                <a:solidFill>
                  <a:srgbClr val="000000"/>
                </a:solidFill>
              </a:rPr>
              <a:t>[7] </a:t>
            </a:r>
            <a:r>
              <a:rPr lang="en-US" sz="1200" i="1" dirty="0" err="1">
                <a:solidFill>
                  <a:srgbClr val="000000"/>
                </a:solidFill>
              </a:rPr>
              <a:t>Supercond</a:t>
            </a:r>
            <a:r>
              <a:rPr lang="en-US" sz="1200" i="1" dirty="0">
                <a:solidFill>
                  <a:srgbClr val="000000"/>
                </a:solidFill>
              </a:rPr>
              <a:t>. Sci. Tech.</a:t>
            </a:r>
            <a:r>
              <a:rPr lang="en-US" sz="1200" dirty="0">
                <a:solidFill>
                  <a:srgbClr val="000000"/>
                </a:solidFill>
              </a:rPr>
              <a:t> </a:t>
            </a:r>
            <a:r>
              <a:rPr lang="en-US" sz="1200" b="1" dirty="0">
                <a:solidFill>
                  <a:srgbClr val="000000"/>
                </a:solidFill>
              </a:rPr>
              <a:t>30</a:t>
            </a:r>
            <a:r>
              <a:rPr lang="en-US" sz="1200" dirty="0">
                <a:solidFill>
                  <a:srgbClr val="000000"/>
                </a:solidFill>
              </a:rPr>
              <a:t> 094004</a:t>
            </a:r>
          </a:p>
        </p:txBody>
      </p:sp>
      <p:sp>
        <p:nvSpPr>
          <p:cNvPr id="16" name="TextBox 15">
            <a:extLst>
              <a:ext uri="{FF2B5EF4-FFF2-40B4-BE49-F238E27FC236}">
                <a16:creationId xmlns:a16="http://schemas.microsoft.com/office/drawing/2014/main" id="{95FDC09B-6914-5740-9BEE-4793899CA963}"/>
              </a:ext>
            </a:extLst>
          </p:cNvPr>
          <p:cNvSpPr txBox="1"/>
          <p:nvPr/>
        </p:nvSpPr>
        <p:spPr>
          <a:xfrm>
            <a:off x="6508377" y="3233309"/>
            <a:ext cx="2622176"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7030A0"/>
                </a:solidFill>
              </a:rPr>
              <a:t>1998 – 120C bake: </a:t>
            </a:r>
            <a:r>
              <a:rPr lang="en-US" sz="1600" dirty="0">
                <a:solidFill>
                  <a:srgbClr val="7030A0"/>
                </a:solidFill>
              </a:rPr>
              <a:t>prevent high field Q-slope [5]</a:t>
            </a:r>
            <a:endParaRPr lang="en-US" sz="1600" baseline="-25000" dirty="0">
              <a:solidFill>
                <a:srgbClr val="7030A0"/>
              </a:solidFill>
            </a:endParaRPr>
          </a:p>
        </p:txBody>
      </p:sp>
      <p:sp>
        <p:nvSpPr>
          <p:cNvPr id="17" name="TextBox 16">
            <a:extLst>
              <a:ext uri="{FF2B5EF4-FFF2-40B4-BE49-F238E27FC236}">
                <a16:creationId xmlns:a16="http://schemas.microsoft.com/office/drawing/2014/main" id="{E1CF6FEF-3304-984C-A046-7260973C76CB}"/>
              </a:ext>
            </a:extLst>
          </p:cNvPr>
          <p:cNvSpPr txBox="1"/>
          <p:nvPr/>
        </p:nvSpPr>
        <p:spPr>
          <a:xfrm>
            <a:off x="5688725" y="3977852"/>
            <a:ext cx="3024969"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000000"/>
                </a:solidFill>
              </a:rPr>
              <a:t>1989 – </a:t>
            </a:r>
            <a:r>
              <a:rPr lang="en-US" sz="1600" b="1" dirty="0" err="1">
                <a:solidFill>
                  <a:srgbClr val="000000"/>
                </a:solidFill>
              </a:rPr>
              <a:t>electropolishing</a:t>
            </a:r>
            <a:r>
              <a:rPr lang="en-US" sz="1600" b="1" dirty="0">
                <a:solidFill>
                  <a:srgbClr val="000000"/>
                </a:solidFill>
              </a:rPr>
              <a:t>: </a:t>
            </a:r>
            <a:r>
              <a:rPr lang="en-US" sz="1600" dirty="0">
                <a:solidFill>
                  <a:srgbClr val="000000"/>
                </a:solidFill>
              </a:rPr>
              <a:t>smooth surfaces to nm-scale [3]</a:t>
            </a:r>
          </a:p>
          <a:p>
            <a:pPr algn="ctr"/>
            <a:r>
              <a:rPr lang="en-US" sz="1600" b="1" dirty="0">
                <a:solidFill>
                  <a:srgbClr val="000000"/>
                </a:solidFill>
              </a:rPr>
              <a:t>1992 – High pressure rinsing: </a:t>
            </a:r>
            <a:r>
              <a:rPr lang="en-US" sz="1600" dirty="0">
                <a:solidFill>
                  <a:srgbClr val="000000"/>
                </a:solidFill>
              </a:rPr>
              <a:t>prevent field emission [4]</a:t>
            </a:r>
          </a:p>
        </p:txBody>
      </p:sp>
      <p:sp>
        <p:nvSpPr>
          <p:cNvPr id="18" name="TextBox 17">
            <a:extLst>
              <a:ext uri="{FF2B5EF4-FFF2-40B4-BE49-F238E27FC236}">
                <a16:creationId xmlns:a16="http://schemas.microsoft.com/office/drawing/2014/main" id="{AC180F13-3920-5F40-BBF1-871B3E128EB1}"/>
              </a:ext>
            </a:extLst>
          </p:cNvPr>
          <p:cNvSpPr txBox="1"/>
          <p:nvPr/>
        </p:nvSpPr>
        <p:spPr>
          <a:xfrm>
            <a:off x="3065724" y="3961498"/>
            <a:ext cx="1894594"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800000"/>
                </a:solidFill>
              </a:rPr>
              <a:t>1983 – control of impurities at welds: </a:t>
            </a:r>
            <a:r>
              <a:rPr lang="en-US" sz="1600" dirty="0">
                <a:solidFill>
                  <a:srgbClr val="800000"/>
                </a:solidFill>
              </a:rPr>
              <a:t>prevent thermal breakdown [2]</a:t>
            </a:r>
          </a:p>
        </p:txBody>
      </p:sp>
      <p:sp>
        <p:nvSpPr>
          <p:cNvPr id="19" name="TextBox 18">
            <a:extLst>
              <a:ext uri="{FF2B5EF4-FFF2-40B4-BE49-F238E27FC236}">
                <a16:creationId xmlns:a16="http://schemas.microsoft.com/office/drawing/2014/main" id="{182AB17E-10EA-CD41-B551-61C2DF8C671C}"/>
              </a:ext>
            </a:extLst>
          </p:cNvPr>
          <p:cNvSpPr txBox="1"/>
          <p:nvPr/>
        </p:nvSpPr>
        <p:spPr>
          <a:xfrm>
            <a:off x="214311" y="2233471"/>
            <a:ext cx="1900803"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1979 – elliptical shapes: </a:t>
            </a:r>
            <a:r>
              <a:rPr lang="en-US" sz="1600" dirty="0">
                <a:solidFill>
                  <a:srgbClr val="FF0000"/>
                </a:solidFill>
              </a:rPr>
              <a:t>prevent </a:t>
            </a:r>
            <a:r>
              <a:rPr lang="en-US" sz="1600" dirty="0" err="1">
                <a:solidFill>
                  <a:srgbClr val="FF0000"/>
                </a:solidFill>
              </a:rPr>
              <a:t>multipacting</a:t>
            </a:r>
            <a:r>
              <a:rPr lang="en-US" sz="1600" dirty="0">
                <a:solidFill>
                  <a:srgbClr val="FF0000"/>
                </a:solidFill>
              </a:rPr>
              <a:t> [1]</a:t>
            </a:r>
          </a:p>
        </p:txBody>
      </p:sp>
      <p:sp>
        <p:nvSpPr>
          <p:cNvPr id="2" name="Striped Right Arrow 1">
            <a:extLst>
              <a:ext uri="{FF2B5EF4-FFF2-40B4-BE49-F238E27FC236}">
                <a16:creationId xmlns:a16="http://schemas.microsoft.com/office/drawing/2014/main" id="{F6ADF3C1-3448-484E-91C8-154977A23356}"/>
              </a:ext>
            </a:extLst>
          </p:cNvPr>
          <p:cNvSpPr/>
          <p:nvPr/>
        </p:nvSpPr>
        <p:spPr>
          <a:xfrm rot="2464100">
            <a:off x="1776549" y="3264245"/>
            <a:ext cx="1653783"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Striped Right Arrow 19">
            <a:extLst>
              <a:ext uri="{FF2B5EF4-FFF2-40B4-BE49-F238E27FC236}">
                <a16:creationId xmlns:a16="http://schemas.microsoft.com/office/drawing/2014/main" id="{748FD4F6-426C-5542-9D90-E1103FA291B8}"/>
              </a:ext>
            </a:extLst>
          </p:cNvPr>
          <p:cNvSpPr/>
          <p:nvPr/>
        </p:nvSpPr>
        <p:spPr>
          <a:xfrm>
            <a:off x="4852534" y="3954310"/>
            <a:ext cx="956595"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1" name="Striped Right Arrow 20">
            <a:extLst>
              <a:ext uri="{FF2B5EF4-FFF2-40B4-BE49-F238E27FC236}">
                <a16:creationId xmlns:a16="http://schemas.microsoft.com/office/drawing/2014/main" id="{398AA25F-4EA6-F543-8C6B-100BD66ABDAF}"/>
              </a:ext>
            </a:extLst>
          </p:cNvPr>
          <p:cNvSpPr/>
          <p:nvPr/>
        </p:nvSpPr>
        <p:spPr>
          <a:xfrm rot="5400000">
            <a:off x="5905214" y="4171621"/>
            <a:ext cx="241076"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2" name="Striped Right Arrow 21">
            <a:extLst>
              <a:ext uri="{FF2B5EF4-FFF2-40B4-BE49-F238E27FC236}">
                <a16:creationId xmlns:a16="http://schemas.microsoft.com/office/drawing/2014/main" id="{E681BC63-E6B8-F44F-9D5E-E8BB89D230AA}"/>
              </a:ext>
            </a:extLst>
          </p:cNvPr>
          <p:cNvSpPr/>
          <p:nvPr/>
        </p:nvSpPr>
        <p:spPr>
          <a:xfrm rot="17595495">
            <a:off x="8364094" y="3954310"/>
            <a:ext cx="872389"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3" name="Striped Right Arrow 22">
            <a:extLst>
              <a:ext uri="{FF2B5EF4-FFF2-40B4-BE49-F238E27FC236}">
                <a16:creationId xmlns:a16="http://schemas.microsoft.com/office/drawing/2014/main" id="{ADC7CABB-C54B-D94E-93CD-BAD6C2672B92}"/>
              </a:ext>
            </a:extLst>
          </p:cNvPr>
          <p:cNvSpPr/>
          <p:nvPr/>
        </p:nvSpPr>
        <p:spPr>
          <a:xfrm rot="15540382">
            <a:off x="5759310" y="2554191"/>
            <a:ext cx="1414927"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Striped Right Arrow 23">
            <a:extLst>
              <a:ext uri="{FF2B5EF4-FFF2-40B4-BE49-F238E27FC236}">
                <a16:creationId xmlns:a16="http://schemas.microsoft.com/office/drawing/2014/main" id="{D7EE0B19-0783-EE44-8B7D-9011453018B9}"/>
              </a:ext>
            </a:extLst>
          </p:cNvPr>
          <p:cNvSpPr/>
          <p:nvPr/>
        </p:nvSpPr>
        <p:spPr>
          <a:xfrm rot="4303988">
            <a:off x="7716604" y="1989911"/>
            <a:ext cx="384495"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90880F-7C6C-CD46-B1CE-AF1356F7A1A8}"/>
              </a:ext>
            </a:extLst>
          </p:cNvPr>
          <p:cNvSpPr txBox="1"/>
          <p:nvPr/>
        </p:nvSpPr>
        <p:spPr>
          <a:xfrm>
            <a:off x="170194" y="5818168"/>
            <a:ext cx="3624852" cy="923330"/>
          </a:xfrm>
          <a:prstGeom prst="rect">
            <a:avLst/>
          </a:prstGeom>
          <a:solidFill>
            <a:srgbClr val="FFFF00"/>
          </a:solidFill>
          <a:ln>
            <a:solidFill>
              <a:srgbClr val="000000"/>
            </a:solidFill>
          </a:ln>
        </p:spPr>
        <p:txBody>
          <a:bodyPr wrap="square" rtlCol="0">
            <a:spAutoFit/>
          </a:bodyPr>
          <a:lstStyle/>
          <a:p>
            <a:pPr algn="ctr"/>
            <a:r>
              <a:rPr lang="en-US" dirty="0">
                <a:solidFill>
                  <a:srgbClr val="000000"/>
                </a:solidFill>
              </a:rPr>
              <a:t>There is a strong historical trend of SRF R&amp;D leading to substantial advances in cavity performance</a:t>
            </a:r>
          </a:p>
        </p:txBody>
      </p:sp>
    </p:spTree>
    <p:extLst>
      <p:ext uri="{BB962C8B-B14F-4D97-AF65-F5344CB8AC3E}">
        <p14:creationId xmlns:p14="http://schemas.microsoft.com/office/powerpoint/2010/main" val="209739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F2F98-09F9-8242-960F-C95F667CEA42}"/>
              </a:ext>
            </a:extLst>
          </p:cNvPr>
          <p:cNvSpPr>
            <a:spLocks noGrp="1"/>
          </p:cNvSpPr>
          <p:nvPr>
            <p:ph type="title"/>
          </p:nvPr>
        </p:nvSpPr>
        <p:spPr/>
        <p:txBody>
          <a:bodyPr/>
          <a:lstStyle/>
          <a:p>
            <a:r>
              <a:rPr lang="en-US" dirty="0"/>
              <a:t>SRF Performance Improvements Driven by R&amp;D</a:t>
            </a:r>
          </a:p>
        </p:txBody>
      </p:sp>
      <p:sp>
        <p:nvSpPr>
          <p:cNvPr id="4" name="Date Placeholder 3">
            <a:extLst>
              <a:ext uri="{FF2B5EF4-FFF2-40B4-BE49-F238E27FC236}">
                <a16:creationId xmlns:a16="http://schemas.microsoft.com/office/drawing/2014/main" id="{193DDAB5-E1D3-F24C-B20D-630DB399E0AB}"/>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7CF0D034-2660-5D47-8C6E-6E7D131F3833}"/>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graphicFrame>
        <p:nvGraphicFramePr>
          <p:cNvPr id="7" name="Object 6">
            <a:extLst>
              <a:ext uri="{FF2B5EF4-FFF2-40B4-BE49-F238E27FC236}">
                <a16:creationId xmlns:a16="http://schemas.microsoft.com/office/drawing/2014/main" id="{9F9B34B9-8DC3-9840-9894-8C8DAB2B1710}"/>
              </a:ext>
            </a:extLst>
          </p:cNvPr>
          <p:cNvGraphicFramePr>
            <a:graphicFrameLocks noChangeAspect="1"/>
          </p:cNvGraphicFramePr>
          <p:nvPr>
            <p:extLst/>
          </p:nvPr>
        </p:nvGraphicFramePr>
        <p:xfrm>
          <a:off x="942718" y="679629"/>
          <a:ext cx="7244275" cy="5548392"/>
        </p:xfrm>
        <a:graphic>
          <a:graphicData uri="http://schemas.openxmlformats.org/presentationml/2006/ole">
            <mc:AlternateContent xmlns:mc="http://schemas.openxmlformats.org/markup-compatibility/2006">
              <mc:Choice xmlns:v="urn:schemas-microsoft-com:vml" Requires="v">
                <p:oleObj spid="_x0000_s6217" name="Graph" r:id="rId3" imgW="3906000" imgH="2990520" progId="Origin50.Graph">
                  <p:embed/>
                </p:oleObj>
              </mc:Choice>
              <mc:Fallback>
                <p:oleObj name="Graph" r:id="rId3" imgW="3906000" imgH="2990520" progId="Origin50.Graph">
                  <p:embed/>
                  <p:pic>
                    <p:nvPicPr>
                      <p:cNvPr id="7" name="Object 6">
                        <a:extLst>
                          <a:ext uri="{FF2B5EF4-FFF2-40B4-BE49-F238E27FC236}">
                            <a16:creationId xmlns:a16="http://schemas.microsoft.com/office/drawing/2014/main" id="{9F9B34B9-8DC3-9840-9894-8C8DAB2B1710}"/>
                          </a:ext>
                        </a:extLst>
                      </p:cNvPr>
                      <p:cNvPicPr/>
                      <p:nvPr/>
                    </p:nvPicPr>
                    <p:blipFill>
                      <a:blip r:embed="rId4"/>
                      <a:stretch>
                        <a:fillRect/>
                      </a:stretch>
                    </p:blipFill>
                    <p:spPr>
                      <a:xfrm>
                        <a:off x="942718" y="679629"/>
                        <a:ext cx="7244275" cy="554839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49DEE4E-AC3E-2845-8C29-6149687E01BD}"/>
              </a:ext>
            </a:extLst>
          </p:cNvPr>
          <p:cNvSpPr txBox="1"/>
          <p:nvPr/>
        </p:nvSpPr>
        <p:spPr>
          <a:xfrm>
            <a:off x="5445105" y="1568723"/>
            <a:ext cx="2721512"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0432FF"/>
                </a:solidFill>
              </a:rPr>
              <a:t>2013 - N-doping: </a:t>
            </a:r>
            <a:r>
              <a:rPr lang="en-US" sz="1600" dirty="0">
                <a:solidFill>
                  <a:srgbClr val="0432FF"/>
                </a:solidFill>
              </a:rPr>
              <a:t>high Q</a:t>
            </a:r>
            <a:r>
              <a:rPr lang="en-US" sz="1600" baseline="-25000" dirty="0">
                <a:solidFill>
                  <a:srgbClr val="0432FF"/>
                </a:solidFill>
              </a:rPr>
              <a:t>0</a:t>
            </a:r>
            <a:r>
              <a:rPr lang="en-US" sz="1600" dirty="0">
                <a:solidFill>
                  <a:srgbClr val="0432FF"/>
                </a:solidFill>
              </a:rPr>
              <a:t> at medium field [6]</a:t>
            </a:r>
          </a:p>
        </p:txBody>
      </p:sp>
      <p:sp>
        <p:nvSpPr>
          <p:cNvPr id="14" name="TextBox 13">
            <a:extLst>
              <a:ext uri="{FF2B5EF4-FFF2-40B4-BE49-F238E27FC236}">
                <a16:creationId xmlns:a16="http://schemas.microsoft.com/office/drawing/2014/main" id="{3E3AB427-8677-FB41-B3A8-120CEFA66EA1}"/>
              </a:ext>
            </a:extLst>
          </p:cNvPr>
          <p:cNvSpPr txBox="1"/>
          <p:nvPr/>
        </p:nvSpPr>
        <p:spPr>
          <a:xfrm>
            <a:off x="7113289" y="2322020"/>
            <a:ext cx="1922929"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2017 - N-infusion: </a:t>
            </a:r>
            <a:r>
              <a:rPr lang="en-US" sz="1600" dirty="0">
                <a:solidFill>
                  <a:srgbClr val="FF0000"/>
                </a:solidFill>
              </a:rPr>
              <a:t>high gradient and high Q</a:t>
            </a:r>
            <a:r>
              <a:rPr lang="en-US" sz="1600" baseline="-25000" dirty="0">
                <a:solidFill>
                  <a:srgbClr val="FF0000"/>
                </a:solidFill>
              </a:rPr>
              <a:t>0</a:t>
            </a:r>
            <a:r>
              <a:rPr lang="en-US" sz="1600" dirty="0">
                <a:solidFill>
                  <a:srgbClr val="FF0000"/>
                </a:solidFill>
              </a:rPr>
              <a:t> [7]</a:t>
            </a:r>
            <a:endParaRPr lang="en-US" sz="1600" baseline="-25000" dirty="0">
              <a:solidFill>
                <a:srgbClr val="FF0000"/>
              </a:solidFill>
            </a:endParaRPr>
          </a:p>
        </p:txBody>
      </p:sp>
      <p:sp>
        <p:nvSpPr>
          <p:cNvPr id="15" name="TextBox 14">
            <a:extLst>
              <a:ext uri="{FF2B5EF4-FFF2-40B4-BE49-F238E27FC236}">
                <a16:creationId xmlns:a16="http://schemas.microsoft.com/office/drawing/2014/main" id="{D9C14993-5309-7A4E-B80B-CB90D59B88A5}"/>
              </a:ext>
            </a:extLst>
          </p:cNvPr>
          <p:cNvSpPr txBox="1"/>
          <p:nvPr/>
        </p:nvSpPr>
        <p:spPr>
          <a:xfrm>
            <a:off x="6302" y="6259348"/>
            <a:ext cx="9144000" cy="620076"/>
          </a:xfrm>
          <a:prstGeom prst="rect">
            <a:avLst/>
          </a:prstGeom>
          <a:solidFill>
            <a:schemeClr val="bg1"/>
          </a:solidFill>
        </p:spPr>
        <p:txBody>
          <a:bodyPr wrap="square" numCol="4" rtlCol="0" anchor="b" anchorCtr="0">
            <a:noAutofit/>
          </a:bodyPr>
          <a:lstStyle/>
          <a:p>
            <a:r>
              <a:rPr lang="en-US" sz="1200" dirty="0">
                <a:solidFill>
                  <a:srgbClr val="000000"/>
                </a:solidFill>
              </a:rPr>
              <a:t>[1] </a:t>
            </a:r>
            <a:r>
              <a:rPr lang="en-US" sz="1200" i="1" dirty="0">
                <a:solidFill>
                  <a:srgbClr val="000000"/>
                </a:solidFill>
              </a:rPr>
              <a:t>IEEE Trans. Mag. </a:t>
            </a:r>
            <a:r>
              <a:rPr lang="en-US" sz="1200" b="1" dirty="0">
                <a:solidFill>
                  <a:srgbClr val="000000"/>
                </a:solidFill>
              </a:rPr>
              <a:t>15</a:t>
            </a:r>
            <a:r>
              <a:rPr lang="en-US" sz="1200" dirty="0">
                <a:solidFill>
                  <a:srgbClr val="000000"/>
                </a:solidFill>
              </a:rPr>
              <a:t> 1</a:t>
            </a:r>
          </a:p>
          <a:p>
            <a:r>
              <a:rPr lang="en-US" sz="1200" dirty="0">
                <a:solidFill>
                  <a:srgbClr val="000000"/>
                </a:solidFill>
              </a:rPr>
              <a:t>[2] </a:t>
            </a:r>
            <a:r>
              <a:rPr lang="en-US" sz="1200" i="1" dirty="0">
                <a:solidFill>
                  <a:srgbClr val="000000"/>
                </a:solidFill>
              </a:rPr>
              <a:t>IEEE Trans. Mag. </a:t>
            </a:r>
            <a:r>
              <a:rPr lang="en-US" sz="1200" b="1" dirty="0">
                <a:solidFill>
                  <a:srgbClr val="000000"/>
                </a:solidFill>
              </a:rPr>
              <a:t>19</a:t>
            </a:r>
            <a:r>
              <a:rPr lang="en-US" sz="1200" dirty="0">
                <a:solidFill>
                  <a:srgbClr val="000000"/>
                </a:solidFill>
              </a:rPr>
              <a:t> 3</a:t>
            </a:r>
          </a:p>
          <a:p>
            <a:r>
              <a:rPr lang="en-US" sz="1200" dirty="0">
                <a:solidFill>
                  <a:srgbClr val="000000"/>
                </a:solidFill>
              </a:rPr>
              <a:t>[3] K. Saito, Proc SRF</a:t>
            </a:r>
          </a:p>
          <a:p>
            <a:r>
              <a:rPr lang="en-US" sz="1200" dirty="0">
                <a:solidFill>
                  <a:srgbClr val="000000"/>
                </a:solidFill>
              </a:rPr>
              <a:t>[4] Proc EPAC 1269-1271</a:t>
            </a:r>
          </a:p>
          <a:p>
            <a:r>
              <a:rPr lang="en-US" sz="1200" dirty="0">
                <a:solidFill>
                  <a:srgbClr val="000000"/>
                </a:solidFill>
              </a:rPr>
              <a:t>[5] TESLA DESY 98-05</a:t>
            </a:r>
          </a:p>
          <a:p>
            <a:r>
              <a:rPr lang="en-US" sz="1200" dirty="0">
                <a:solidFill>
                  <a:srgbClr val="000000"/>
                </a:solidFill>
              </a:rPr>
              <a:t>[6] </a:t>
            </a:r>
            <a:r>
              <a:rPr lang="en-US" sz="1200" i="1" dirty="0" err="1">
                <a:solidFill>
                  <a:srgbClr val="000000"/>
                </a:solidFill>
              </a:rPr>
              <a:t>Supercond</a:t>
            </a:r>
            <a:r>
              <a:rPr lang="en-US" sz="1200" i="1" dirty="0">
                <a:solidFill>
                  <a:srgbClr val="000000"/>
                </a:solidFill>
              </a:rPr>
              <a:t>. Sci. Tech. </a:t>
            </a:r>
            <a:r>
              <a:rPr lang="en-US" sz="1200" b="1" dirty="0">
                <a:solidFill>
                  <a:srgbClr val="000000"/>
                </a:solidFill>
              </a:rPr>
              <a:t>26</a:t>
            </a:r>
            <a:r>
              <a:rPr lang="en-US" sz="1200" dirty="0">
                <a:solidFill>
                  <a:srgbClr val="000000"/>
                </a:solidFill>
              </a:rPr>
              <a:t> 102001</a:t>
            </a:r>
          </a:p>
          <a:p>
            <a:r>
              <a:rPr lang="en-US" sz="1200" dirty="0">
                <a:solidFill>
                  <a:srgbClr val="000000"/>
                </a:solidFill>
              </a:rPr>
              <a:t>[7] </a:t>
            </a:r>
            <a:r>
              <a:rPr lang="en-US" sz="1200" i="1" dirty="0" err="1">
                <a:solidFill>
                  <a:srgbClr val="000000"/>
                </a:solidFill>
              </a:rPr>
              <a:t>Supercond</a:t>
            </a:r>
            <a:r>
              <a:rPr lang="en-US" sz="1200" i="1" dirty="0">
                <a:solidFill>
                  <a:srgbClr val="000000"/>
                </a:solidFill>
              </a:rPr>
              <a:t>. Sci. Tech.</a:t>
            </a:r>
            <a:r>
              <a:rPr lang="en-US" sz="1200" dirty="0">
                <a:solidFill>
                  <a:srgbClr val="000000"/>
                </a:solidFill>
              </a:rPr>
              <a:t> </a:t>
            </a:r>
            <a:r>
              <a:rPr lang="en-US" sz="1200" b="1" dirty="0">
                <a:solidFill>
                  <a:srgbClr val="000000"/>
                </a:solidFill>
              </a:rPr>
              <a:t>30</a:t>
            </a:r>
            <a:r>
              <a:rPr lang="en-US" sz="1200" dirty="0">
                <a:solidFill>
                  <a:srgbClr val="000000"/>
                </a:solidFill>
              </a:rPr>
              <a:t> 094004</a:t>
            </a:r>
          </a:p>
        </p:txBody>
      </p:sp>
      <p:sp>
        <p:nvSpPr>
          <p:cNvPr id="16" name="TextBox 15">
            <a:extLst>
              <a:ext uri="{FF2B5EF4-FFF2-40B4-BE49-F238E27FC236}">
                <a16:creationId xmlns:a16="http://schemas.microsoft.com/office/drawing/2014/main" id="{95FDC09B-6914-5740-9BEE-4793899CA963}"/>
              </a:ext>
            </a:extLst>
          </p:cNvPr>
          <p:cNvSpPr txBox="1"/>
          <p:nvPr/>
        </p:nvSpPr>
        <p:spPr>
          <a:xfrm>
            <a:off x="6508377" y="3233309"/>
            <a:ext cx="2622176"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7030A0"/>
                </a:solidFill>
              </a:rPr>
              <a:t>1998 – 120C bake: </a:t>
            </a:r>
            <a:r>
              <a:rPr lang="en-US" sz="1600" dirty="0">
                <a:solidFill>
                  <a:srgbClr val="7030A0"/>
                </a:solidFill>
              </a:rPr>
              <a:t>prevent high field Q-slope [5]</a:t>
            </a:r>
            <a:endParaRPr lang="en-US" sz="1600" baseline="-25000" dirty="0">
              <a:solidFill>
                <a:srgbClr val="7030A0"/>
              </a:solidFill>
            </a:endParaRPr>
          </a:p>
        </p:txBody>
      </p:sp>
      <p:sp>
        <p:nvSpPr>
          <p:cNvPr id="17" name="TextBox 16">
            <a:extLst>
              <a:ext uri="{FF2B5EF4-FFF2-40B4-BE49-F238E27FC236}">
                <a16:creationId xmlns:a16="http://schemas.microsoft.com/office/drawing/2014/main" id="{E1CF6FEF-3304-984C-A046-7260973C76CB}"/>
              </a:ext>
            </a:extLst>
          </p:cNvPr>
          <p:cNvSpPr txBox="1"/>
          <p:nvPr/>
        </p:nvSpPr>
        <p:spPr>
          <a:xfrm>
            <a:off x="5688725" y="3977852"/>
            <a:ext cx="3024969"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000000"/>
                </a:solidFill>
              </a:rPr>
              <a:t>1989 – </a:t>
            </a:r>
            <a:r>
              <a:rPr lang="en-US" sz="1600" b="1" dirty="0" err="1">
                <a:solidFill>
                  <a:srgbClr val="000000"/>
                </a:solidFill>
              </a:rPr>
              <a:t>electropolishing</a:t>
            </a:r>
            <a:r>
              <a:rPr lang="en-US" sz="1600" b="1" dirty="0">
                <a:solidFill>
                  <a:srgbClr val="000000"/>
                </a:solidFill>
              </a:rPr>
              <a:t>: </a:t>
            </a:r>
            <a:r>
              <a:rPr lang="en-US" sz="1600" dirty="0">
                <a:solidFill>
                  <a:srgbClr val="000000"/>
                </a:solidFill>
              </a:rPr>
              <a:t>smooth surfaces to nm-scale [3]</a:t>
            </a:r>
          </a:p>
          <a:p>
            <a:pPr algn="ctr"/>
            <a:r>
              <a:rPr lang="en-US" sz="1600" b="1" dirty="0">
                <a:solidFill>
                  <a:srgbClr val="000000"/>
                </a:solidFill>
              </a:rPr>
              <a:t>1992 – High pressure rinsing: </a:t>
            </a:r>
            <a:r>
              <a:rPr lang="en-US" sz="1600" dirty="0">
                <a:solidFill>
                  <a:srgbClr val="000000"/>
                </a:solidFill>
              </a:rPr>
              <a:t>prevent field emission [4]</a:t>
            </a:r>
          </a:p>
        </p:txBody>
      </p:sp>
      <p:sp>
        <p:nvSpPr>
          <p:cNvPr id="18" name="TextBox 17">
            <a:extLst>
              <a:ext uri="{FF2B5EF4-FFF2-40B4-BE49-F238E27FC236}">
                <a16:creationId xmlns:a16="http://schemas.microsoft.com/office/drawing/2014/main" id="{AC180F13-3920-5F40-BBF1-871B3E128EB1}"/>
              </a:ext>
            </a:extLst>
          </p:cNvPr>
          <p:cNvSpPr txBox="1"/>
          <p:nvPr/>
        </p:nvSpPr>
        <p:spPr>
          <a:xfrm>
            <a:off x="3065724" y="3961498"/>
            <a:ext cx="1894594" cy="1077218"/>
          </a:xfrm>
          <a:prstGeom prst="rect">
            <a:avLst/>
          </a:prstGeom>
          <a:solidFill>
            <a:schemeClr val="bg1"/>
          </a:solidFill>
          <a:ln>
            <a:solidFill>
              <a:srgbClr val="000000"/>
            </a:solidFill>
          </a:ln>
        </p:spPr>
        <p:txBody>
          <a:bodyPr wrap="square" rtlCol="0">
            <a:spAutoFit/>
          </a:bodyPr>
          <a:lstStyle/>
          <a:p>
            <a:pPr algn="ctr"/>
            <a:r>
              <a:rPr lang="en-US" sz="1600" b="1" dirty="0">
                <a:solidFill>
                  <a:srgbClr val="800000"/>
                </a:solidFill>
              </a:rPr>
              <a:t>1983 – control of impurities at welds: </a:t>
            </a:r>
            <a:r>
              <a:rPr lang="en-US" sz="1600" dirty="0">
                <a:solidFill>
                  <a:srgbClr val="800000"/>
                </a:solidFill>
              </a:rPr>
              <a:t>prevent thermal breakdown [2]</a:t>
            </a:r>
          </a:p>
        </p:txBody>
      </p:sp>
      <p:sp>
        <p:nvSpPr>
          <p:cNvPr id="19" name="TextBox 18">
            <a:extLst>
              <a:ext uri="{FF2B5EF4-FFF2-40B4-BE49-F238E27FC236}">
                <a16:creationId xmlns:a16="http://schemas.microsoft.com/office/drawing/2014/main" id="{182AB17E-10EA-CD41-B551-61C2DF8C671C}"/>
              </a:ext>
            </a:extLst>
          </p:cNvPr>
          <p:cNvSpPr txBox="1"/>
          <p:nvPr/>
        </p:nvSpPr>
        <p:spPr>
          <a:xfrm>
            <a:off x="214311" y="2233471"/>
            <a:ext cx="1900803" cy="830997"/>
          </a:xfrm>
          <a:prstGeom prst="rect">
            <a:avLst/>
          </a:prstGeom>
          <a:solidFill>
            <a:schemeClr val="bg1"/>
          </a:solidFill>
          <a:ln>
            <a:solidFill>
              <a:srgbClr val="000000"/>
            </a:solidFill>
          </a:ln>
        </p:spPr>
        <p:txBody>
          <a:bodyPr wrap="square" rtlCol="0">
            <a:spAutoFit/>
          </a:bodyPr>
          <a:lstStyle/>
          <a:p>
            <a:pPr algn="ctr"/>
            <a:r>
              <a:rPr lang="en-US" sz="1600" b="1" dirty="0">
                <a:solidFill>
                  <a:srgbClr val="FF0000"/>
                </a:solidFill>
              </a:rPr>
              <a:t>1979 – elliptical shapes: </a:t>
            </a:r>
            <a:r>
              <a:rPr lang="en-US" sz="1600" dirty="0">
                <a:solidFill>
                  <a:srgbClr val="FF0000"/>
                </a:solidFill>
              </a:rPr>
              <a:t>prevent </a:t>
            </a:r>
            <a:r>
              <a:rPr lang="en-US" sz="1600" dirty="0" err="1">
                <a:solidFill>
                  <a:srgbClr val="FF0000"/>
                </a:solidFill>
              </a:rPr>
              <a:t>multipacting</a:t>
            </a:r>
            <a:r>
              <a:rPr lang="en-US" sz="1600" dirty="0">
                <a:solidFill>
                  <a:srgbClr val="FF0000"/>
                </a:solidFill>
              </a:rPr>
              <a:t> [1]</a:t>
            </a:r>
          </a:p>
        </p:txBody>
      </p:sp>
      <p:sp>
        <p:nvSpPr>
          <p:cNvPr id="2" name="Striped Right Arrow 1">
            <a:extLst>
              <a:ext uri="{FF2B5EF4-FFF2-40B4-BE49-F238E27FC236}">
                <a16:creationId xmlns:a16="http://schemas.microsoft.com/office/drawing/2014/main" id="{F6ADF3C1-3448-484E-91C8-154977A23356}"/>
              </a:ext>
            </a:extLst>
          </p:cNvPr>
          <p:cNvSpPr/>
          <p:nvPr/>
        </p:nvSpPr>
        <p:spPr>
          <a:xfrm rot="2464100">
            <a:off x="1776549" y="3264245"/>
            <a:ext cx="1653783"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Striped Right Arrow 19">
            <a:extLst>
              <a:ext uri="{FF2B5EF4-FFF2-40B4-BE49-F238E27FC236}">
                <a16:creationId xmlns:a16="http://schemas.microsoft.com/office/drawing/2014/main" id="{748FD4F6-426C-5542-9D90-E1103FA291B8}"/>
              </a:ext>
            </a:extLst>
          </p:cNvPr>
          <p:cNvSpPr/>
          <p:nvPr/>
        </p:nvSpPr>
        <p:spPr>
          <a:xfrm>
            <a:off x="4852534" y="3954310"/>
            <a:ext cx="956595"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1" name="Striped Right Arrow 20">
            <a:extLst>
              <a:ext uri="{FF2B5EF4-FFF2-40B4-BE49-F238E27FC236}">
                <a16:creationId xmlns:a16="http://schemas.microsoft.com/office/drawing/2014/main" id="{398AA25F-4EA6-F543-8C6B-100BD66ABDAF}"/>
              </a:ext>
            </a:extLst>
          </p:cNvPr>
          <p:cNvSpPr/>
          <p:nvPr/>
        </p:nvSpPr>
        <p:spPr>
          <a:xfrm rot="5400000">
            <a:off x="5905214" y="4171621"/>
            <a:ext cx="241076"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2" name="Striped Right Arrow 21">
            <a:extLst>
              <a:ext uri="{FF2B5EF4-FFF2-40B4-BE49-F238E27FC236}">
                <a16:creationId xmlns:a16="http://schemas.microsoft.com/office/drawing/2014/main" id="{E681BC63-E6B8-F44F-9D5E-E8BB89D230AA}"/>
              </a:ext>
            </a:extLst>
          </p:cNvPr>
          <p:cNvSpPr/>
          <p:nvPr/>
        </p:nvSpPr>
        <p:spPr>
          <a:xfrm rot="17595495">
            <a:off x="8364094" y="3954310"/>
            <a:ext cx="872389"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3" name="Striped Right Arrow 22">
            <a:extLst>
              <a:ext uri="{FF2B5EF4-FFF2-40B4-BE49-F238E27FC236}">
                <a16:creationId xmlns:a16="http://schemas.microsoft.com/office/drawing/2014/main" id="{ADC7CABB-C54B-D94E-93CD-BAD6C2672B92}"/>
              </a:ext>
            </a:extLst>
          </p:cNvPr>
          <p:cNvSpPr/>
          <p:nvPr/>
        </p:nvSpPr>
        <p:spPr>
          <a:xfrm rot="15540382">
            <a:off x="5759310" y="2554191"/>
            <a:ext cx="1414927"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Striped Right Arrow 23">
            <a:extLst>
              <a:ext uri="{FF2B5EF4-FFF2-40B4-BE49-F238E27FC236}">
                <a16:creationId xmlns:a16="http://schemas.microsoft.com/office/drawing/2014/main" id="{D7EE0B19-0783-EE44-8B7D-9011453018B9}"/>
              </a:ext>
            </a:extLst>
          </p:cNvPr>
          <p:cNvSpPr/>
          <p:nvPr/>
        </p:nvSpPr>
        <p:spPr>
          <a:xfrm rot="4303988">
            <a:off x="7716604" y="1989911"/>
            <a:ext cx="384495" cy="415978"/>
          </a:xfrm>
          <a:prstGeom prst="stripedRightArrow">
            <a:avLst>
              <a:gd name="adj1" fmla="val 44075"/>
              <a:gd name="adj2" fmla="val 50000"/>
            </a:avLst>
          </a:prstGeom>
          <a:gradFill>
            <a:gsLst>
              <a:gs pos="0">
                <a:schemeClr val="dk1">
                  <a:tint val="100000"/>
                  <a:shade val="100000"/>
                  <a:satMod val="130000"/>
                </a:schemeClr>
              </a:gs>
              <a:gs pos="89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90880F-7C6C-CD46-B1CE-AF1356F7A1A8}"/>
              </a:ext>
            </a:extLst>
          </p:cNvPr>
          <p:cNvSpPr txBox="1"/>
          <p:nvPr/>
        </p:nvSpPr>
        <p:spPr>
          <a:xfrm>
            <a:off x="170194" y="5818168"/>
            <a:ext cx="3624852" cy="923330"/>
          </a:xfrm>
          <a:prstGeom prst="rect">
            <a:avLst/>
          </a:prstGeom>
          <a:solidFill>
            <a:srgbClr val="FFFF00"/>
          </a:solidFill>
          <a:ln>
            <a:solidFill>
              <a:srgbClr val="000000"/>
            </a:solidFill>
          </a:ln>
        </p:spPr>
        <p:txBody>
          <a:bodyPr wrap="square" rtlCol="0">
            <a:spAutoFit/>
          </a:bodyPr>
          <a:lstStyle/>
          <a:p>
            <a:pPr algn="ctr"/>
            <a:r>
              <a:rPr lang="en-US" dirty="0">
                <a:solidFill>
                  <a:srgbClr val="000000"/>
                </a:solidFill>
              </a:rPr>
              <a:t>There is a strong historical trend of SRF R&amp;D leading to substantial advances in cavity performance</a:t>
            </a:r>
          </a:p>
        </p:txBody>
      </p:sp>
      <p:sp>
        <p:nvSpPr>
          <p:cNvPr id="26" name="TextBox 25">
            <a:extLst>
              <a:ext uri="{FF2B5EF4-FFF2-40B4-BE49-F238E27FC236}">
                <a16:creationId xmlns:a16="http://schemas.microsoft.com/office/drawing/2014/main" id="{D58B3E18-0DFC-C245-9C69-A5FA7B0DBB0A}"/>
              </a:ext>
            </a:extLst>
          </p:cNvPr>
          <p:cNvSpPr txBox="1"/>
          <p:nvPr/>
        </p:nvSpPr>
        <p:spPr>
          <a:xfrm>
            <a:off x="5242246" y="5831615"/>
            <a:ext cx="3812195" cy="923330"/>
          </a:xfrm>
          <a:prstGeom prst="rect">
            <a:avLst/>
          </a:prstGeom>
          <a:solidFill>
            <a:srgbClr val="FFFF00"/>
          </a:solidFill>
          <a:ln>
            <a:solidFill>
              <a:srgbClr val="000000"/>
            </a:solidFill>
          </a:ln>
        </p:spPr>
        <p:txBody>
          <a:bodyPr wrap="square" rtlCol="0">
            <a:spAutoFit/>
          </a:bodyPr>
          <a:lstStyle/>
          <a:p>
            <a:pPr algn="ctr"/>
            <a:r>
              <a:rPr lang="en-US" dirty="0">
                <a:solidFill>
                  <a:srgbClr val="000000"/>
                </a:solidFill>
              </a:rPr>
              <a:t>Stronger performance improves the feasibility of building new accelerators with unprecedented scientific reach</a:t>
            </a:r>
          </a:p>
        </p:txBody>
      </p:sp>
      <p:sp>
        <p:nvSpPr>
          <p:cNvPr id="27" name="Striped Right Arrow 26">
            <a:extLst>
              <a:ext uri="{FF2B5EF4-FFF2-40B4-BE49-F238E27FC236}">
                <a16:creationId xmlns:a16="http://schemas.microsoft.com/office/drawing/2014/main" id="{ADB8C79A-C5D0-E940-A3D1-55FAF0D109F5}"/>
              </a:ext>
            </a:extLst>
          </p:cNvPr>
          <p:cNvSpPr/>
          <p:nvPr/>
        </p:nvSpPr>
        <p:spPr>
          <a:xfrm rot="11431742">
            <a:off x="1947685" y="4392164"/>
            <a:ext cx="1336231" cy="415978"/>
          </a:xfrm>
          <a:prstGeom prst="stripedRightArrow">
            <a:avLst>
              <a:gd name="adj1" fmla="val 44075"/>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E0EAF0A-4B08-1E46-9907-50E5D1F37765}"/>
              </a:ext>
            </a:extLst>
          </p:cNvPr>
          <p:cNvSpPr txBox="1"/>
          <p:nvPr/>
        </p:nvSpPr>
        <p:spPr>
          <a:xfrm>
            <a:off x="253591" y="4179652"/>
            <a:ext cx="1681328"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800000"/>
                </a:solidFill>
              </a:rPr>
              <a:t>CEBAF, 1</a:t>
            </a:r>
            <a:r>
              <a:rPr lang="en-US" sz="1600" b="1" baseline="30000" dirty="0">
                <a:solidFill>
                  <a:srgbClr val="800000"/>
                </a:solidFill>
              </a:rPr>
              <a:t>st</a:t>
            </a:r>
            <a:r>
              <a:rPr lang="en-US" sz="1600" b="1" dirty="0">
                <a:solidFill>
                  <a:srgbClr val="800000"/>
                </a:solidFill>
              </a:rPr>
              <a:t> year of operation 1992</a:t>
            </a:r>
            <a:endParaRPr lang="en-US" sz="1600" dirty="0">
              <a:solidFill>
                <a:srgbClr val="800000"/>
              </a:solidFill>
            </a:endParaRPr>
          </a:p>
        </p:txBody>
      </p:sp>
      <p:sp>
        <p:nvSpPr>
          <p:cNvPr id="29" name="TextBox 28">
            <a:extLst>
              <a:ext uri="{FF2B5EF4-FFF2-40B4-BE49-F238E27FC236}">
                <a16:creationId xmlns:a16="http://schemas.microsoft.com/office/drawing/2014/main" id="{928EEFCB-7AA3-0B48-A0CA-1B8B7C66D530}"/>
              </a:ext>
            </a:extLst>
          </p:cNvPr>
          <p:cNvSpPr txBox="1"/>
          <p:nvPr/>
        </p:nvSpPr>
        <p:spPr>
          <a:xfrm>
            <a:off x="7367480" y="5161596"/>
            <a:ext cx="1681328"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000000"/>
                </a:solidFill>
              </a:rPr>
              <a:t>SNS, 1</a:t>
            </a:r>
            <a:r>
              <a:rPr lang="en-US" sz="1600" b="1" baseline="30000" dirty="0">
                <a:solidFill>
                  <a:srgbClr val="000000"/>
                </a:solidFill>
              </a:rPr>
              <a:t>st</a:t>
            </a:r>
            <a:r>
              <a:rPr lang="en-US" sz="1600" b="1" dirty="0">
                <a:solidFill>
                  <a:srgbClr val="000000"/>
                </a:solidFill>
              </a:rPr>
              <a:t> year of operation 2007</a:t>
            </a:r>
            <a:endParaRPr lang="en-US" sz="1600" dirty="0">
              <a:solidFill>
                <a:srgbClr val="000000"/>
              </a:solidFill>
            </a:endParaRPr>
          </a:p>
        </p:txBody>
      </p:sp>
      <p:sp>
        <p:nvSpPr>
          <p:cNvPr id="30" name="Striped Right Arrow 29">
            <a:extLst>
              <a:ext uri="{FF2B5EF4-FFF2-40B4-BE49-F238E27FC236}">
                <a16:creationId xmlns:a16="http://schemas.microsoft.com/office/drawing/2014/main" id="{6B143FE5-7DDB-B748-AAEC-35A5E2657CE1}"/>
              </a:ext>
            </a:extLst>
          </p:cNvPr>
          <p:cNvSpPr/>
          <p:nvPr/>
        </p:nvSpPr>
        <p:spPr>
          <a:xfrm rot="4712035">
            <a:off x="8381464" y="4828697"/>
            <a:ext cx="438263" cy="415978"/>
          </a:xfrm>
          <a:prstGeom prst="stripedRightArrow">
            <a:avLst>
              <a:gd name="adj1" fmla="val 44075"/>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15C29-6264-F24E-9FE2-CFE9B77AEF99}"/>
              </a:ext>
            </a:extLst>
          </p:cNvPr>
          <p:cNvSpPr txBox="1"/>
          <p:nvPr/>
        </p:nvSpPr>
        <p:spPr>
          <a:xfrm>
            <a:off x="7442080" y="875649"/>
            <a:ext cx="1681328"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7030A0"/>
                </a:solidFill>
              </a:rPr>
              <a:t>XFEL, 1</a:t>
            </a:r>
            <a:r>
              <a:rPr lang="en-US" sz="1600" b="1" baseline="30000" dirty="0">
                <a:solidFill>
                  <a:srgbClr val="7030A0"/>
                </a:solidFill>
              </a:rPr>
              <a:t>st</a:t>
            </a:r>
            <a:r>
              <a:rPr lang="en-US" sz="1600" b="1" dirty="0">
                <a:solidFill>
                  <a:srgbClr val="7030A0"/>
                </a:solidFill>
              </a:rPr>
              <a:t> year of operation 2017</a:t>
            </a:r>
            <a:endParaRPr lang="en-US" sz="1600" dirty="0">
              <a:solidFill>
                <a:srgbClr val="7030A0"/>
              </a:solidFill>
            </a:endParaRPr>
          </a:p>
        </p:txBody>
      </p:sp>
      <p:sp>
        <p:nvSpPr>
          <p:cNvPr id="31" name="Striped Right Arrow 30">
            <a:extLst>
              <a:ext uri="{FF2B5EF4-FFF2-40B4-BE49-F238E27FC236}">
                <a16:creationId xmlns:a16="http://schemas.microsoft.com/office/drawing/2014/main" id="{23CC60F4-E31D-8B40-B050-B2A520AEBB1B}"/>
              </a:ext>
            </a:extLst>
          </p:cNvPr>
          <p:cNvSpPr/>
          <p:nvPr/>
        </p:nvSpPr>
        <p:spPr>
          <a:xfrm rot="16200000">
            <a:off x="7966200" y="2145246"/>
            <a:ext cx="1990165" cy="415978"/>
          </a:xfrm>
          <a:prstGeom prst="stripedRightArrow">
            <a:avLst>
              <a:gd name="adj1" fmla="val 44075"/>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4B8FDDF-5068-7B49-A825-5A68D94017E3}"/>
              </a:ext>
            </a:extLst>
          </p:cNvPr>
          <p:cNvSpPr txBox="1"/>
          <p:nvPr/>
        </p:nvSpPr>
        <p:spPr>
          <a:xfrm>
            <a:off x="5287024" y="663636"/>
            <a:ext cx="1681328" cy="584775"/>
          </a:xfrm>
          <a:prstGeom prst="rect">
            <a:avLst/>
          </a:prstGeom>
          <a:solidFill>
            <a:schemeClr val="bg1"/>
          </a:solidFill>
          <a:ln>
            <a:solidFill>
              <a:srgbClr val="000000"/>
            </a:solidFill>
          </a:ln>
        </p:spPr>
        <p:txBody>
          <a:bodyPr wrap="square" rtlCol="0">
            <a:spAutoFit/>
          </a:bodyPr>
          <a:lstStyle/>
          <a:p>
            <a:pPr algn="ctr"/>
            <a:r>
              <a:rPr lang="en-US" sz="1600" b="1" dirty="0">
                <a:solidFill>
                  <a:srgbClr val="0432FF"/>
                </a:solidFill>
              </a:rPr>
              <a:t>LCLS-II, 1</a:t>
            </a:r>
            <a:r>
              <a:rPr lang="en-US" sz="1600" b="1" baseline="30000" dirty="0">
                <a:solidFill>
                  <a:srgbClr val="0432FF"/>
                </a:solidFill>
              </a:rPr>
              <a:t>st</a:t>
            </a:r>
            <a:r>
              <a:rPr lang="en-US" sz="1600" b="1" dirty="0">
                <a:solidFill>
                  <a:srgbClr val="0432FF"/>
                </a:solidFill>
              </a:rPr>
              <a:t> year of operation ~2019</a:t>
            </a:r>
            <a:endParaRPr lang="en-US" sz="1600" dirty="0">
              <a:solidFill>
                <a:srgbClr val="0432FF"/>
              </a:solidFill>
            </a:endParaRPr>
          </a:p>
        </p:txBody>
      </p:sp>
      <p:sp>
        <p:nvSpPr>
          <p:cNvPr id="33" name="Striped Right Arrow 32">
            <a:extLst>
              <a:ext uri="{FF2B5EF4-FFF2-40B4-BE49-F238E27FC236}">
                <a16:creationId xmlns:a16="http://schemas.microsoft.com/office/drawing/2014/main" id="{A1B328A0-3E71-2F4D-B84D-6D049AD16CCC}"/>
              </a:ext>
            </a:extLst>
          </p:cNvPr>
          <p:cNvSpPr/>
          <p:nvPr/>
        </p:nvSpPr>
        <p:spPr>
          <a:xfrm rot="16200000">
            <a:off x="6365545" y="1203518"/>
            <a:ext cx="429439" cy="415978"/>
          </a:xfrm>
          <a:prstGeom prst="stripedRightArrow">
            <a:avLst>
              <a:gd name="adj1" fmla="val 44075"/>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40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9">
            <a:extLst>
              <a:ext uri="{FF2B5EF4-FFF2-40B4-BE49-F238E27FC236}">
                <a16:creationId xmlns:a16="http://schemas.microsoft.com/office/drawing/2014/main" id="{4EE43FAC-B4D9-EF46-955C-C413B5D23CFC}"/>
              </a:ext>
            </a:extLst>
          </p:cNvPr>
          <p:cNvSpPr>
            <a:spLocks noChangeArrowheads="1"/>
          </p:cNvSpPr>
          <p:nvPr/>
        </p:nvSpPr>
        <p:spPr bwMode="auto">
          <a:xfrm>
            <a:off x="3391625" y="2564706"/>
            <a:ext cx="3506716" cy="1126747"/>
          </a:xfrm>
          <a:prstGeom prst="rect">
            <a:avLst/>
          </a:prstGeom>
          <a:solidFill>
            <a:schemeClr val="bg1">
              <a:lumMod val="85000"/>
            </a:schemeClr>
          </a:solidFill>
          <a:ln w="22225">
            <a:solidFill>
              <a:srgbClr val="000000"/>
            </a:solidFill>
            <a:miter lim="800000"/>
            <a:headEnd/>
            <a:tailEnd/>
          </a:ln>
          <a:effectLs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 name="Content Placeholder 1">
            <a:extLst>
              <a:ext uri="{FF2B5EF4-FFF2-40B4-BE49-F238E27FC236}">
                <a16:creationId xmlns:a16="http://schemas.microsoft.com/office/drawing/2014/main" id="{FD8810D2-324D-4F6D-BC96-29D9B1111F44}"/>
              </a:ext>
            </a:extLst>
          </p:cNvPr>
          <p:cNvSpPr>
            <a:spLocks noGrp="1"/>
          </p:cNvSpPr>
          <p:nvPr>
            <p:ph idx="1"/>
          </p:nvPr>
        </p:nvSpPr>
        <p:spPr>
          <a:xfrm>
            <a:off x="228600" y="971550"/>
            <a:ext cx="8672513" cy="5059363"/>
          </a:xfrm>
        </p:spPr>
        <p:txBody>
          <a:bodyPr/>
          <a:lstStyle/>
          <a:p>
            <a:r>
              <a:rPr lang="en-US" dirty="0"/>
              <a:t>Limitation observed currently is consistent with superheating field </a:t>
            </a:r>
            <a:r>
              <a:rPr lang="en-US" i="1" dirty="0" err="1"/>
              <a:t>H</a:t>
            </a:r>
            <a:r>
              <a:rPr lang="en-US" i="1" baseline="-25000" dirty="0" err="1"/>
              <a:t>sh</a:t>
            </a:r>
            <a:r>
              <a:rPr lang="en-US" dirty="0"/>
              <a:t> of niobium (maximum of metastable flux-free state)</a:t>
            </a:r>
          </a:p>
          <a:p>
            <a:r>
              <a:rPr lang="en-US" dirty="0"/>
              <a:t>At high field, if magnetic flux penetrates, it moves through superconductor at RF frequencies; strong dissipation occurs</a:t>
            </a:r>
          </a:p>
          <a:p>
            <a:pPr marL="0" indent="0">
              <a:buNone/>
            </a:pPr>
            <a:endParaRPr lang="en-US" dirty="0"/>
          </a:p>
          <a:p>
            <a:pPr marL="0" indent="0">
              <a:buNone/>
            </a:pPr>
            <a:endParaRPr lang="en-US" sz="1400" dirty="0"/>
          </a:p>
          <a:p>
            <a:pPr marL="0" indent="0">
              <a:buNone/>
            </a:pPr>
            <a:endParaRPr lang="en-US" dirty="0"/>
          </a:p>
          <a:p>
            <a:r>
              <a:rPr lang="en-US" dirty="0"/>
              <a:t>Several pathways expected to push beyond </a:t>
            </a:r>
            <a:r>
              <a:rPr lang="en-US" i="1" dirty="0" err="1"/>
              <a:t>H</a:t>
            </a:r>
            <a:r>
              <a:rPr lang="en-US" i="1" baseline="-25000" dirty="0" err="1"/>
              <a:t>sh</a:t>
            </a:r>
            <a:r>
              <a:rPr lang="en-US" dirty="0"/>
              <a:t> of bulk </a:t>
            </a:r>
            <a:r>
              <a:rPr lang="en-US" dirty="0" err="1"/>
              <a:t>Nb</a:t>
            </a:r>
            <a:r>
              <a:rPr lang="en-US" dirty="0"/>
              <a:t>:</a:t>
            </a:r>
          </a:p>
          <a:p>
            <a:pPr lvl="1"/>
            <a:r>
              <a:rPr lang="en-US" dirty="0"/>
              <a:t>Engineered thin layers (e.g. a dirty layer of </a:t>
            </a:r>
            <a:r>
              <a:rPr lang="en-US" dirty="0" err="1"/>
              <a:t>Nb</a:t>
            </a:r>
            <a:r>
              <a:rPr lang="en-US" dirty="0"/>
              <a:t> on top of clean </a:t>
            </a:r>
            <a:r>
              <a:rPr lang="en-US" dirty="0" err="1"/>
              <a:t>Nb</a:t>
            </a:r>
            <a:r>
              <a:rPr lang="en-US" dirty="0"/>
              <a:t>) to modify the maximum metastable limit – already showing early signs of success via N-infusion</a:t>
            </a:r>
          </a:p>
          <a:p>
            <a:pPr lvl="1"/>
            <a:r>
              <a:rPr lang="en-US" dirty="0"/>
              <a:t>New SRF materials with higher </a:t>
            </a:r>
            <a:r>
              <a:rPr lang="en-US" i="1" dirty="0" err="1"/>
              <a:t>H</a:t>
            </a:r>
            <a:r>
              <a:rPr lang="en-US" i="1" baseline="-25000" dirty="0" err="1"/>
              <a:t>sh</a:t>
            </a:r>
            <a:r>
              <a:rPr lang="en-US" dirty="0"/>
              <a:t> than </a:t>
            </a:r>
            <a:r>
              <a:rPr lang="en-US" dirty="0" err="1"/>
              <a:t>Nb</a:t>
            </a:r>
            <a:r>
              <a:rPr lang="en-US" dirty="0"/>
              <a:t> (e.g. Nb</a:t>
            </a:r>
            <a:r>
              <a:rPr lang="en-US" baseline="-25000" dirty="0"/>
              <a:t>3</a:t>
            </a:r>
            <a:r>
              <a:rPr lang="en-US" dirty="0"/>
              <a:t>Sn)</a:t>
            </a:r>
          </a:p>
          <a:p>
            <a:pPr lvl="1"/>
            <a:r>
              <a:rPr lang="en-US" dirty="0"/>
              <a:t>Prevent flux penetration by using materials with long flux nucleation time relative to RF period</a:t>
            </a:r>
          </a:p>
        </p:txBody>
      </p:sp>
      <p:sp>
        <p:nvSpPr>
          <p:cNvPr id="3" name="Title 2">
            <a:extLst>
              <a:ext uri="{FF2B5EF4-FFF2-40B4-BE49-F238E27FC236}">
                <a16:creationId xmlns:a16="http://schemas.microsoft.com/office/drawing/2014/main" id="{9197AF60-548F-45DB-A8BA-DAE11F790552}"/>
              </a:ext>
            </a:extLst>
          </p:cNvPr>
          <p:cNvSpPr>
            <a:spLocks noGrp="1"/>
          </p:cNvSpPr>
          <p:nvPr>
            <p:ph type="title"/>
          </p:nvPr>
        </p:nvSpPr>
        <p:spPr/>
        <p:txBody>
          <a:bodyPr/>
          <a:lstStyle/>
          <a:p>
            <a:r>
              <a:rPr lang="en-US" dirty="0"/>
              <a:t>Pushing Gradient – Beyond </a:t>
            </a:r>
            <a:r>
              <a:rPr lang="en-US" i="1" dirty="0" err="1"/>
              <a:t>H</a:t>
            </a:r>
            <a:r>
              <a:rPr lang="en-US" i="1" baseline="-25000" dirty="0" err="1"/>
              <a:t>sh</a:t>
            </a:r>
            <a:r>
              <a:rPr lang="en-US" dirty="0"/>
              <a:t> of Niobium</a:t>
            </a:r>
          </a:p>
        </p:txBody>
      </p:sp>
      <p:sp>
        <p:nvSpPr>
          <p:cNvPr id="4" name="Date Placeholder 3">
            <a:extLst>
              <a:ext uri="{FF2B5EF4-FFF2-40B4-BE49-F238E27FC236}">
                <a16:creationId xmlns:a16="http://schemas.microsoft.com/office/drawing/2014/main" id="{DB10091D-E279-4EA4-8405-804F44511408}"/>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91CF4E0B-7600-44AA-8530-845A99D59B2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9" name="Oval 68">
            <a:extLst>
              <a:ext uri="{FF2B5EF4-FFF2-40B4-BE49-F238E27FC236}">
                <a16:creationId xmlns:a16="http://schemas.microsoft.com/office/drawing/2014/main" id="{5E919A86-3BE5-5E4A-8C4D-DF841DD2B89F}"/>
              </a:ext>
            </a:extLst>
          </p:cNvPr>
          <p:cNvSpPr/>
          <p:nvPr/>
        </p:nvSpPr>
        <p:spPr>
          <a:xfrm>
            <a:off x="2366682" y="2645353"/>
            <a:ext cx="983174" cy="983174"/>
          </a:xfrm>
          <a:prstGeom prst="ellipse">
            <a:avLst/>
          </a:prstGeom>
          <a:gradFill flip="none" rotWithShape="1">
            <a:gsLst>
              <a:gs pos="6000">
                <a:srgbClr val="FF0000"/>
              </a:gs>
              <a:gs pos="18000">
                <a:srgbClr val="002060"/>
              </a:gs>
              <a:gs pos="30000">
                <a:schemeClr val="accent1">
                  <a:lumMod val="50000"/>
                </a:schemeClr>
              </a:gs>
              <a:gs pos="7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
            <a:extLst>
              <a:ext uri="{FF2B5EF4-FFF2-40B4-BE49-F238E27FC236}">
                <a16:creationId xmlns:a16="http://schemas.microsoft.com/office/drawing/2014/main" id="{8F38BB5F-BBED-0C4D-90B3-15BC6A86BCAE}"/>
              </a:ext>
            </a:extLst>
          </p:cNvPr>
          <p:cNvSpPr>
            <a:spLocks noChangeArrowheads="1"/>
          </p:cNvSpPr>
          <p:nvPr/>
        </p:nvSpPr>
        <p:spPr bwMode="auto">
          <a:xfrm>
            <a:off x="2779504" y="2599924"/>
            <a:ext cx="593417" cy="1199423"/>
          </a:xfrm>
          <a:prstGeom prst="rect">
            <a:avLst/>
          </a:prstGeom>
          <a:solidFill>
            <a:schemeClr val="bg1"/>
          </a:solidFill>
          <a:ln w="38100">
            <a:no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73" name="Rectangle 18">
            <a:extLst>
              <a:ext uri="{FF2B5EF4-FFF2-40B4-BE49-F238E27FC236}">
                <a16:creationId xmlns:a16="http://schemas.microsoft.com/office/drawing/2014/main" id="{478B698A-4EEC-314E-99F0-1083106EBF77}"/>
              </a:ext>
            </a:extLst>
          </p:cNvPr>
          <p:cNvSpPr>
            <a:spLocks noChangeArrowheads="1"/>
          </p:cNvSpPr>
          <p:nvPr/>
        </p:nvSpPr>
        <p:spPr bwMode="auto">
          <a:xfrm>
            <a:off x="2274624" y="2564706"/>
            <a:ext cx="523584" cy="1234641"/>
          </a:xfrm>
          <a:prstGeom prst="rect">
            <a:avLst/>
          </a:prstGeom>
          <a:solidFill>
            <a:schemeClr val="bg1"/>
          </a:solidFill>
          <a:ln>
            <a:noFill/>
          </a:ln>
          <a:effectLst/>
        </p:spPr>
        <p:txBody>
          <a:bodyPr wrap="none" anchor="ctr"/>
          <a:lstStyle/>
          <a:p>
            <a:pPr algn="ctr"/>
            <a:endParaRPr lang="en-US" altLang="en-US"/>
          </a:p>
        </p:txBody>
      </p:sp>
      <p:sp>
        <p:nvSpPr>
          <p:cNvPr id="74" name="Oval 73">
            <a:extLst>
              <a:ext uri="{FF2B5EF4-FFF2-40B4-BE49-F238E27FC236}">
                <a16:creationId xmlns:a16="http://schemas.microsoft.com/office/drawing/2014/main" id="{02BC3312-C088-6143-B17D-35F454480CBB}"/>
              </a:ext>
            </a:extLst>
          </p:cNvPr>
          <p:cNvSpPr/>
          <p:nvPr/>
        </p:nvSpPr>
        <p:spPr>
          <a:xfrm>
            <a:off x="3021142" y="2869659"/>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DA54FB31-7D3F-F64D-A982-B35678776FC6}"/>
              </a:ext>
            </a:extLst>
          </p:cNvPr>
          <p:cNvCxnSpPr>
            <a:stCxn id="74" idx="1"/>
            <a:endCxn id="74" idx="5"/>
          </p:cNvCxnSpPr>
          <p:nvPr/>
        </p:nvCxnSpPr>
        <p:spPr>
          <a:xfrm>
            <a:off x="3054224" y="290274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E11724E-28EA-C749-9761-3E937BB0ACA5}"/>
              </a:ext>
            </a:extLst>
          </p:cNvPr>
          <p:cNvCxnSpPr>
            <a:stCxn id="74" idx="3"/>
            <a:endCxn id="74" idx="7"/>
          </p:cNvCxnSpPr>
          <p:nvPr/>
        </p:nvCxnSpPr>
        <p:spPr>
          <a:xfrm flipV="1">
            <a:off x="3054224" y="290274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30">
            <a:extLst>
              <a:ext uri="{FF2B5EF4-FFF2-40B4-BE49-F238E27FC236}">
                <a16:creationId xmlns:a16="http://schemas.microsoft.com/office/drawing/2014/main" id="{F8C01035-2C1C-234B-BCD2-949DE1779A16}"/>
              </a:ext>
            </a:extLst>
          </p:cNvPr>
          <p:cNvSpPr txBox="1">
            <a:spLocks noChangeArrowheads="1"/>
          </p:cNvSpPr>
          <p:nvPr/>
        </p:nvSpPr>
        <p:spPr bwMode="auto">
          <a:xfrm>
            <a:off x="2514600" y="2479715"/>
            <a:ext cx="836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eaLnBrk="1" hangingPunct="1"/>
            <a:r>
              <a:rPr lang="en-US" altLang="en-US" sz="1800" dirty="0" err="1">
                <a:solidFill>
                  <a:srgbClr val="000000"/>
                </a:solidFill>
                <a:latin typeface="+mn-lt"/>
                <a:cs typeface="Segoe UI Semibold" panose="020B0702040204020203" pitchFamily="34" charset="0"/>
              </a:rPr>
              <a:t>B</a:t>
            </a:r>
            <a:r>
              <a:rPr lang="en-US" altLang="en-US" sz="1800" baseline="-25000" dirty="0" err="1">
                <a:solidFill>
                  <a:srgbClr val="000000"/>
                </a:solidFill>
                <a:latin typeface="+mn-lt"/>
                <a:cs typeface="Segoe UI Semibold" panose="020B0702040204020203" pitchFamily="34" charset="0"/>
              </a:rPr>
              <a:t>applied</a:t>
            </a:r>
            <a:endParaRPr lang="en-US" altLang="en-US" sz="1800" baseline="-25000" dirty="0">
              <a:solidFill>
                <a:srgbClr val="000000"/>
              </a:solidFill>
              <a:latin typeface="+mn-lt"/>
              <a:cs typeface="Segoe UI Semibold" panose="020B0702040204020203" pitchFamily="34" charset="0"/>
            </a:endParaRPr>
          </a:p>
        </p:txBody>
      </p:sp>
      <p:sp>
        <p:nvSpPr>
          <p:cNvPr id="78" name="Oval 77">
            <a:extLst>
              <a:ext uri="{FF2B5EF4-FFF2-40B4-BE49-F238E27FC236}">
                <a16:creationId xmlns:a16="http://schemas.microsoft.com/office/drawing/2014/main" id="{0598EF93-51CC-FD44-A483-424BE1F18290}"/>
              </a:ext>
            </a:extLst>
          </p:cNvPr>
          <p:cNvSpPr/>
          <p:nvPr/>
        </p:nvSpPr>
        <p:spPr>
          <a:xfrm>
            <a:off x="3021142" y="3137540"/>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9064BE1E-4523-0144-9173-96B5EFE72D95}"/>
              </a:ext>
            </a:extLst>
          </p:cNvPr>
          <p:cNvCxnSpPr>
            <a:stCxn id="78" idx="1"/>
            <a:endCxn id="78" idx="5"/>
          </p:cNvCxnSpPr>
          <p:nvPr/>
        </p:nvCxnSpPr>
        <p:spPr>
          <a:xfrm>
            <a:off x="3054224" y="317062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5F62D9F-6ECE-7140-A46D-039250BB0196}"/>
              </a:ext>
            </a:extLst>
          </p:cNvPr>
          <p:cNvCxnSpPr>
            <a:stCxn id="78" idx="3"/>
            <a:endCxn id="78" idx="7"/>
          </p:cNvCxnSpPr>
          <p:nvPr/>
        </p:nvCxnSpPr>
        <p:spPr>
          <a:xfrm flipV="1">
            <a:off x="3054224" y="317062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974B4094-54BA-1544-B41D-069700A2F0B3}"/>
              </a:ext>
            </a:extLst>
          </p:cNvPr>
          <p:cNvSpPr/>
          <p:nvPr/>
        </p:nvSpPr>
        <p:spPr>
          <a:xfrm>
            <a:off x="3021142" y="3407275"/>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89B2E2AF-5901-414E-A620-02549D8FF65A}"/>
              </a:ext>
            </a:extLst>
          </p:cNvPr>
          <p:cNvCxnSpPr>
            <a:stCxn id="81" idx="1"/>
            <a:endCxn id="81" idx="5"/>
          </p:cNvCxnSpPr>
          <p:nvPr/>
        </p:nvCxnSpPr>
        <p:spPr>
          <a:xfrm>
            <a:off x="3054224" y="3440357"/>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42254EB-DCFE-AB4E-A1DD-BB743E4929DC}"/>
              </a:ext>
            </a:extLst>
          </p:cNvPr>
          <p:cNvCxnSpPr>
            <a:stCxn id="81" idx="3"/>
            <a:endCxn id="81" idx="7"/>
          </p:cNvCxnSpPr>
          <p:nvPr/>
        </p:nvCxnSpPr>
        <p:spPr>
          <a:xfrm flipV="1">
            <a:off x="3054224" y="3440357"/>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562CAAD-604D-1D4A-9427-DA4CAE9B9A96}"/>
              </a:ext>
            </a:extLst>
          </p:cNvPr>
          <p:cNvSpPr txBox="1"/>
          <p:nvPr/>
        </p:nvSpPr>
        <p:spPr>
          <a:xfrm>
            <a:off x="9668435" y="39534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73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42" presetClass="path" presetSubtype="0" repeatCount="indefinite" accel="50000" decel="50000" fill="hold" grpId="0" nodeType="withEffect">
                                  <p:stCondLst>
                                    <p:cond delay="0"/>
                                  </p:stCondLst>
                                  <p:childTnLst>
                                    <p:animMotion origin="layout" path="M 5.55112E-17 2.59259E-6 L 0.28594 -0.00301 " pathEditMode="relative" rAng="0" ptsTypes="AA">
                                      <p:cBhvr>
                                        <p:cTn id="8" dur="2000" fill="hold"/>
                                        <p:tgtEl>
                                          <p:spTgt spid="69"/>
                                        </p:tgtEl>
                                        <p:attrNameLst>
                                          <p:attrName>ppt_x</p:attrName>
                                          <p:attrName>ppt_y</p:attrName>
                                        </p:attrNameLst>
                                      </p:cBhvr>
                                      <p:rCtr x="1428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9">
            <a:extLst>
              <a:ext uri="{FF2B5EF4-FFF2-40B4-BE49-F238E27FC236}">
                <a16:creationId xmlns:a16="http://schemas.microsoft.com/office/drawing/2014/main" id="{4EE43FAC-B4D9-EF46-955C-C413B5D23CFC}"/>
              </a:ext>
            </a:extLst>
          </p:cNvPr>
          <p:cNvSpPr>
            <a:spLocks noChangeArrowheads="1"/>
          </p:cNvSpPr>
          <p:nvPr/>
        </p:nvSpPr>
        <p:spPr bwMode="auto">
          <a:xfrm>
            <a:off x="3391625" y="2564706"/>
            <a:ext cx="3506716" cy="1126747"/>
          </a:xfrm>
          <a:prstGeom prst="rect">
            <a:avLst/>
          </a:prstGeom>
          <a:solidFill>
            <a:schemeClr val="bg1">
              <a:lumMod val="85000"/>
            </a:schemeClr>
          </a:solidFill>
          <a:ln w="22225">
            <a:solidFill>
              <a:srgbClr val="000000"/>
            </a:solidFill>
            <a:miter lim="800000"/>
            <a:headEnd/>
            <a:tailEnd/>
          </a:ln>
          <a:effectLs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 name="Content Placeholder 1">
            <a:extLst>
              <a:ext uri="{FF2B5EF4-FFF2-40B4-BE49-F238E27FC236}">
                <a16:creationId xmlns:a16="http://schemas.microsoft.com/office/drawing/2014/main" id="{FD8810D2-324D-4F6D-BC96-29D9B1111F44}"/>
              </a:ext>
            </a:extLst>
          </p:cNvPr>
          <p:cNvSpPr>
            <a:spLocks noGrp="1"/>
          </p:cNvSpPr>
          <p:nvPr>
            <p:ph idx="1"/>
          </p:nvPr>
        </p:nvSpPr>
        <p:spPr>
          <a:xfrm>
            <a:off x="228600" y="971550"/>
            <a:ext cx="8672513" cy="5059363"/>
          </a:xfrm>
        </p:spPr>
        <p:txBody>
          <a:bodyPr/>
          <a:lstStyle/>
          <a:p>
            <a:r>
              <a:rPr lang="en-US" dirty="0"/>
              <a:t>Limitation observed currently is consistent with superheating field </a:t>
            </a:r>
            <a:r>
              <a:rPr lang="en-US" i="1" dirty="0" err="1"/>
              <a:t>H</a:t>
            </a:r>
            <a:r>
              <a:rPr lang="en-US" i="1" baseline="-25000" dirty="0" err="1"/>
              <a:t>sh</a:t>
            </a:r>
            <a:r>
              <a:rPr lang="en-US" dirty="0"/>
              <a:t> of niobium (maximum of metastable flux-free state)</a:t>
            </a:r>
          </a:p>
          <a:p>
            <a:r>
              <a:rPr lang="en-US" dirty="0"/>
              <a:t>At high field, if magnetic flux penetrates, it moves through superconductor at RF frequencies; strong dissipation occurs</a:t>
            </a:r>
          </a:p>
          <a:p>
            <a:pPr marL="0" indent="0">
              <a:buNone/>
            </a:pPr>
            <a:endParaRPr lang="en-US" dirty="0"/>
          </a:p>
          <a:p>
            <a:pPr marL="0" indent="0">
              <a:buNone/>
            </a:pPr>
            <a:endParaRPr lang="en-US" sz="1400" dirty="0"/>
          </a:p>
          <a:p>
            <a:pPr marL="0" indent="0">
              <a:buNone/>
            </a:pPr>
            <a:endParaRPr lang="en-US" dirty="0"/>
          </a:p>
          <a:p>
            <a:r>
              <a:rPr lang="en-US" dirty="0"/>
              <a:t>Several pathways expected to push beyond </a:t>
            </a:r>
            <a:r>
              <a:rPr lang="en-US" i="1" dirty="0" err="1"/>
              <a:t>H</a:t>
            </a:r>
            <a:r>
              <a:rPr lang="en-US" i="1" baseline="-25000" dirty="0" err="1"/>
              <a:t>sh</a:t>
            </a:r>
            <a:r>
              <a:rPr lang="en-US" dirty="0"/>
              <a:t> of bulk </a:t>
            </a:r>
            <a:r>
              <a:rPr lang="en-US" dirty="0" err="1"/>
              <a:t>Nb</a:t>
            </a:r>
            <a:r>
              <a:rPr lang="en-US" dirty="0"/>
              <a:t>:</a:t>
            </a:r>
          </a:p>
          <a:p>
            <a:pPr lvl="1"/>
            <a:r>
              <a:rPr lang="en-US" dirty="0"/>
              <a:t>Engineered thin layers (e.g. a dirty layer of </a:t>
            </a:r>
            <a:r>
              <a:rPr lang="en-US" dirty="0" err="1"/>
              <a:t>Nb</a:t>
            </a:r>
            <a:r>
              <a:rPr lang="en-US" dirty="0"/>
              <a:t> on top of clean </a:t>
            </a:r>
            <a:r>
              <a:rPr lang="en-US" dirty="0" err="1"/>
              <a:t>Nb</a:t>
            </a:r>
            <a:r>
              <a:rPr lang="en-US" dirty="0"/>
              <a:t>) to modify the maximum metastable limit – already showing early signs of success via N-infusion</a:t>
            </a:r>
          </a:p>
          <a:p>
            <a:pPr lvl="1"/>
            <a:r>
              <a:rPr lang="en-US" dirty="0"/>
              <a:t>New SRF materials with higher </a:t>
            </a:r>
            <a:r>
              <a:rPr lang="en-US" i="1" dirty="0" err="1"/>
              <a:t>H</a:t>
            </a:r>
            <a:r>
              <a:rPr lang="en-US" i="1" baseline="-25000" dirty="0" err="1"/>
              <a:t>sh</a:t>
            </a:r>
            <a:r>
              <a:rPr lang="en-US" dirty="0"/>
              <a:t> than </a:t>
            </a:r>
            <a:r>
              <a:rPr lang="en-US" dirty="0" err="1"/>
              <a:t>Nb</a:t>
            </a:r>
            <a:r>
              <a:rPr lang="en-US" dirty="0"/>
              <a:t> (e.g. Nb</a:t>
            </a:r>
            <a:r>
              <a:rPr lang="en-US" baseline="-25000" dirty="0"/>
              <a:t>3</a:t>
            </a:r>
            <a:r>
              <a:rPr lang="en-US" dirty="0"/>
              <a:t>Sn)</a:t>
            </a:r>
          </a:p>
          <a:p>
            <a:pPr lvl="1"/>
            <a:r>
              <a:rPr lang="en-US" dirty="0"/>
              <a:t>Prevent flux penetration by using materials with long flux nucleation time relative to RF period</a:t>
            </a:r>
          </a:p>
        </p:txBody>
      </p:sp>
      <p:sp>
        <p:nvSpPr>
          <p:cNvPr id="3" name="Title 2">
            <a:extLst>
              <a:ext uri="{FF2B5EF4-FFF2-40B4-BE49-F238E27FC236}">
                <a16:creationId xmlns:a16="http://schemas.microsoft.com/office/drawing/2014/main" id="{9197AF60-548F-45DB-A8BA-DAE11F790552}"/>
              </a:ext>
            </a:extLst>
          </p:cNvPr>
          <p:cNvSpPr>
            <a:spLocks noGrp="1"/>
          </p:cNvSpPr>
          <p:nvPr>
            <p:ph type="title"/>
          </p:nvPr>
        </p:nvSpPr>
        <p:spPr/>
        <p:txBody>
          <a:bodyPr/>
          <a:lstStyle/>
          <a:p>
            <a:r>
              <a:rPr lang="en-US" dirty="0"/>
              <a:t>Pushing Gradient – Beyond </a:t>
            </a:r>
            <a:r>
              <a:rPr lang="en-US" i="1" dirty="0" err="1"/>
              <a:t>H</a:t>
            </a:r>
            <a:r>
              <a:rPr lang="en-US" i="1" baseline="-25000" dirty="0" err="1"/>
              <a:t>sh</a:t>
            </a:r>
            <a:r>
              <a:rPr lang="en-US" dirty="0"/>
              <a:t> of Niobium</a:t>
            </a:r>
          </a:p>
        </p:txBody>
      </p:sp>
      <p:sp>
        <p:nvSpPr>
          <p:cNvPr id="4" name="Date Placeholder 3">
            <a:extLst>
              <a:ext uri="{FF2B5EF4-FFF2-40B4-BE49-F238E27FC236}">
                <a16:creationId xmlns:a16="http://schemas.microsoft.com/office/drawing/2014/main" id="{DB10091D-E279-4EA4-8405-804F44511408}"/>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91CF4E0B-7600-44AA-8530-845A99D59B2A}"/>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9" name="Oval 68">
            <a:extLst>
              <a:ext uri="{FF2B5EF4-FFF2-40B4-BE49-F238E27FC236}">
                <a16:creationId xmlns:a16="http://schemas.microsoft.com/office/drawing/2014/main" id="{5E919A86-3BE5-5E4A-8C4D-DF841DD2B89F}"/>
              </a:ext>
            </a:extLst>
          </p:cNvPr>
          <p:cNvSpPr/>
          <p:nvPr/>
        </p:nvSpPr>
        <p:spPr>
          <a:xfrm>
            <a:off x="2366682" y="2645353"/>
            <a:ext cx="983174" cy="983174"/>
          </a:xfrm>
          <a:prstGeom prst="ellipse">
            <a:avLst/>
          </a:prstGeom>
          <a:gradFill flip="none" rotWithShape="1">
            <a:gsLst>
              <a:gs pos="6000">
                <a:srgbClr val="FF0000"/>
              </a:gs>
              <a:gs pos="18000">
                <a:srgbClr val="002060"/>
              </a:gs>
              <a:gs pos="30000">
                <a:schemeClr val="accent1">
                  <a:lumMod val="50000"/>
                </a:schemeClr>
              </a:gs>
              <a:gs pos="7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
            <a:extLst>
              <a:ext uri="{FF2B5EF4-FFF2-40B4-BE49-F238E27FC236}">
                <a16:creationId xmlns:a16="http://schemas.microsoft.com/office/drawing/2014/main" id="{8F38BB5F-BBED-0C4D-90B3-15BC6A86BCAE}"/>
              </a:ext>
            </a:extLst>
          </p:cNvPr>
          <p:cNvSpPr>
            <a:spLocks noChangeArrowheads="1"/>
          </p:cNvSpPr>
          <p:nvPr/>
        </p:nvSpPr>
        <p:spPr bwMode="auto">
          <a:xfrm>
            <a:off x="2779504" y="2599924"/>
            <a:ext cx="593417" cy="1199423"/>
          </a:xfrm>
          <a:prstGeom prst="rect">
            <a:avLst/>
          </a:prstGeom>
          <a:solidFill>
            <a:schemeClr val="bg1"/>
          </a:solidFill>
          <a:ln w="38100">
            <a:no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73" name="Rectangle 18">
            <a:extLst>
              <a:ext uri="{FF2B5EF4-FFF2-40B4-BE49-F238E27FC236}">
                <a16:creationId xmlns:a16="http://schemas.microsoft.com/office/drawing/2014/main" id="{478B698A-4EEC-314E-99F0-1083106EBF77}"/>
              </a:ext>
            </a:extLst>
          </p:cNvPr>
          <p:cNvSpPr>
            <a:spLocks noChangeArrowheads="1"/>
          </p:cNvSpPr>
          <p:nvPr/>
        </p:nvSpPr>
        <p:spPr bwMode="auto">
          <a:xfrm>
            <a:off x="2274624" y="2564706"/>
            <a:ext cx="523584" cy="1234641"/>
          </a:xfrm>
          <a:prstGeom prst="rect">
            <a:avLst/>
          </a:prstGeom>
          <a:solidFill>
            <a:schemeClr val="bg1"/>
          </a:solidFill>
          <a:ln>
            <a:noFill/>
          </a:ln>
          <a:effectLst/>
        </p:spPr>
        <p:txBody>
          <a:bodyPr wrap="none" anchor="ctr"/>
          <a:lstStyle/>
          <a:p>
            <a:pPr algn="ctr"/>
            <a:endParaRPr lang="en-US" altLang="en-US"/>
          </a:p>
        </p:txBody>
      </p:sp>
      <p:sp>
        <p:nvSpPr>
          <p:cNvPr id="74" name="Oval 73">
            <a:extLst>
              <a:ext uri="{FF2B5EF4-FFF2-40B4-BE49-F238E27FC236}">
                <a16:creationId xmlns:a16="http://schemas.microsoft.com/office/drawing/2014/main" id="{02BC3312-C088-6143-B17D-35F454480CBB}"/>
              </a:ext>
            </a:extLst>
          </p:cNvPr>
          <p:cNvSpPr/>
          <p:nvPr/>
        </p:nvSpPr>
        <p:spPr>
          <a:xfrm>
            <a:off x="3021142" y="2869659"/>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DA54FB31-7D3F-F64D-A982-B35678776FC6}"/>
              </a:ext>
            </a:extLst>
          </p:cNvPr>
          <p:cNvCxnSpPr>
            <a:stCxn id="74" idx="1"/>
            <a:endCxn id="74" idx="5"/>
          </p:cNvCxnSpPr>
          <p:nvPr/>
        </p:nvCxnSpPr>
        <p:spPr>
          <a:xfrm>
            <a:off x="3054224" y="290274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E11724E-28EA-C749-9761-3E937BB0ACA5}"/>
              </a:ext>
            </a:extLst>
          </p:cNvPr>
          <p:cNvCxnSpPr>
            <a:stCxn id="74" idx="3"/>
            <a:endCxn id="74" idx="7"/>
          </p:cNvCxnSpPr>
          <p:nvPr/>
        </p:nvCxnSpPr>
        <p:spPr>
          <a:xfrm flipV="1">
            <a:off x="3054224" y="290274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30">
            <a:extLst>
              <a:ext uri="{FF2B5EF4-FFF2-40B4-BE49-F238E27FC236}">
                <a16:creationId xmlns:a16="http://schemas.microsoft.com/office/drawing/2014/main" id="{F8C01035-2C1C-234B-BCD2-949DE1779A16}"/>
              </a:ext>
            </a:extLst>
          </p:cNvPr>
          <p:cNvSpPr txBox="1">
            <a:spLocks noChangeArrowheads="1"/>
          </p:cNvSpPr>
          <p:nvPr/>
        </p:nvSpPr>
        <p:spPr bwMode="auto">
          <a:xfrm>
            <a:off x="2514600" y="2479715"/>
            <a:ext cx="836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eaLnBrk="1" hangingPunct="1"/>
            <a:r>
              <a:rPr lang="en-US" altLang="en-US" sz="1800" dirty="0" err="1">
                <a:solidFill>
                  <a:srgbClr val="000000"/>
                </a:solidFill>
                <a:latin typeface="+mn-lt"/>
                <a:cs typeface="Segoe UI Semibold" panose="020B0702040204020203" pitchFamily="34" charset="0"/>
              </a:rPr>
              <a:t>B</a:t>
            </a:r>
            <a:r>
              <a:rPr lang="en-US" altLang="en-US" sz="1800" baseline="-25000" dirty="0" err="1">
                <a:solidFill>
                  <a:srgbClr val="000000"/>
                </a:solidFill>
                <a:latin typeface="+mn-lt"/>
                <a:cs typeface="Segoe UI Semibold" panose="020B0702040204020203" pitchFamily="34" charset="0"/>
              </a:rPr>
              <a:t>applied</a:t>
            </a:r>
            <a:endParaRPr lang="en-US" altLang="en-US" sz="1800" baseline="-25000" dirty="0">
              <a:solidFill>
                <a:srgbClr val="000000"/>
              </a:solidFill>
              <a:latin typeface="+mn-lt"/>
              <a:cs typeface="Segoe UI Semibold" panose="020B0702040204020203" pitchFamily="34" charset="0"/>
            </a:endParaRPr>
          </a:p>
        </p:txBody>
      </p:sp>
      <p:sp>
        <p:nvSpPr>
          <p:cNvPr id="78" name="Oval 77">
            <a:extLst>
              <a:ext uri="{FF2B5EF4-FFF2-40B4-BE49-F238E27FC236}">
                <a16:creationId xmlns:a16="http://schemas.microsoft.com/office/drawing/2014/main" id="{0598EF93-51CC-FD44-A483-424BE1F18290}"/>
              </a:ext>
            </a:extLst>
          </p:cNvPr>
          <p:cNvSpPr/>
          <p:nvPr/>
        </p:nvSpPr>
        <p:spPr>
          <a:xfrm>
            <a:off x="3021142" y="3137540"/>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9064BE1E-4523-0144-9173-96B5EFE72D95}"/>
              </a:ext>
            </a:extLst>
          </p:cNvPr>
          <p:cNvCxnSpPr>
            <a:stCxn id="78" idx="1"/>
            <a:endCxn id="78" idx="5"/>
          </p:cNvCxnSpPr>
          <p:nvPr/>
        </p:nvCxnSpPr>
        <p:spPr>
          <a:xfrm>
            <a:off x="3054224" y="317062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5F62D9F-6ECE-7140-A46D-039250BB0196}"/>
              </a:ext>
            </a:extLst>
          </p:cNvPr>
          <p:cNvCxnSpPr>
            <a:stCxn id="78" idx="3"/>
            <a:endCxn id="78" idx="7"/>
          </p:cNvCxnSpPr>
          <p:nvPr/>
        </p:nvCxnSpPr>
        <p:spPr>
          <a:xfrm flipV="1">
            <a:off x="3054224" y="3170622"/>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974B4094-54BA-1544-B41D-069700A2F0B3}"/>
              </a:ext>
            </a:extLst>
          </p:cNvPr>
          <p:cNvSpPr/>
          <p:nvPr/>
        </p:nvSpPr>
        <p:spPr>
          <a:xfrm>
            <a:off x="3021142" y="3407275"/>
            <a:ext cx="225903" cy="22590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89B2E2AF-5901-414E-A620-02549D8FF65A}"/>
              </a:ext>
            </a:extLst>
          </p:cNvPr>
          <p:cNvCxnSpPr>
            <a:stCxn id="81" idx="1"/>
            <a:endCxn id="81" idx="5"/>
          </p:cNvCxnSpPr>
          <p:nvPr/>
        </p:nvCxnSpPr>
        <p:spPr>
          <a:xfrm>
            <a:off x="3054224" y="3440357"/>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42254EB-DCFE-AB4E-A1DD-BB743E4929DC}"/>
              </a:ext>
            </a:extLst>
          </p:cNvPr>
          <p:cNvCxnSpPr>
            <a:stCxn id="81" idx="3"/>
            <a:endCxn id="81" idx="7"/>
          </p:cNvCxnSpPr>
          <p:nvPr/>
        </p:nvCxnSpPr>
        <p:spPr>
          <a:xfrm flipV="1">
            <a:off x="3054224" y="3440357"/>
            <a:ext cx="159738" cy="1597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562CAAD-604D-1D4A-9427-DA4CAE9B9A96}"/>
              </a:ext>
            </a:extLst>
          </p:cNvPr>
          <p:cNvSpPr txBox="1"/>
          <p:nvPr/>
        </p:nvSpPr>
        <p:spPr>
          <a:xfrm>
            <a:off x="9668435" y="3953435"/>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AADEB89C-7EBD-6F40-B838-886891BCCE6B}"/>
              </a:ext>
            </a:extLst>
          </p:cNvPr>
          <p:cNvSpPr txBox="1"/>
          <p:nvPr/>
        </p:nvSpPr>
        <p:spPr>
          <a:xfrm>
            <a:off x="2016534" y="6370381"/>
            <a:ext cx="5662945" cy="369332"/>
          </a:xfrm>
          <a:prstGeom prst="rect">
            <a:avLst/>
          </a:prstGeom>
          <a:solidFill>
            <a:srgbClr val="FFFF00"/>
          </a:solidFill>
          <a:ln>
            <a:solidFill>
              <a:srgbClr val="000000"/>
            </a:solidFill>
          </a:ln>
        </p:spPr>
        <p:txBody>
          <a:bodyPr wrap="square" rtlCol="0">
            <a:spAutoFit/>
          </a:bodyPr>
          <a:lstStyle/>
          <a:p>
            <a:pPr algn="ctr"/>
            <a:r>
              <a:rPr lang="en-US" dirty="0">
                <a:solidFill>
                  <a:srgbClr val="000000"/>
                </a:solidFill>
              </a:rPr>
              <a:t>Fermilab SRF R&amp;D has active programs in all of the above</a:t>
            </a:r>
          </a:p>
        </p:txBody>
      </p:sp>
    </p:spTree>
    <p:extLst>
      <p:ext uri="{BB962C8B-B14F-4D97-AF65-F5344CB8AC3E}">
        <p14:creationId xmlns:p14="http://schemas.microsoft.com/office/powerpoint/2010/main" val="33561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42" presetClass="path" presetSubtype="0" repeatCount="indefinite" accel="50000" decel="50000" fill="hold" grpId="0" nodeType="withEffect">
                                  <p:stCondLst>
                                    <p:cond delay="0"/>
                                  </p:stCondLst>
                                  <p:childTnLst>
                                    <p:animMotion origin="layout" path="M 5.55112E-17 2.59259E-6 L 0.28594 -0.00301 " pathEditMode="relative" rAng="0" ptsTypes="AA">
                                      <p:cBhvr>
                                        <p:cTn id="8" dur="2000" fill="hold"/>
                                        <p:tgtEl>
                                          <p:spTgt spid="69"/>
                                        </p:tgtEl>
                                        <p:attrNameLst>
                                          <p:attrName>ppt_x</p:attrName>
                                          <p:attrName>ppt_y</p:attrName>
                                        </p:attrNameLst>
                                      </p:cBhvr>
                                      <p:rCtr x="1428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C688C-837B-44DB-A748-CC6F0A8E67D9}"/>
              </a:ext>
            </a:extLst>
          </p:cNvPr>
          <p:cNvSpPr>
            <a:spLocks noGrp="1"/>
          </p:cNvSpPr>
          <p:nvPr>
            <p:ph idx="1"/>
          </p:nvPr>
        </p:nvSpPr>
        <p:spPr>
          <a:xfrm>
            <a:off x="228600" y="876550"/>
            <a:ext cx="8672513" cy="5059363"/>
          </a:xfrm>
        </p:spPr>
        <p:txBody>
          <a:bodyPr/>
          <a:lstStyle/>
          <a:p>
            <a:r>
              <a:rPr lang="en-US" dirty="0"/>
              <a:t>In an accelerator </a:t>
            </a:r>
            <a:r>
              <a:rPr lang="en-US" dirty="0" err="1"/>
              <a:t>cryomodule</a:t>
            </a:r>
            <a:r>
              <a:rPr lang="en-US" dirty="0"/>
              <a:t>, additional restrictions tend to reduce accelerating gradient in operation, including:</a:t>
            </a:r>
          </a:p>
          <a:p>
            <a:pPr lvl="1"/>
            <a:r>
              <a:rPr lang="en-US" dirty="0"/>
              <a:t>Cryogenic power (dissipated power scales with </a:t>
            </a:r>
            <a:r>
              <a:rPr lang="en-US" i="1" dirty="0"/>
              <a:t>E</a:t>
            </a:r>
            <a:r>
              <a:rPr lang="en-US" i="1" baseline="-25000" dirty="0"/>
              <a:t>acc</a:t>
            </a:r>
            <a:r>
              <a:rPr lang="en-US" baseline="30000" dirty="0"/>
              <a:t>2</a:t>
            </a:r>
            <a:r>
              <a:rPr lang="en-US" dirty="0"/>
              <a:t>), especially for high duty factor accelerators (i.e. not short pulses)</a:t>
            </a:r>
          </a:p>
          <a:p>
            <a:pPr lvl="1"/>
            <a:r>
              <a:rPr lang="en-US" dirty="0"/>
              <a:t>Field emission (from dirt during cavity string assembly), heating or arcing of RF antennas</a:t>
            </a:r>
          </a:p>
          <a:p>
            <a:pPr lvl="1"/>
            <a:endParaRPr lang="en-US" dirty="0"/>
          </a:p>
        </p:txBody>
      </p:sp>
      <p:sp>
        <p:nvSpPr>
          <p:cNvPr id="3" name="Title 2">
            <a:extLst>
              <a:ext uri="{FF2B5EF4-FFF2-40B4-BE49-F238E27FC236}">
                <a16:creationId xmlns:a16="http://schemas.microsoft.com/office/drawing/2014/main" id="{ED0DA35B-5C1F-41AE-9F06-2FC7574A2F78}"/>
              </a:ext>
            </a:extLst>
          </p:cNvPr>
          <p:cNvSpPr>
            <a:spLocks noGrp="1"/>
          </p:cNvSpPr>
          <p:nvPr>
            <p:ph type="title"/>
          </p:nvPr>
        </p:nvSpPr>
        <p:spPr/>
        <p:txBody>
          <a:bodyPr/>
          <a:lstStyle/>
          <a:p>
            <a:r>
              <a:rPr lang="en-US" dirty="0"/>
              <a:t>In-Accelerator Operating Gradient</a:t>
            </a:r>
          </a:p>
        </p:txBody>
      </p:sp>
      <p:sp>
        <p:nvSpPr>
          <p:cNvPr id="4" name="Date Placeholder 3">
            <a:extLst>
              <a:ext uri="{FF2B5EF4-FFF2-40B4-BE49-F238E27FC236}">
                <a16:creationId xmlns:a16="http://schemas.microsoft.com/office/drawing/2014/main" id="{90865CB3-CC63-41FA-A385-97AEC3AFE3A3}"/>
              </a:ext>
            </a:extLst>
          </p:cNvPr>
          <p:cNvSpPr>
            <a:spLocks noGrp="1"/>
          </p:cNvSpPr>
          <p:nvPr>
            <p:ph type="dt" sz="half" idx="2"/>
          </p:nvPr>
        </p:nvSpPr>
        <p:spPr/>
        <p:txBody>
          <a:bodyPr/>
          <a:lstStyle/>
          <a:p>
            <a:pPr>
              <a:defRPr/>
            </a:pPr>
            <a:r>
              <a:rPr lang="en-US"/>
              <a:t>4/3/18</a:t>
            </a:r>
            <a:endParaRPr lang="en-US" dirty="0"/>
          </a:p>
        </p:txBody>
      </p:sp>
      <p:sp>
        <p:nvSpPr>
          <p:cNvPr id="6" name="Slide Number Placeholder 5">
            <a:extLst>
              <a:ext uri="{FF2B5EF4-FFF2-40B4-BE49-F238E27FC236}">
                <a16:creationId xmlns:a16="http://schemas.microsoft.com/office/drawing/2014/main" id="{B6126362-E0D5-4068-94A8-C673BAB08A27}"/>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4" name="TextBox 13">
            <a:extLst>
              <a:ext uri="{FF2B5EF4-FFF2-40B4-BE49-F238E27FC236}">
                <a16:creationId xmlns:a16="http://schemas.microsoft.com/office/drawing/2014/main" id="{D0F5AAB5-7621-4540-8429-6EF586431E91}"/>
              </a:ext>
            </a:extLst>
          </p:cNvPr>
          <p:cNvSpPr txBox="1"/>
          <p:nvPr/>
        </p:nvSpPr>
        <p:spPr>
          <a:xfrm>
            <a:off x="6839816" y="3987010"/>
            <a:ext cx="2170216" cy="1569660"/>
          </a:xfrm>
          <a:prstGeom prst="rect">
            <a:avLst/>
          </a:prstGeom>
          <a:noFill/>
        </p:spPr>
        <p:txBody>
          <a:bodyPr wrap="square" rtlCol="0">
            <a:spAutoFit/>
          </a:bodyPr>
          <a:lstStyle/>
          <a:p>
            <a:pPr algn="ctr"/>
            <a:r>
              <a:rPr lang="en-US" i="1" dirty="0">
                <a:solidFill>
                  <a:srgbClr val="000000"/>
                </a:solidFill>
              </a:rPr>
              <a:t>Low duty factor SRF </a:t>
            </a:r>
            <a:r>
              <a:rPr lang="en-US" i="1" dirty="0" err="1">
                <a:solidFill>
                  <a:srgbClr val="000000"/>
                </a:solidFill>
              </a:rPr>
              <a:t>linacs</a:t>
            </a:r>
            <a:r>
              <a:rPr lang="en-US" i="1" dirty="0">
                <a:solidFill>
                  <a:srgbClr val="000000"/>
                </a:solidFill>
              </a:rPr>
              <a:t> with hundreds of cavities</a:t>
            </a:r>
          </a:p>
          <a:p>
            <a:pPr algn="ctr"/>
            <a:r>
              <a:rPr lang="en-US" sz="1400" i="1" dirty="0">
                <a:solidFill>
                  <a:schemeClr val="accent6"/>
                </a:solidFill>
              </a:rPr>
              <a:t>*CEBAF is CW but limited at ~5 MV/m due to field emission</a:t>
            </a:r>
          </a:p>
        </p:txBody>
      </p:sp>
      <p:pic>
        <p:nvPicPr>
          <p:cNvPr id="8" name="Picture 7">
            <a:extLst>
              <a:ext uri="{FF2B5EF4-FFF2-40B4-BE49-F238E27FC236}">
                <a16:creationId xmlns:a16="http://schemas.microsoft.com/office/drawing/2014/main" id="{10242DEB-8F6F-C449-8239-2AB49F6C03EF}"/>
              </a:ext>
            </a:extLst>
          </p:cNvPr>
          <p:cNvPicPr>
            <a:picLocks noChangeAspect="1"/>
          </p:cNvPicPr>
          <p:nvPr/>
        </p:nvPicPr>
        <p:blipFill>
          <a:blip r:embed="rId2"/>
          <a:stretch>
            <a:fillRect/>
          </a:stretch>
        </p:blipFill>
        <p:spPr>
          <a:xfrm>
            <a:off x="1306061" y="3338388"/>
            <a:ext cx="5533755" cy="3335267"/>
          </a:xfrm>
          <a:prstGeom prst="rect">
            <a:avLst/>
          </a:prstGeom>
          <a:ln>
            <a:solidFill>
              <a:srgbClr val="000000"/>
            </a:solidFill>
          </a:ln>
        </p:spPr>
      </p:pic>
      <p:sp>
        <p:nvSpPr>
          <p:cNvPr id="10" name="TextBox 9">
            <a:extLst>
              <a:ext uri="{FF2B5EF4-FFF2-40B4-BE49-F238E27FC236}">
                <a16:creationId xmlns:a16="http://schemas.microsoft.com/office/drawing/2014/main" id="{2140B8E2-EAE3-1E43-AD25-498173CAC104}"/>
              </a:ext>
            </a:extLst>
          </p:cNvPr>
          <p:cNvSpPr txBox="1"/>
          <p:nvPr/>
        </p:nvSpPr>
        <p:spPr>
          <a:xfrm>
            <a:off x="5738256" y="6265759"/>
            <a:ext cx="977900" cy="369332"/>
          </a:xfrm>
          <a:prstGeom prst="rect">
            <a:avLst/>
          </a:prstGeom>
          <a:noFill/>
        </p:spPr>
        <p:txBody>
          <a:bodyPr wrap="square" rtlCol="0">
            <a:spAutoFit/>
          </a:bodyPr>
          <a:lstStyle/>
          <a:p>
            <a:pPr algn="ctr"/>
            <a:r>
              <a:rPr lang="en-US" dirty="0">
                <a:solidFill>
                  <a:srgbClr val="7030A0"/>
                </a:solidFill>
              </a:rPr>
              <a:t>PIP-III</a:t>
            </a:r>
          </a:p>
        </p:txBody>
      </p:sp>
      <p:cxnSp>
        <p:nvCxnSpPr>
          <p:cNvPr id="15" name="Straight Arrow Connector 14">
            <a:extLst>
              <a:ext uri="{FF2B5EF4-FFF2-40B4-BE49-F238E27FC236}">
                <a16:creationId xmlns:a16="http://schemas.microsoft.com/office/drawing/2014/main" id="{1FCB0B08-5591-D141-9AC9-24158DC288A9}"/>
              </a:ext>
            </a:extLst>
          </p:cNvPr>
          <p:cNvCxnSpPr>
            <a:cxnSpLocks/>
          </p:cNvCxnSpPr>
          <p:nvPr/>
        </p:nvCxnSpPr>
        <p:spPr>
          <a:xfrm>
            <a:off x="6167441" y="6108773"/>
            <a:ext cx="0" cy="1905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DB9AA4E-2786-1048-84EA-E8DCB540E46D}"/>
              </a:ext>
            </a:extLst>
          </p:cNvPr>
          <p:cNvCxnSpPr>
            <a:cxnSpLocks/>
          </p:cNvCxnSpPr>
          <p:nvPr/>
        </p:nvCxnSpPr>
        <p:spPr>
          <a:xfrm>
            <a:off x="5876364" y="6095326"/>
            <a:ext cx="63201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47022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12915</TotalTime>
  <Words>1499</Words>
  <Application>Microsoft Macintosh PowerPoint</Application>
  <PresentationFormat>On-screen Show (4:3)</PresentationFormat>
  <Paragraphs>250</Paragraphs>
  <Slides>12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ＭＳ Ｐゴシック</vt:lpstr>
      <vt:lpstr>ＭＳ Ｐゴシック</vt:lpstr>
      <vt:lpstr>Arial</vt:lpstr>
      <vt:lpstr>Calibri</vt:lpstr>
      <vt:lpstr>Calibri Light</vt:lpstr>
      <vt:lpstr>Geneva</vt:lpstr>
      <vt:lpstr>Helvetica</vt:lpstr>
      <vt:lpstr>Segoe UI Semibold</vt:lpstr>
      <vt:lpstr>Times New Roman</vt:lpstr>
      <vt:lpstr>Fermilab_PPT_090815</vt:lpstr>
      <vt:lpstr>Graph</vt:lpstr>
      <vt:lpstr>PowerPoint Presentation</vt:lpstr>
      <vt:lpstr>SRF Accelerators Around the World</vt:lpstr>
      <vt:lpstr>Future HEP SRF Accelerators Under Discussion</vt:lpstr>
      <vt:lpstr>SRF Performance Improvements Driven by R&amp;D</vt:lpstr>
      <vt:lpstr>SRF Performance Improvements Driven by R&amp;D</vt:lpstr>
      <vt:lpstr>SRF Performance Improvements Driven by R&amp;D</vt:lpstr>
      <vt:lpstr>Pushing Gradient – Beyond Hsh of Niobium</vt:lpstr>
      <vt:lpstr>Pushing Gradient – Beyond Hsh of Niobium</vt:lpstr>
      <vt:lpstr>In-Accelerator Operating Gradient</vt:lpstr>
      <vt:lpstr>In-Accelerator Operating Gradient</vt:lpstr>
      <vt:lpstr>High Q0 Cavities for High Duty Factor Applications</vt:lpstr>
      <vt:lpstr>Normal Conducting RF High Energy Linac</vt:lpstr>
    </vt:vector>
  </TitlesOfParts>
  <Company>Fermilab</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Posen</dc:creator>
  <cp:lastModifiedBy>Fermilab SRF</cp:lastModifiedBy>
  <cp:revision>324</cp:revision>
  <cp:lastPrinted>2017-03-01T16:16:10Z</cp:lastPrinted>
  <dcterms:created xsi:type="dcterms:W3CDTF">2017-02-09T16:44:13Z</dcterms:created>
  <dcterms:modified xsi:type="dcterms:W3CDTF">2018-04-03T04:13:49Z</dcterms:modified>
</cp:coreProperties>
</file>