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8" r:id="rId3"/>
    <p:sldId id="300" r:id="rId4"/>
    <p:sldId id="303" r:id="rId5"/>
    <p:sldId id="305" r:id="rId6"/>
    <p:sldId id="304" r:id="rId7"/>
    <p:sldId id="306" r:id="rId8"/>
    <p:sldId id="308" r:id="rId9"/>
    <p:sldId id="309" r:id="rId10"/>
    <p:sldId id="30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672" y="-4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Iter</a:t>
            </a:r>
            <a:r>
              <a:rPr lang="en-US" dirty="0" smtClean="0"/>
              <a:t> 700 tons,</a:t>
            </a:r>
            <a:r>
              <a:rPr lang="en-US" baseline="0" dirty="0" smtClean="0"/>
              <a:t> 7000 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B32F0DA-2377-444C-A9EF-504B7CC81E0F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CF35BE9-74F4-134A-A846-3183BEBFDCBB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12E8471-7530-C342-B0D8-4EF5FC7138A2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BAA9966-BB6E-A549-9575-0171FD30C946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DF6B5D5-AB50-E046-97C7-CF6A3DFDA87A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93322-5037-704E-AC8B-098BEEA069DC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F0FC785-B0CE-D249-A769-65386C308B51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 smtClean="0"/>
              <a:t>G.Velev</a:t>
            </a:r>
            <a:r>
              <a:rPr lang="en-US" dirty="0" smtClean="0"/>
              <a:t> </a:t>
            </a:r>
          </a:p>
          <a:p>
            <a:r>
              <a:rPr lang="en-US" b="1" dirty="0"/>
              <a:t>Strategic Planning Group for Energy </a:t>
            </a:r>
            <a:r>
              <a:rPr lang="en-US" b="1" dirty="0" smtClean="0"/>
              <a:t>Frontier</a:t>
            </a:r>
          </a:p>
          <a:p>
            <a:r>
              <a:rPr lang="en-US" b="1" dirty="0" smtClean="0"/>
              <a:t>Apr 3</a:t>
            </a:r>
            <a:r>
              <a:rPr lang="en-US" b="1" baseline="30000" dirty="0" smtClean="0"/>
              <a:t>rd</a:t>
            </a:r>
            <a:r>
              <a:rPr lang="en-US" b="1" dirty="0" smtClean="0"/>
              <a:t>, 2018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HFM status: or why we cannot build 16 T dipole today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15-20% improvement in the  Nb</a:t>
            </a:r>
            <a:r>
              <a:rPr lang="en-US" baseline="-25000" dirty="0" smtClean="0"/>
              <a:t>3</a:t>
            </a:r>
            <a:r>
              <a:rPr lang="en-US" dirty="0" smtClean="0"/>
              <a:t>Sn conductor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c</a:t>
            </a:r>
            <a:r>
              <a:rPr lang="en-US" dirty="0" smtClean="0"/>
              <a:t> is needed to  reach the requirements for  16T dipole </a:t>
            </a:r>
          </a:p>
          <a:p>
            <a:r>
              <a:rPr lang="en-US" dirty="0" smtClean="0"/>
              <a:t>HTSs are on horizon  but still  cost  prohibited </a:t>
            </a:r>
          </a:p>
          <a:p>
            <a:r>
              <a:rPr lang="en-US" dirty="0" smtClean="0"/>
              <a:t>Fermilab is assembling the  first-in-the-World 15T demonstrator, paving the way to 16 T dipoles </a:t>
            </a:r>
          </a:p>
          <a:p>
            <a:r>
              <a:rPr lang="en-US" dirty="0" smtClean="0"/>
              <a:t>The  U.S. Magnet Development Program is  base  for  the  US R&amp;D: FNAL, LBNL and NHMFL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orking on 16-17 T  Nb</a:t>
            </a:r>
            <a:r>
              <a:rPr lang="en-US" baseline="-25000" dirty="0" smtClean="0"/>
              <a:t>3</a:t>
            </a:r>
            <a:r>
              <a:rPr lang="en-US" dirty="0" smtClean="0"/>
              <a:t>Sn magnets </a:t>
            </a:r>
          </a:p>
          <a:p>
            <a:pPr lvl="1"/>
            <a:r>
              <a:rPr lang="en-US" dirty="0" smtClean="0"/>
              <a:t>HTS R&amp;D for  “hybrid magnets”</a:t>
            </a:r>
          </a:p>
          <a:p>
            <a:pPr lvl="1"/>
            <a:r>
              <a:rPr lang="en-US" dirty="0" smtClean="0"/>
              <a:t>Conductor  R&amp;D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0E8A537-875E-7F45-87F0-E8E80064F76D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427195"/>
          </a:xfrm>
        </p:spPr>
        <p:txBody>
          <a:bodyPr/>
          <a:lstStyle/>
          <a:p>
            <a:r>
              <a:rPr lang="en-US" sz="2300" dirty="0"/>
              <a:t>2014 </a:t>
            </a:r>
            <a:r>
              <a:rPr lang="en-US" sz="2300" dirty="0" smtClean="0"/>
              <a:t>P5 </a:t>
            </a:r>
            <a:r>
              <a:rPr lang="en-US" sz="2300" dirty="0"/>
              <a:t>Report </a:t>
            </a:r>
            <a:r>
              <a:rPr lang="en-US" sz="2300" dirty="0" smtClean="0"/>
              <a:t>identified </a:t>
            </a:r>
            <a:r>
              <a:rPr lang="en-US" sz="2300" dirty="0"/>
              <a:t>the HFM R&amp;D as vital for the future of the field. </a:t>
            </a:r>
            <a:endParaRPr lang="en-US" sz="2300" dirty="0" smtClean="0"/>
          </a:p>
          <a:p>
            <a:r>
              <a:rPr lang="en-US" sz="2300" dirty="0"/>
              <a:t>The  strongest field achieved in the  accelerator type  dipole is 13.7 T in </a:t>
            </a:r>
            <a:r>
              <a:rPr lang="en-US" sz="2300" dirty="0">
                <a:solidFill>
                  <a:srgbClr val="FF0000"/>
                </a:solidFill>
              </a:rPr>
              <a:t>1997</a:t>
            </a:r>
            <a:r>
              <a:rPr lang="en-US" sz="2300" dirty="0"/>
              <a:t>, D20</a:t>
            </a:r>
            <a:endParaRPr lang="en-US" sz="2300" dirty="0" smtClean="0"/>
          </a:p>
          <a:p>
            <a:r>
              <a:rPr lang="en-US" sz="2300" dirty="0" smtClean="0"/>
              <a:t>Curre</a:t>
            </a:r>
            <a:r>
              <a:rPr lang="en-US" sz="2300" dirty="0" smtClean="0"/>
              <a:t>nt status of the SCs 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Nb3Sn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HTS (Bi-2212, REBCO, IBS) - $$$</a:t>
            </a:r>
          </a:p>
          <a:p>
            <a:r>
              <a:rPr lang="en-US" dirty="0"/>
              <a:t> </a:t>
            </a:r>
            <a:r>
              <a:rPr lang="en-US" sz="2300" dirty="0" smtClean="0"/>
              <a:t>Magnet  </a:t>
            </a:r>
            <a:r>
              <a:rPr lang="en-US" sz="2300" dirty="0"/>
              <a:t>Program at </a:t>
            </a:r>
            <a:r>
              <a:rPr lang="en-US" sz="2300" dirty="0" smtClean="0"/>
              <a:t>Fermilab</a:t>
            </a:r>
            <a:endParaRPr lang="en-US" sz="2300" dirty="0" smtClean="0"/>
          </a:p>
          <a:p>
            <a:pPr lvl="1"/>
            <a:r>
              <a:rPr lang="en-US" sz="1800" dirty="0" smtClean="0"/>
              <a:t>11-12 T magnets are </a:t>
            </a:r>
            <a:r>
              <a:rPr lang="en-US" sz="1800" dirty="0" smtClean="0"/>
              <a:t>reality  for </a:t>
            </a:r>
            <a:r>
              <a:rPr lang="en-US" sz="1800" dirty="0" smtClean="0"/>
              <a:t> HL-LHC</a:t>
            </a:r>
          </a:p>
          <a:p>
            <a:pPr lvl="1"/>
            <a:r>
              <a:rPr lang="en-US" sz="1800" dirty="0" smtClean="0"/>
              <a:t>B[T] ~ N* I/d,  d  = 50 mm, everything is  </a:t>
            </a:r>
            <a:r>
              <a:rPr lang="en-US" sz="1800" dirty="0" smtClean="0"/>
              <a:t>Ampere-turns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Magnet stress management for coil protection  </a:t>
            </a:r>
          </a:p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A7151E0-C40B-E348-8831-9F304EF1081B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88" y="4392478"/>
            <a:ext cx="7277697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activities (D. </a:t>
            </a:r>
            <a:r>
              <a:rPr lang="en-US" dirty="0" err="1" smtClean="0"/>
              <a:t>Tommasini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E34E12-DDC9-5F45-943C-D76F67DB435F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073" y="780145"/>
            <a:ext cx="824632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FCC </a:t>
            </a:r>
            <a:r>
              <a:rPr lang="fr-CH" sz="18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Conceptual</a:t>
            </a:r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Design Report (to </a:t>
            </a:r>
            <a:r>
              <a:rPr lang="fr-CH" sz="18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be</a:t>
            </a:r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delivered</a:t>
            </a:r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by end 2018)</a:t>
            </a:r>
          </a:p>
          <a:p>
            <a:pPr lvl="0"/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Feed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the CDR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with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one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reference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option,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including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cost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model, plus a description of alternative options</a:t>
            </a:r>
            <a:r>
              <a:rPr lang="fr-CH" sz="1800" dirty="0" smtClean="0">
                <a:solidFill>
                  <a:srgbClr val="4D4D4D"/>
                </a:solidFill>
                <a:latin typeface="Palatino Linotype" panose="02040502050505030304" pitchFamily="18" charset="0"/>
              </a:rPr>
              <a:t>.</a:t>
            </a:r>
          </a:p>
          <a:p>
            <a:pPr lvl="0"/>
            <a:endParaRPr lang="fr-CH" sz="1800" b="1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endParaRPr lang="fr-CH" sz="18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Procurement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of 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up to 1.5 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t of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/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year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to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feed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models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and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demonstrators</a:t>
            </a:r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Increase of J</a:t>
            </a:r>
            <a:r>
              <a:rPr lang="fr-CH" sz="1800" b="1" baseline="-25000" dirty="0">
                <a:solidFill>
                  <a:srgbClr val="FF0000"/>
                </a:solidFill>
                <a:latin typeface="Palatino Linotype" panose="02040502050505030304" pitchFamily="18" charset="0"/>
              </a:rPr>
              <a:t>c</a:t>
            </a:r>
            <a:r>
              <a:rPr lang="fr-CH" sz="1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up to FCC target (1500 A/mm</a:t>
            </a:r>
            <a:r>
              <a:rPr lang="fr-CH" sz="1800" b="1" baseline="30000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fr-CH" sz="1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@ 4.2 K, 16 T</a:t>
            </a:r>
            <a:r>
              <a:rPr lang="fr-CH" sz="1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) for  Nb</a:t>
            </a:r>
            <a:r>
              <a:rPr lang="fr-CH" sz="1800" b="1" baseline="-25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fr-CH" sz="1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Sn</a:t>
            </a:r>
            <a:endParaRPr lang="fr-CH" sz="1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E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lectro-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mechanical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characterization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of the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.</a:t>
            </a:r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R&amp;D </a:t>
            </a:r>
            <a:r>
              <a:rPr lang="fr-CH" sz="18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18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Design, Manufacture &amp; Test of ERMC and RMM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Identify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and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implement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required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technological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R&amp;D (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wound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,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splices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,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impregnation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…)</a:t>
            </a:r>
          </a:p>
          <a:p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Model </a:t>
            </a:r>
            <a:r>
              <a:rPr lang="fr-CH" sz="18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18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Design, Manufacture &amp; Test of Model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0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99062"/>
          </a:xfrm>
        </p:spPr>
        <p:txBody>
          <a:bodyPr/>
          <a:lstStyle/>
          <a:p>
            <a:r>
              <a:rPr lang="en-US" dirty="0"/>
              <a:t>Exciting advances in HTS </a:t>
            </a:r>
            <a:r>
              <a:rPr lang="en-US" dirty="0" err="1"/>
              <a:t>vs</a:t>
            </a:r>
            <a:r>
              <a:rPr lang="en-US" dirty="0"/>
              <a:t> Nb</a:t>
            </a:r>
            <a:r>
              <a:rPr lang="en-US" baseline="-25000" dirty="0"/>
              <a:t>3</a:t>
            </a:r>
            <a:r>
              <a:rPr lang="en-US" dirty="0"/>
              <a:t>Sn properties, but cost remains a major hurdle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76425F2-A748-8B49-9285-C20670D0077C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" y="850814"/>
            <a:ext cx="8676392" cy="54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6816030"/>
          </a:xfrm>
        </p:spPr>
        <p:txBody>
          <a:bodyPr/>
          <a:lstStyle/>
          <a:p>
            <a:r>
              <a:rPr lang="en-US" dirty="0" smtClean="0"/>
              <a:t>Today if we take NbTi (the  accelerator “workhorse”) as a  base =  1 unit cost</a:t>
            </a:r>
          </a:p>
          <a:p>
            <a:pPr lvl="1"/>
            <a:r>
              <a:rPr lang="en-US" sz="1800" dirty="0" smtClean="0"/>
              <a:t>NB3Sn -  3 times more expensive </a:t>
            </a:r>
          </a:p>
          <a:p>
            <a:pPr lvl="1"/>
            <a:r>
              <a:rPr lang="en-US" sz="1800" dirty="0" smtClean="0"/>
              <a:t>Bi-2212  -  100 times, 70%  Ag matrix </a:t>
            </a:r>
          </a:p>
          <a:p>
            <a:pPr lvl="1"/>
            <a:r>
              <a:rPr lang="en-US" sz="1800" dirty="0" smtClean="0"/>
              <a:t>REBCO  ~ 80-90 more expensive, production technology limited</a:t>
            </a:r>
          </a:p>
          <a:p>
            <a:pPr lvl="1"/>
            <a:r>
              <a:rPr lang="en-US" sz="1800" dirty="0" smtClean="0"/>
              <a:t>IBS  -  material are cheap, </a:t>
            </a:r>
            <a:r>
              <a:rPr lang="en-US" sz="1800" dirty="0"/>
              <a:t>production technology </a:t>
            </a:r>
            <a:r>
              <a:rPr lang="en-US" sz="1800" dirty="0" smtClean="0"/>
              <a:t>cost unknown</a:t>
            </a:r>
          </a:p>
          <a:p>
            <a:pPr lvl="1"/>
            <a:r>
              <a:rPr lang="en-US" sz="1800" dirty="0" smtClean="0"/>
              <a:t>Others? </a:t>
            </a:r>
          </a:p>
          <a:p>
            <a:r>
              <a:rPr lang="en-US" dirty="0"/>
              <a:t>According to the present cost model the target cost for a 16 T magnet for HE-LHC built according to the </a:t>
            </a:r>
            <a:r>
              <a:rPr lang="en-US" dirty="0" err="1"/>
              <a:t>cos</a:t>
            </a:r>
            <a:r>
              <a:rPr lang="en-US" dirty="0"/>
              <a:t>- design would be: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Conductor cost:	670 </a:t>
            </a:r>
            <a:r>
              <a:rPr lang="en-US" sz="1800" dirty="0" err="1">
                <a:solidFill>
                  <a:srgbClr val="FF0000"/>
                </a:solidFill>
              </a:rPr>
              <a:t>kEUR</a:t>
            </a:r>
            <a:r>
              <a:rPr lang="en-US" sz="1800" dirty="0">
                <a:solidFill>
                  <a:srgbClr val="FF0000"/>
                </a:solidFill>
              </a:rPr>
              <a:t>/magnet</a:t>
            </a:r>
          </a:p>
          <a:p>
            <a:pPr lvl="1"/>
            <a:r>
              <a:rPr lang="en-US" sz="1800" dirty="0"/>
              <a:t>Assembly cost: 	600 </a:t>
            </a:r>
            <a:r>
              <a:rPr lang="en-US" sz="1800" dirty="0" err="1"/>
              <a:t>kEUR</a:t>
            </a:r>
            <a:r>
              <a:rPr lang="en-US" sz="1800" dirty="0"/>
              <a:t>/magnet </a:t>
            </a:r>
          </a:p>
          <a:p>
            <a:pPr lvl="1"/>
            <a:r>
              <a:rPr lang="en-US" sz="1800" dirty="0"/>
              <a:t>Parts cost: 	</a:t>
            </a:r>
            <a:r>
              <a:rPr lang="en-US" sz="1800" dirty="0" smtClean="0"/>
              <a:t>       420 </a:t>
            </a:r>
            <a:r>
              <a:rPr lang="en-US" sz="1800" dirty="0" err="1"/>
              <a:t>kEUR</a:t>
            </a:r>
            <a:r>
              <a:rPr lang="en-US" sz="1800" dirty="0"/>
              <a:t>/magnet</a:t>
            </a:r>
          </a:p>
          <a:p>
            <a:pPr lvl="1"/>
            <a:r>
              <a:rPr lang="en-US" sz="1800" dirty="0"/>
              <a:t>Total cost:         </a:t>
            </a:r>
            <a:r>
              <a:rPr lang="en-US" sz="1800" dirty="0" smtClean="0"/>
              <a:t>    1690 </a:t>
            </a:r>
            <a:r>
              <a:rPr lang="en-US" sz="1800" dirty="0" err="1"/>
              <a:t>kEUR</a:t>
            </a:r>
            <a:r>
              <a:rPr lang="en-US" sz="1800" dirty="0"/>
              <a:t>/</a:t>
            </a:r>
            <a:r>
              <a:rPr lang="en-US" sz="1800" dirty="0" smtClean="0"/>
              <a:t>magnet</a:t>
            </a:r>
          </a:p>
          <a:p>
            <a:pPr lvl="1"/>
            <a:r>
              <a:rPr lang="en-US" sz="1800" dirty="0" smtClean="0"/>
              <a:t>HE</a:t>
            </a:r>
            <a:r>
              <a:rPr lang="en-US" sz="1800" dirty="0"/>
              <a:t>-LHC: 1232 dipoles, </a:t>
            </a:r>
            <a:r>
              <a:rPr lang="en-US" sz="1800" dirty="0" smtClean="0"/>
              <a:t>FCC</a:t>
            </a:r>
            <a:r>
              <a:rPr lang="en-US" sz="1800" dirty="0"/>
              <a:t>-</a:t>
            </a:r>
            <a:r>
              <a:rPr lang="en-US" sz="1800" dirty="0" err="1"/>
              <a:t>hh</a:t>
            </a:r>
            <a:r>
              <a:rPr lang="en-US" sz="1800" dirty="0"/>
              <a:t>: 4664 dipoles, ~16 T (15.71 T), </a:t>
            </a:r>
            <a:r>
              <a:rPr lang="en-US" sz="1800" dirty="0" smtClean="0"/>
              <a:t>aperture </a:t>
            </a:r>
            <a:r>
              <a:rPr lang="en-US" sz="1800" dirty="0"/>
              <a:t>50 mm, Inter-beam distance  204 mm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Superconductor cost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8B3680-703B-E844-9627-C7A4622F7D94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355" y="3893185"/>
            <a:ext cx="2759766" cy="1774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4343400" cy="5059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passes  two  stages:</a:t>
            </a:r>
          </a:p>
          <a:p>
            <a:pPr lvl="1"/>
            <a:r>
              <a:rPr lang="en-US" dirty="0" smtClean="0"/>
              <a:t>Wind a coil </a:t>
            </a:r>
          </a:p>
          <a:p>
            <a:pPr lvl="1"/>
            <a:r>
              <a:rPr lang="en-US" dirty="0" smtClean="0"/>
              <a:t>React the  coil at 650C </a:t>
            </a:r>
          </a:p>
          <a:p>
            <a:r>
              <a:rPr lang="en-US" dirty="0" smtClean="0"/>
              <a:t>After reaction the  conductor is very fragile practically brittle. </a:t>
            </a:r>
          </a:p>
          <a:p>
            <a:r>
              <a:rPr lang="en-US" dirty="0" smtClean="0"/>
              <a:t>HTS wires and tapes are much better related to stress </a:t>
            </a:r>
            <a:r>
              <a:rPr lang="mr-IN" dirty="0" smtClean="0"/>
              <a:t>–</a:t>
            </a:r>
            <a:r>
              <a:rPr lang="en-US" dirty="0" smtClean="0"/>
              <a:t> no accelerator type magnet. Issues:  cost production, reaction,  QP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Conductor to Magnet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0563BAC-8A7D-0E4C-A1FB-D15995C853DF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76" y="1857262"/>
            <a:ext cx="4504224" cy="295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8415" y="1378885"/>
            <a:ext cx="133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L.Bottura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086663"/>
          </a:xfrm>
        </p:spPr>
        <p:txBody>
          <a:bodyPr/>
          <a:lstStyle/>
          <a:p>
            <a:r>
              <a:rPr lang="en-US" dirty="0" smtClean="0"/>
              <a:t>Two major goals </a:t>
            </a:r>
          </a:p>
          <a:p>
            <a:pPr lvl="1"/>
            <a:r>
              <a:rPr lang="en-US" dirty="0"/>
              <a:t>first to pave the way of designing 16 T and higher mechanical structure which can be used as prototyping of HE-LHC and FCC </a:t>
            </a:r>
            <a:r>
              <a:rPr lang="en-US" dirty="0" smtClean="0"/>
              <a:t>dipoles </a:t>
            </a:r>
          </a:p>
          <a:p>
            <a:pPr lvl="1"/>
            <a:r>
              <a:rPr lang="en-US" dirty="0" smtClean="0"/>
              <a:t> “to </a:t>
            </a:r>
            <a:r>
              <a:rPr lang="en-US" dirty="0"/>
              <a:t>beat the </a:t>
            </a:r>
            <a:r>
              <a:rPr lang="en-US" dirty="0" smtClean="0"/>
              <a:t>curse” </a:t>
            </a:r>
            <a:r>
              <a:rPr lang="en-US" dirty="0"/>
              <a:t>of the 20 years old D20.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15 T </a:t>
            </a:r>
            <a:r>
              <a:rPr lang="en-US" dirty="0" smtClean="0"/>
              <a:t> Demonstrator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7947F8-D918-5F4F-BA97-9D3EF43B9EF3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49" y="3392446"/>
            <a:ext cx="2791431" cy="2473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80" y="3268916"/>
            <a:ext cx="2986220" cy="236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536289"/>
            <a:ext cx="3530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stress (I. </a:t>
            </a:r>
            <a:r>
              <a:rPr lang="en-US" dirty="0" err="1" smtClean="0"/>
              <a:t>Novitski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why is 15T?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8484F8-442D-5C4F-8471-5FF549957697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7" y="3814069"/>
            <a:ext cx="3098220" cy="2001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75" y="3500387"/>
            <a:ext cx="2832100" cy="100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35" y="4503687"/>
            <a:ext cx="28067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763" y="4503687"/>
            <a:ext cx="19177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87" y="926338"/>
            <a:ext cx="7567531" cy="27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220355"/>
          </a:xfrm>
        </p:spPr>
        <p:txBody>
          <a:bodyPr/>
          <a:lstStyle/>
          <a:p>
            <a:r>
              <a:rPr lang="en-US" dirty="0" smtClean="0"/>
              <a:t>All the magnet parts are in house </a:t>
            </a:r>
          </a:p>
          <a:p>
            <a:r>
              <a:rPr lang="en-US" dirty="0" smtClean="0"/>
              <a:t>Inner and  outer coils are  wound and reacted </a:t>
            </a:r>
          </a:p>
          <a:p>
            <a:r>
              <a:rPr lang="en-US" dirty="0" smtClean="0"/>
              <a:t>Impregnation is  in progress </a:t>
            </a:r>
          </a:p>
          <a:p>
            <a:r>
              <a:rPr lang="en-US" dirty="0" smtClean="0"/>
              <a:t>Assembly starts at end of May</a:t>
            </a:r>
          </a:p>
          <a:p>
            <a:r>
              <a:rPr lang="en-US" dirty="0" smtClean="0"/>
              <a:t>Test in September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5 T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715D74-BDB8-0F47-869A-E15EBCB2BE0A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175193"/>
            <a:ext cx="7048500" cy="31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2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8214</TotalTime>
  <Words>689</Words>
  <Application>Microsoft Macintosh PowerPoint</Application>
  <PresentationFormat>On-screen Show (4:3)</PresentationFormat>
  <Paragraphs>106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Fermilab</vt:lpstr>
      <vt:lpstr>PowerPoint Presentation</vt:lpstr>
      <vt:lpstr>Outline </vt:lpstr>
      <vt:lpstr>FCC activities (D. Tommasini)  </vt:lpstr>
      <vt:lpstr>Exciting advances in HTS vs Nb3Sn properties, but cost remains a major hurdle</vt:lpstr>
      <vt:lpstr>Superconductor cost </vt:lpstr>
      <vt:lpstr>From Conductor to Magnet Design</vt:lpstr>
      <vt:lpstr>FNAL 15 T  Demonstrator  </vt:lpstr>
      <vt:lpstr>Conductor stress (I. Novitski) – why is 15T? </vt:lpstr>
      <vt:lpstr>15 T Status</vt:lpstr>
      <vt:lpstr>Summary 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Gueorgui Velev</cp:lastModifiedBy>
  <cp:revision>286</cp:revision>
  <cp:lastPrinted>2014-01-20T19:40:21Z</cp:lastPrinted>
  <dcterms:created xsi:type="dcterms:W3CDTF">2014-01-03T20:18:13Z</dcterms:created>
  <dcterms:modified xsi:type="dcterms:W3CDTF">2018-04-02T03:24:34Z</dcterms:modified>
</cp:coreProperties>
</file>