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334" r:id="rId3"/>
    <p:sldId id="393" r:id="rId4"/>
    <p:sldId id="394" r:id="rId5"/>
    <p:sldId id="396" r:id="rId6"/>
    <p:sldId id="395" r:id="rId7"/>
    <p:sldId id="355" r:id="rId8"/>
    <p:sldId id="397" r:id="rId9"/>
    <p:sldId id="398" r:id="rId10"/>
  </p:sldIdLst>
  <p:sldSz cx="9144000" cy="6858000" type="screen4x3"/>
  <p:notesSz cx="9296400" cy="7010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156E85-D283-4DA1-9D5A-6FE7CD149FE3}">
          <p14:sldIdLst>
            <p14:sldId id="258"/>
            <p14:sldId id="334"/>
            <p14:sldId id="393"/>
            <p14:sldId id="394"/>
            <p14:sldId id="396"/>
            <p14:sldId id="395"/>
            <p14:sldId id="355"/>
            <p14:sldId id="397"/>
            <p14:sldId id="398"/>
          </p14:sldIdLst>
        </p14:section>
        <p14:section name="Untitled Section" id="{3D04FFFB-BC22-4459-BD4E-F3A674E8411A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CC"/>
    <a:srgbClr val="F60CFC"/>
    <a:srgbClr val="97218F"/>
    <a:srgbClr val="DE68D6"/>
    <a:srgbClr val="FF0000"/>
    <a:srgbClr val="800000"/>
    <a:srgbClr val="9B17BF"/>
    <a:srgbClr val="B5DEE1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7" autoAdjust="0"/>
    <p:restoredTop sz="94718" autoAdjust="0"/>
  </p:normalViewPr>
  <p:slideViewPr>
    <p:cSldViewPr snapToGrid="0">
      <p:cViewPr varScale="1">
        <p:scale>
          <a:sx n="70" d="100"/>
          <a:sy n="70" d="100"/>
        </p:scale>
        <p:origin x="-11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43" d="100"/>
          <a:sy n="43" d="100"/>
        </p:scale>
        <p:origin x="-1800" y="-114"/>
      </p:cViewPr>
      <p:guideLst>
        <p:guide orient="horz" pos="2208"/>
        <p:guide pos="2927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867" cy="35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2" tIns="46132" rIns="92262" bIns="46132" numCol="1" anchor="t" anchorCtr="0" compatLnSpc="1">
            <a:prstTxWarp prst="textNoShape">
              <a:avLst/>
            </a:prstTxWarp>
          </a:bodyPr>
          <a:lstStyle>
            <a:lvl1pPr algn="l" defTabSz="91971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406" y="0"/>
            <a:ext cx="4028867" cy="35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2" tIns="46132" rIns="92262" bIns="46132" numCol="1" anchor="t" anchorCtr="0" compatLnSpc="1">
            <a:prstTxWarp prst="textNoShape">
              <a:avLst/>
            </a:prstTxWarp>
          </a:bodyPr>
          <a:lstStyle>
            <a:lvl1pPr algn="r" defTabSz="91971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158"/>
            <a:ext cx="4028867" cy="35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2" tIns="46132" rIns="92262" bIns="46132" numCol="1" anchor="b" anchorCtr="0" compatLnSpc="1">
            <a:prstTxWarp prst="textNoShape">
              <a:avLst/>
            </a:prstTxWarp>
          </a:bodyPr>
          <a:lstStyle>
            <a:lvl1pPr algn="l" defTabSz="91971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406" y="6659158"/>
            <a:ext cx="4028867" cy="35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2" tIns="46132" rIns="92262" bIns="46132" numCol="1" anchor="b" anchorCtr="0" compatLnSpc="1">
            <a:prstTxWarp prst="textNoShape">
              <a:avLst/>
            </a:prstTxWarp>
          </a:bodyPr>
          <a:lstStyle>
            <a:lvl1pPr algn="r" defTabSz="919714">
              <a:defRPr sz="1200"/>
            </a:lvl1pPr>
          </a:lstStyle>
          <a:p>
            <a:pPr>
              <a:defRPr/>
            </a:pPr>
            <a:fld id="{B291336C-F094-4468-A357-622D1BA96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89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867" cy="35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2" tIns="46132" rIns="92262" bIns="46132" numCol="1" anchor="t" anchorCtr="0" compatLnSpc="1">
            <a:prstTxWarp prst="textNoShape">
              <a:avLst/>
            </a:prstTxWarp>
          </a:bodyPr>
          <a:lstStyle>
            <a:lvl1pPr algn="l" defTabSz="91971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406" y="0"/>
            <a:ext cx="4028867" cy="35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2" tIns="46132" rIns="92262" bIns="46132" numCol="1" anchor="t" anchorCtr="0" compatLnSpc="1">
            <a:prstTxWarp prst="textNoShape">
              <a:avLst/>
            </a:prstTxWarp>
          </a:bodyPr>
          <a:lstStyle>
            <a:lvl1pPr algn="r" defTabSz="91971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7188" y="527050"/>
            <a:ext cx="3506787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068" y="3330184"/>
            <a:ext cx="7436269" cy="315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2" tIns="46132" rIns="92262" bIns="461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158"/>
            <a:ext cx="4028867" cy="35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2" tIns="46132" rIns="92262" bIns="46132" numCol="1" anchor="b" anchorCtr="0" compatLnSpc="1">
            <a:prstTxWarp prst="textNoShape">
              <a:avLst/>
            </a:prstTxWarp>
          </a:bodyPr>
          <a:lstStyle>
            <a:lvl1pPr algn="l" defTabSz="91971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406" y="6659158"/>
            <a:ext cx="4028867" cy="35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62" tIns="46132" rIns="92262" bIns="46132" numCol="1" anchor="b" anchorCtr="0" compatLnSpc="1">
            <a:prstTxWarp prst="textNoShape">
              <a:avLst/>
            </a:prstTxWarp>
          </a:bodyPr>
          <a:lstStyle>
            <a:lvl1pPr algn="r" defTabSz="919714">
              <a:defRPr sz="1200"/>
            </a:lvl1pPr>
          </a:lstStyle>
          <a:p>
            <a:pPr>
              <a:defRPr/>
            </a:pPr>
            <a:fld id="{53450D63-105C-44B1-B9BB-0B3599A92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959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2463" y="1482725"/>
            <a:ext cx="7772400" cy="1470025"/>
          </a:xfr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18580-927E-4FD5-85BA-2F1137B39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1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C7193-A398-44FB-9361-134AF13E1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4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C355F-10EE-4B52-B5BF-7309F104D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2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15E86-2A98-48B6-8D12-4916F9396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FBA0E-F5C1-4BDB-9017-606CA2BA4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8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92A6B-D427-4BBE-9B2C-84FC6ABCB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66FFF-4C14-45D7-AD7E-F5E12DF70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6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C94A4-4893-46CE-8A48-0C9600160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4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E2A4B-F000-4F20-AC10-F9A380C6F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9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4FCA1-8E9E-4AB0-B29E-301DE2C0B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8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0"/>
            <a:ext cx="73707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00100"/>
            <a:ext cx="77724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Line 17"/>
          <p:cNvSpPr>
            <a:spLocks noChangeShapeType="1"/>
          </p:cNvSpPr>
          <p:nvPr userDrawn="1"/>
        </p:nvSpPr>
        <p:spPr bwMode="auto">
          <a:xfrm>
            <a:off x="685800" y="714375"/>
            <a:ext cx="7772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849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6326375-DD19-41AB-B95F-2852AB5D5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3" descr="FNAL_logo_sm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38" y="0"/>
            <a:ext cx="66516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81185" cy="7621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9" r:id="rId9"/>
    <p:sldLayoutId id="2147483940" r:id="rId10"/>
  </p:sldLayoutIdLst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150000"/>
        <a:buChar char="•"/>
        <a:defRPr>
          <a:solidFill>
            <a:srgbClr val="CC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emf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530679-9D76-43ED-A0C8-0BB584A23CCA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6379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20700" y="1482725"/>
            <a:ext cx="7904163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MICE/MTA results</a:t>
            </a:r>
            <a:br>
              <a:rPr lang="en-US" b="1" dirty="0" smtClean="0"/>
            </a:br>
            <a:r>
              <a:rPr lang="en-US" b="1" dirty="0" smtClean="0"/>
              <a:t>and the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Heavy </a:t>
            </a:r>
            <a:r>
              <a:rPr lang="en-US" b="1" dirty="0" smtClean="0"/>
              <a:t>Electron Particle Accelerator Program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David </a:t>
            </a:r>
            <a:r>
              <a:rPr lang="en-US" dirty="0" err="1" smtClean="0"/>
              <a:t>Neuffer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1800" dirty="0" smtClean="0"/>
              <a:t>April 2018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106F4C-E8F0-43DD-9598-64A570F4F467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MAP - MICE results and MTA results</a:t>
            </a:r>
          </a:p>
          <a:p>
            <a:pPr lvl="1" eaLnBrk="1" hangingPunct="1"/>
            <a:r>
              <a:rPr lang="en-US" dirty="0" smtClean="0"/>
              <a:t>MICE data</a:t>
            </a:r>
          </a:p>
          <a:p>
            <a:pPr lvl="2" eaLnBrk="1" hangingPunct="1"/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 , </a:t>
            </a:r>
            <a:r>
              <a:rPr lang="en-US" dirty="0" err="1" smtClean="0"/>
              <a:t>LiH</a:t>
            </a:r>
            <a:r>
              <a:rPr lang="en-US" dirty="0" smtClean="0"/>
              <a:t>, Poly wedge cooling measured</a:t>
            </a:r>
          </a:p>
          <a:p>
            <a:pPr lvl="1" eaLnBrk="1" hangingPunct="1"/>
            <a:r>
              <a:rPr lang="en-US" dirty="0" smtClean="0"/>
              <a:t>MTA: High gradient </a:t>
            </a:r>
            <a:r>
              <a:rPr lang="en-US" dirty="0" err="1" smtClean="0"/>
              <a:t>rf</a:t>
            </a:r>
            <a:r>
              <a:rPr lang="en-US" dirty="0" smtClean="0"/>
              <a:t> in high magnetic fields (!)</a:t>
            </a:r>
          </a:p>
          <a:p>
            <a:pPr eaLnBrk="1" hangingPunct="1"/>
            <a:r>
              <a:rPr lang="en-US" dirty="0" smtClean="0"/>
              <a:t>Next Heavy Lepton Program </a:t>
            </a:r>
          </a:p>
          <a:p>
            <a:pPr lvl="1" eaLnBrk="1" hangingPunct="1"/>
            <a:r>
              <a:rPr lang="en-US" dirty="0" smtClean="0"/>
              <a:t>PIP-II customer(s) …</a:t>
            </a:r>
          </a:p>
          <a:p>
            <a:pPr lvl="1" eaLnBrk="1" hangingPunct="1"/>
            <a:r>
              <a:rPr lang="en-US" dirty="0" smtClean="0"/>
              <a:t>? precision Higgs ??</a:t>
            </a:r>
          </a:p>
          <a:p>
            <a:pPr lvl="1" eaLnBrk="1" hangingPunct="1"/>
            <a:r>
              <a:rPr lang="en-US" dirty="0" smtClean="0"/>
              <a:t>High energy colliders ??</a:t>
            </a:r>
          </a:p>
          <a:p>
            <a:pPr lvl="2" eaLnBrk="1" hangingPunct="1"/>
            <a:r>
              <a:rPr lang="en-US" dirty="0" smtClean="0"/>
              <a:t>up to ~14 </a:t>
            </a:r>
            <a:r>
              <a:rPr lang="en-US" dirty="0" err="1" smtClean="0"/>
              <a:t>TeV</a:t>
            </a:r>
            <a:r>
              <a:rPr lang="en-US" dirty="0" smtClean="0"/>
              <a:t> in LHC tunnel</a:t>
            </a:r>
          </a:p>
          <a:p>
            <a:pPr lvl="2" eaLnBrk="1" hangingPunct="1"/>
            <a:r>
              <a:rPr lang="en-US" dirty="0" smtClean="0"/>
              <a:t>or ??</a:t>
            </a:r>
          </a:p>
          <a:p>
            <a:pPr eaLnBrk="1" hangingPunct="1"/>
            <a:r>
              <a:rPr lang="en-US" dirty="0" smtClean="0"/>
              <a:t>Upgrade Path(s)</a:t>
            </a:r>
          </a:p>
          <a:p>
            <a:pPr lvl="1" eaLnBrk="1" hangingPunct="1"/>
            <a:r>
              <a:rPr lang="en-US" dirty="0" smtClean="0"/>
              <a:t>to High-Energy Heavy Electron Program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9960" y="2902355"/>
            <a:ext cx="4183914" cy="3082883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14" name="Picture 216" descr="C:\5mice\Step1beamline_layout_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37" y="756561"/>
            <a:ext cx="2874848" cy="190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MICE  experiment at RAL Results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FC355F-10EE-4B52-B5BF-7309F104D6D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0"/>
          <a:stretch/>
        </p:blipFill>
        <p:spPr bwMode="auto">
          <a:xfrm>
            <a:off x="6901917" y="1488054"/>
            <a:ext cx="2087455" cy="96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32012" y="800100"/>
            <a:ext cx="5036024" cy="5524500"/>
          </a:xfrm>
        </p:spPr>
        <p:txBody>
          <a:bodyPr/>
          <a:lstStyle/>
          <a:p>
            <a:r>
              <a:rPr lang="en-US" dirty="0" smtClean="0"/>
              <a:t>MICE data ended 12/17</a:t>
            </a:r>
          </a:p>
          <a:p>
            <a:pPr marL="395288" lvl="1" indent="-163513"/>
            <a:r>
              <a:rPr lang="en-US" dirty="0" smtClean="0"/>
              <a:t>340</a:t>
            </a:r>
            <a:r>
              <a:rPr lang="en-US" dirty="0"/>
              <a:t> </a:t>
            </a:r>
            <a:r>
              <a:rPr lang="en-US" dirty="0" smtClean="0"/>
              <a:t>10</a:t>
            </a:r>
            <a:r>
              <a:rPr lang="en-US" baseline="30000" dirty="0" smtClean="0"/>
              <a:t>6</a:t>
            </a:r>
            <a:r>
              <a:rPr lang="en-US" dirty="0" smtClean="0"/>
              <a:t> particle tracks</a:t>
            </a:r>
          </a:p>
          <a:p>
            <a:pPr marL="395288" lvl="1" indent="-163513"/>
            <a:r>
              <a:rPr lang="en-US" b="1" dirty="0" smtClean="0"/>
              <a:t>demonstrates ionization cooling</a:t>
            </a:r>
            <a:r>
              <a:rPr lang="en-US" dirty="0" smtClean="0"/>
              <a:t> in LH</a:t>
            </a:r>
            <a:r>
              <a:rPr lang="en-US" baseline="-25000" dirty="0" smtClean="0"/>
              <a:t>2</a:t>
            </a:r>
            <a:r>
              <a:rPr lang="en-US" dirty="0" smtClean="0"/>
              <a:t>, </a:t>
            </a:r>
            <a:r>
              <a:rPr lang="en-US" dirty="0" err="1" smtClean="0"/>
              <a:t>LiH</a:t>
            </a:r>
            <a:r>
              <a:rPr lang="en-US" dirty="0" smtClean="0"/>
              <a:t> </a:t>
            </a:r>
          </a:p>
          <a:p>
            <a:pPr marL="395288" lvl="1" indent="-163513"/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4</a:t>
            </a:r>
            <a:r>
              <a:rPr lang="en-US" dirty="0" smtClean="0"/>
              <a:t> wedge for emittance exchange</a:t>
            </a:r>
          </a:p>
          <a:p>
            <a:pPr marL="395288" lvl="1" indent="-163513"/>
            <a:r>
              <a:rPr lang="en-US" dirty="0" smtClean="0"/>
              <a:t>Need to analyze data &amp; publish</a:t>
            </a:r>
          </a:p>
          <a:p>
            <a:pPr marL="795338" lvl="2" indent="-163513"/>
            <a:r>
              <a:rPr lang="en-US" dirty="0" smtClean="0"/>
              <a:t>statistical evaluation of cooling</a:t>
            </a:r>
          </a:p>
          <a:p>
            <a:pPr marL="395288" lvl="1" indent="-163513"/>
            <a:r>
              <a:rPr lang="en-US" dirty="0" smtClean="0"/>
              <a:t>next step with </a:t>
            </a:r>
            <a:r>
              <a:rPr lang="en-US" dirty="0" err="1" smtClean="0"/>
              <a:t>rf</a:t>
            </a:r>
            <a:r>
              <a:rPr lang="en-US" dirty="0" smtClean="0"/>
              <a:t> was not done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4" y="4616133"/>
            <a:ext cx="1310185" cy="180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524" y="4842318"/>
            <a:ext cx="2664436" cy="187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67996" y="5118939"/>
            <a:ext cx="410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92D050"/>
                </a:solidFill>
              </a:rPr>
              <a:t>ε</a:t>
            </a:r>
            <a:r>
              <a:rPr lang="en-US" sz="2000" b="1" baseline="-25000" dirty="0" smtClean="0">
                <a:solidFill>
                  <a:srgbClr val="92D050"/>
                </a:solidFill>
              </a:rPr>
              <a:t>L</a:t>
            </a:r>
            <a:endParaRPr lang="en-US" sz="2000" b="1" dirty="0">
              <a:solidFill>
                <a:srgbClr val="92D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2992" y="5781076"/>
            <a:ext cx="410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0000CC"/>
                </a:solidFill>
              </a:rPr>
              <a:t>ε</a:t>
            </a:r>
            <a:r>
              <a:rPr lang="en-US" sz="2000" b="1" baseline="-25000" dirty="0" smtClean="0">
                <a:solidFill>
                  <a:srgbClr val="0000CC"/>
                </a:solidFill>
              </a:rPr>
              <a:t>x</a:t>
            </a:r>
            <a:endParaRPr lang="en-US" sz="2000" b="1" dirty="0">
              <a:solidFill>
                <a:srgbClr val="0000CC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816" y="5867980"/>
            <a:ext cx="1320027" cy="99002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74505" y="6472857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 MV/m </a:t>
            </a:r>
            <a:r>
              <a:rPr lang="en-US" dirty="0" err="1" smtClean="0">
                <a:solidFill>
                  <a:srgbClr val="FF0000"/>
                </a:solidFill>
              </a:rPr>
              <a:t>rf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97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MTA experimental 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490" y="800100"/>
            <a:ext cx="5786650" cy="5524500"/>
          </a:xfrm>
        </p:spPr>
        <p:txBody>
          <a:bodyPr/>
          <a:lstStyle/>
          <a:p>
            <a:r>
              <a:rPr lang="en-US" dirty="0" smtClean="0"/>
              <a:t>High gradient </a:t>
            </a:r>
            <a:r>
              <a:rPr lang="en-US" dirty="0" err="1" smtClean="0"/>
              <a:t>rf</a:t>
            </a:r>
            <a:r>
              <a:rPr lang="en-US" dirty="0" smtClean="0"/>
              <a:t> in magnetic fields</a:t>
            </a:r>
          </a:p>
          <a:p>
            <a:pPr lvl="1"/>
            <a:r>
              <a:rPr lang="en-US" dirty="0" smtClean="0"/>
              <a:t>Breakdown possible</a:t>
            </a:r>
          </a:p>
          <a:p>
            <a:pPr lvl="1"/>
            <a:r>
              <a:rPr lang="en-US" dirty="0" smtClean="0"/>
              <a:t>suppressed in gas-filled </a:t>
            </a:r>
            <a:r>
              <a:rPr lang="en-US" dirty="0" err="1" smtClean="0"/>
              <a:t>rf</a:t>
            </a:r>
            <a:endParaRPr lang="en-US" dirty="0"/>
          </a:p>
          <a:p>
            <a:r>
              <a:rPr lang="en-US" dirty="0" smtClean="0"/>
              <a:t>Pillbox </a:t>
            </a:r>
            <a:r>
              <a:rPr lang="en-US" dirty="0" err="1" smtClean="0"/>
              <a:t>rf</a:t>
            </a:r>
            <a:r>
              <a:rPr lang="en-US" dirty="0" smtClean="0"/>
              <a:t> cavity Cu or Be endplates</a:t>
            </a:r>
          </a:p>
          <a:p>
            <a:pPr lvl="3"/>
            <a:r>
              <a:rPr lang="en-US" dirty="0" smtClean="0"/>
              <a:t>A. </a:t>
            </a:r>
            <a:r>
              <a:rPr lang="en-US" dirty="0" err="1" smtClean="0"/>
              <a:t>Kochemirovskiy</a:t>
            </a:r>
            <a:r>
              <a:rPr lang="en-US" dirty="0" smtClean="0"/>
              <a:t>, et al. (preliminary)</a:t>
            </a:r>
          </a:p>
          <a:p>
            <a:pPr lvl="1"/>
            <a:r>
              <a:rPr lang="en-US" dirty="0" smtClean="0"/>
              <a:t>Cu endplates: &lt;20MV/m at 3 T</a:t>
            </a:r>
          </a:p>
          <a:p>
            <a:pPr lvl="2"/>
            <a:r>
              <a:rPr lang="en-US" dirty="0" smtClean="0"/>
              <a:t>damage from breakdown</a:t>
            </a:r>
          </a:p>
          <a:p>
            <a:pPr lvl="1"/>
            <a:r>
              <a:rPr lang="en-US" dirty="0" smtClean="0"/>
              <a:t>Be endplates  &gt;40 MV/m at 3T</a:t>
            </a:r>
          </a:p>
          <a:p>
            <a:pPr lvl="2"/>
            <a:r>
              <a:rPr lang="en-US" dirty="0" smtClean="0"/>
              <a:t>(almost) no breakdown, no damage </a:t>
            </a:r>
          </a:p>
          <a:p>
            <a:r>
              <a:rPr lang="en-US" dirty="0" err="1" smtClean="0"/>
              <a:t>rf</a:t>
            </a:r>
            <a:r>
              <a:rPr lang="en-US" dirty="0" smtClean="0"/>
              <a:t> for collider-level cooling is possible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FBA0E-F5C1-4BDB-9017-606CA2BA404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456" y="1241946"/>
            <a:ext cx="1750051" cy="219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950" y="3483591"/>
            <a:ext cx="1726726" cy="129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SC_dat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4950" y="4778636"/>
            <a:ext cx="1802690" cy="12808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11968" y="5409498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800" dirty="0" smtClean="0">
                <a:solidFill>
                  <a:srgbClr val="FF0000"/>
                </a:solidFill>
                <a:latin typeface="Arial"/>
              </a:rPr>
              <a:t>&gt;40 MV/m </a:t>
            </a:r>
            <a:r>
              <a:rPr lang="en-US" sz="1800" dirty="0">
                <a:solidFill>
                  <a:srgbClr val="FF0000"/>
                </a:solidFill>
                <a:latin typeface="Arial"/>
              </a:rPr>
              <a:t>operation </a:t>
            </a:r>
            <a:br>
              <a:rPr lang="en-US" sz="1800" dirty="0">
                <a:solidFill>
                  <a:srgbClr val="FF0000"/>
                </a:solidFill>
                <a:latin typeface="Arial"/>
              </a:rPr>
            </a:br>
            <a:r>
              <a:rPr lang="en-US" sz="1800" dirty="0">
                <a:solidFill>
                  <a:srgbClr val="FF0000"/>
                </a:solidFill>
                <a:latin typeface="Arial"/>
              </a:rPr>
              <a:t>in up to 5 T B-field</a:t>
            </a:r>
          </a:p>
        </p:txBody>
      </p:sp>
      <p:pic>
        <p:nvPicPr>
          <p:cNvPr id="10" name="Picture 38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757" y="709683"/>
            <a:ext cx="2506530" cy="159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34" y="4984089"/>
            <a:ext cx="2804253" cy="187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7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</a:t>
            </a:r>
            <a:r>
              <a:rPr lang="en-US" dirty="0" smtClean="0">
                <a:sym typeface="Wingdings" panose="05000000000000000000" pitchFamily="2" charset="2"/>
              </a:rPr>
              <a:t> HEPAP  status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produced initial designs for muon storage ring neutrino sources and heavy lepton colliders </a:t>
            </a:r>
          </a:p>
          <a:p>
            <a:pPr lvl="1"/>
            <a:r>
              <a:rPr lang="en-US" dirty="0" smtClean="0"/>
              <a:t>-including initial beam delivery design for mu2e and </a:t>
            </a:r>
            <a:r>
              <a:rPr lang="en-US" dirty="0" err="1" smtClean="0"/>
              <a:t>nuSTORM</a:t>
            </a:r>
            <a:endParaRPr lang="en-US" dirty="0" smtClean="0"/>
          </a:p>
          <a:p>
            <a:r>
              <a:rPr lang="en-US" dirty="0" smtClean="0"/>
              <a:t>P5 happened –MAP did not fit 2013 physics priorities</a:t>
            </a:r>
          </a:p>
          <a:p>
            <a:pPr lvl="1"/>
            <a:r>
              <a:rPr lang="en-US" dirty="0" smtClean="0"/>
              <a:t>too ambitious for US resources</a:t>
            </a:r>
          </a:p>
          <a:p>
            <a:r>
              <a:rPr lang="en-US" dirty="0" smtClean="0"/>
              <a:t>US Flagship is DUNE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FBA0E-F5C1-4BDB-9017-606CA2BA404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" name="Picture 7" descr="TUPME012_fig1.pd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9" y="3480179"/>
            <a:ext cx="7369791" cy="33778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800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HEPAP possibilities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FBA0E-F5C1-4BDB-9017-606CA2BA404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04967" y="800100"/>
            <a:ext cx="8079475" cy="5524500"/>
          </a:xfrm>
        </p:spPr>
        <p:txBody>
          <a:bodyPr/>
          <a:lstStyle/>
          <a:p>
            <a:r>
              <a:rPr lang="en-US" dirty="0" smtClean="0"/>
              <a:t>Potential Customer of PIP-II</a:t>
            </a:r>
          </a:p>
          <a:p>
            <a:pPr lvl="1"/>
            <a:r>
              <a:rPr lang="en-US" dirty="0" smtClean="0"/>
              <a:t>muon programs are only identified users: mu2e-II </a:t>
            </a:r>
            <a:r>
              <a:rPr lang="en-US" dirty="0" smtClean="0">
                <a:sym typeface="Wingdings" panose="05000000000000000000" pitchFamily="2" charset="2"/>
              </a:rPr>
              <a:t> ?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other intensity frontier </a:t>
            </a:r>
            <a:r>
              <a:rPr lang="en-US" dirty="0" err="1" smtClean="0">
                <a:sym typeface="Wingdings" panose="05000000000000000000" pitchFamily="2" charset="2"/>
              </a:rPr>
              <a:t>expts</a:t>
            </a:r>
            <a:r>
              <a:rPr lang="en-US" dirty="0" smtClean="0">
                <a:sym typeface="Wingdings" panose="05000000000000000000" pitchFamily="2" charset="2"/>
              </a:rPr>
              <a:t>.  </a:t>
            </a:r>
            <a:r>
              <a:rPr lang="en-US" dirty="0" smtClean="0">
                <a:sym typeface="Symbol"/>
              </a:rPr>
              <a:t></a:t>
            </a:r>
            <a:r>
              <a:rPr lang="en-US" dirty="0" smtClean="0">
                <a:sym typeface="Wingdings" panose="05000000000000000000" pitchFamily="2" charset="2"/>
              </a:rPr>
              <a:t> 3e, e</a:t>
            </a:r>
            <a:r>
              <a:rPr lang="en-US" dirty="0" smtClean="0">
                <a:sym typeface="Symbol"/>
              </a:rPr>
              <a:t> </a:t>
            </a:r>
            <a:r>
              <a:rPr lang="en-US" dirty="0" smtClean="0">
                <a:sym typeface="Wingdings" panose="05000000000000000000" pitchFamily="2" charset="2"/>
              </a:rPr>
              <a:t>??  (PIP-III users)</a:t>
            </a:r>
            <a:endParaRPr lang="en-US" dirty="0" smtClean="0"/>
          </a:p>
          <a:p>
            <a:r>
              <a:rPr lang="en-US" dirty="0" smtClean="0"/>
              <a:t>Precision determination of neutrino parameters</a:t>
            </a:r>
          </a:p>
          <a:p>
            <a:pPr lvl="1"/>
            <a:r>
              <a:rPr lang="en-US" dirty="0" smtClean="0"/>
              <a:t>nu- factory beam to DUNE detectors ?</a:t>
            </a:r>
          </a:p>
          <a:p>
            <a:pPr lvl="1"/>
            <a:r>
              <a:rPr lang="en-US" dirty="0" smtClean="0"/>
              <a:t>~</a:t>
            </a:r>
            <a:r>
              <a:rPr lang="en-US" dirty="0" err="1" smtClean="0"/>
              <a:t>nuSTORM</a:t>
            </a:r>
            <a:r>
              <a:rPr lang="en-US" dirty="0" smtClean="0"/>
              <a:t> redux</a:t>
            </a:r>
          </a:p>
          <a:p>
            <a:endParaRPr lang="en-US" dirty="0" smtClean="0"/>
          </a:p>
          <a:p>
            <a:r>
              <a:rPr lang="en-US" dirty="0" smtClean="0"/>
              <a:t>Precision Higgs mass and width</a:t>
            </a:r>
          </a:p>
          <a:p>
            <a:pPr lvl="1"/>
            <a:r>
              <a:rPr lang="en-US" dirty="0" smtClean="0"/>
              <a:t>from 125 GeV </a:t>
            </a:r>
            <a:r>
              <a:rPr lang="en-US" dirty="0" smtClean="0">
                <a:sym typeface="Symbol"/>
              </a:rPr>
              <a:t></a:t>
            </a:r>
            <a:r>
              <a:rPr lang="en-US" baseline="30000" dirty="0" smtClean="0">
                <a:sym typeface="Symbol"/>
              </a:rPr>
              <a:t>+</a:t>
            </a:r>
            <a:r>
              <a:rPr lang="en-US" dirty="0" smtClean="0">
                <a:sym typeface="Symbol"/>
              </a:rPr>
              <a:t></a:t>
            </a:r>
            <a:r>
              <a:rPr lang="en-US" baseline="30000" dirty="0" smtClean="0">
                <a:sym typeface="Symbol"/>
              </a:rPr>
              <a:t>-  </a:t>
            </a:r>
            <a:r>
              <a:rPr lang="en-US" dirty="0" smtClean="0">
                <a:sym typeface="Symbol"/>
              </a:rPr>
              <a:t>- also Z</a:t>
            </a:r>
            <a:r>
              <a:rPr lang="en-US" baseline="-25000" dirty="0" smtClean="0">
                <a:sym typeface="Symbol"/>
              </a:rPr>
              <a:t>0,</a:t>
            </a: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tt</a:t>
            </a:r>
            <a:r>
              <a:rPr lang="en-US" dirty="0" smtClean="0">
                <a:sym typeface="Symbol"/>
              </a:rPr>
              <a:t>*, …</a:t>
            </a:r>
          </a:p>
          <a:p>
            <a:pPr lvl="1"/>
            <a:endParaRPr lang="en-US" dirty="0">
              <a:sym typeface="Symbol"/>
            </a:endParaRPr>
          </a:p>
          <a:p>
            <a:r>
              <a:rPr lang="en-US" dirty="0" smtClean="0">
                <a:sym typeface="Symbol"/>
              </a:rPr>
              <a:t>Higher Energy Discovery Collider</a:t>
            </a:r>
          </a:p>
          <a:p>
            <a:pPr lvl="1"/>
            <a:r>
              <a:rPr lang="en-US" dirty="0" smtClean="0">
                <a:sym typeface="Symbol"/>
              </a:rPr>
              <a:t>up to 14 </a:t>
            </a:r>
            <a:r>
              <a:rPr lang="en-US" dirty="0" err="1" smtClean="0">
                <a:sym typeface="Symbol"/>
              </a:rPr>
              <a:t>TeV</a:t>
            </a:r>
            <a:r>
              <a:rPr lang="en-US" dirty="0" smtClean="0">
                <a:sym typeface="Symbol"/>
              </a:rPr>
              <a:t> in LHC tunnel</a:t>
            </a:r>
          </a:p>
          <a:p>
            <a:pPr lvl="1"/>
            <a:endParaRPr lang="en-US" dirty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25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048" y="987713"/>
            <a:ext cx="3658418" cy="3018308"/>
          </a:xfrm>
        </p:spPr>
      </p:pic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809" y="3980416"/>
            <a:ext cx="3469304" cy="238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>
              <a:defRPr/>
            </a:pPr>
            <a:r>
              <a:rPr lang="el-GR" dirty="0">
                <a:cs typeface="Calibri"/>
              </a:rPr>
              <a:t>μμ</a:t>
            </a:r>
            <a:r>
              <a:rPr lang="en-US" dirty="0">
                <a:cs typeface="Calibri"/>
              </a:rPr>
              <a:t> </a:t>
            </a:r>
            <a:r>
              <a:rPr lang="en-US" dirty="0">
                <a:cs typeface="Calibri"/>
                <a:sym typeface="Wingdings" pitchFamily="2" charset="2"/>
              </a:rPr>
              <a:t> </a:t>
            </a:r>
            <a:r>
              <a:rPr lang="en-US" dirty="0" smtClean="0">
                <a:cs typeface="Calibri"/>
                <a:sym typeface="Wingdings" pitchFamily="2" charset="2"/>
              </a:rPr>
              <a:t>H Higgs Factory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dirty="0" smtClean="0"/>
              <a:t>Barger, Berger, </a:t>
            </a:r>
            <a:r>
              <a:rPr lang="en-US" sz="1200" dirty="0" err="1"/>
              <a:t>Gunion</a:t>
            </a:r>
            <a:r>
              <a:rPr lang="en-US" sz="1200" dirty="0"/>
              <a:t>, Han,</a:t>
            </a:r>
            <a:r>
              <a:rPr lang="en-US" sz="1200" i="1" dirty="0" smtClean="0">
                <a:effectLst/>
              </a:rPr>
              <a:t> </a:t>
            </a:r>
            <a:r>
              <a:rPr lang="en-US" sz="1200" i="1" dirty="0">
                <a:effectLst/>
              </a:rPr>
              <a:t>Physics Reports </a:t>
            </a:r>
            <a:r>
              <a:rPr lang="en-US" sz="1200" dirty="0">
                <a:effectLst/>
              </a:rPr>
              <a:t>286, 1-51 (1997</a:t>
            </a:r>
            <a:r>
              <a:rPr lang="en-US" sz="1200" dirty="0" smtClean="0">
                <a:effectLst/>
              </a:rPr>
              <a:t>)</a:t>
            </a:r>
            <a:endParaRPr lang="en-US" sz="1200" dirty="0"/>
          </a:p>
        </p:txBody>
      </p:sp>
      <p:sp>
        <p:nvSpPr>
          <p:cNvPr id="6147" name="Text Placeholder 2"/>
          <p:cNvSpPr>
            <a:spLocks noGrp="1"/>
          </p:cNvSpPr>
          <p:nvPr>
            <p:ph type="body" sz="half" idx="1"/>
          </p:nvPr>
        </p:nvSpPr>
        <p:spPr>
          <a:xfrm>
            <a:off x="259080" y="876299"/>
            <a:ext cx="5354320" cy="5642769"/>
          </a:xfrm>
        </p:spPr>
        <p:txBody>
          <a:bodyPr/>
          <a:lstStyle/>
          <a:p>
            <a:r>
              <a:rPr lang="en-US" b="0" dirty="0" smtClean="0"/>
              <a:t>Higgs Factory = s-channel resonance 	</a:t>
            </a:r>
            <a:r>
              <a:rPr lang="el-GR" b="1" dirty="0" smtClean="0">
                <a:solidFill>
                  <a:srgbClr val="333399"/>
                </a:solidFill>
                <a:cs typeface="Calibri" pitchFamily="34" charset="0"/>
              </a:rPr>
              <a:t>μ</a:t>
            </a:r>
            <a:r>
              <a:rPr lang="en-US" b="1" baseline="30000" dirty="0">
                <a:solidFill>
                  <a:srgbClr val="333399"/>
                </a:solidFill>
                <a:cs typeface="Calibri" pitchFamily="34" charset="0"/>
              </a:rPr>
              <a:t>+</a:t>
            </a:r>
            <a:r>
              <a:rPr lang="el-GR" b="1" dirty="0">
                <a:solidFill>
                  <a:srgbClr val="333399"/>
                </a:solidFill>
                <a:cs typeface="Calibri" pitchFamily="34" charset="0"/>
              </a:rPr>
              <a:t>μ</a:t>
            </a:r>
            <a:r>
              <a:rPr lang="en-US" b="1" baseline="30000" dirty="0">
                <a:solidFill>
                  <a:srgbClr val="333399"/>
                </a:solidFill>
                <a:cs typeface="Calibri" pitchFamily="34" charset="0"/>
              </a:rPr>
              <a:t>-</a:t>
            </a:r>
            <a:r>
              <a:rPr lang="en-US" b="1" dirty="0">
                <a:solidFill>
                  <a:srgbClr val="333399"/>
                </a:solidFill>
                <a:cs typeface="Calibri" pitchFamily="34" charset="0"/>
              </a:rPr>
              <a:t> </a:t>
            </a:r>
            <a:r>
              <a:rPr lang="en-US" b="1" dirty="0">
                <a:solidFill>
                  <a:srgbClr val="333399"/>
                </a:solidFill>
                <a:cs typeface="Calibri" pitchFamily="34" charset="0"/>
                <a:sym typeface="Wingdings" pitchFamily="2" charset="2"/>
              </a:rPr>
              <a:t> H </a:t>
            </a:r>
            <a:endParaRPr lang="en-US" b="0" dirty="0" smtClean="0"/>
          </a:p>
          <a:p>
            <a:r>
              <a:rPr lang="en-US" b="0" dirty="0" smtClean="0"/>
              <a:t>measure Higgs mass and width by spin precession (frequency)</a:t>
            </a:r>
            <a:endParaRPr lang="en-US" sz="2800" b="1" dirty="0">
              <a:solidFill>
                <a:srgbClr val="333399"/>
              </a:solidFill>
              <a:cs typeface="Arial" charset="0"/>
            </a:endParaRPr>
          </a:p>
          <a:p>
            <a:pPr lvl="1"/>
            <a:r>
              <a:rPr lang="en-US" sz="2400" b="1" dirty="0" smtClean="0">
                <a:solidFill>
                  <a:srgbClr val="333399"/>
                </a:solidFill>
                <a:cs typeface="Arial" charset="0"/>
                <a:sym typeface="Symbol"/>
              </a:rPr>
              <a:t>E:  0.1MeV </a:t>
            </a:r>
            <a:r>
              <a:rPr lang="en-US" sz="2400" b="1" dirty="0" smtClean="0">
                <a:solidFill>
                  <a:srgbClr val="333399"/>
                </a:solidFill>
                <a:cs typeface="Arial" charset="0"/>
                <a:sym typeface="Wingdings" panose="05000000000000000000" pitchFamily="2" charset="2"/>
              </a:rPr>
              <a:t> 0.005 </a:t>
            </a:r>
            <a:r>
              <a:rPr lang="en-US" dirty="0" smtClean="0">
                <a:cs typeface="Arial" charset="0"/>
                <a:sym typeface="Wingdings" panose="05000000000000000000" pitchFamily="2" charset="2"/>
              </a:rPr>
              <a:t>MeV</a:t>
            </a:r>
            <a:endParaRPr lang="en-US" dirty="0" smtClean="0"/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 L=10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t=10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50000 H</a:t>
            </a:r>
          </a:p>
          <a:p>
            <a:endParaRPr lang="en-US" dirty="0" smtClean="0">
              <a:solidFill>
                <a:srgbClr val="FF0000"/>
              </a:solidFill>
              <a:cs typeface="Arial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start collider at Z</a:t>
            </a:r>
            <a:r>
              <a:rPr lang="en-US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(91GeV)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easier starting point</a:t>
            </a:r>
          </a:p>
          <a:p>
            <a:pPr lvl="1"/>
            <a:r>
              <a:rPr lang="en-US" dirty="0" smtClean="0"/>
              <a:t>300 </a:t>
            </a:r>
            <a:r>
              <a:rPr lang="en-US" dirty="0"/>
              <a:t>Z/day at </a:t>
            </a:r>
            <a:r>
              <a:rPr lang="en-US" dirty="0" smtClean="0"/>
              <a:t>L=10</a:t>
            </a:r>
            <a:r>
              <a:rPr lang="en-US" baseline="30000" dirty="0" smtClean="0"/>
              <a:t>29</a:t>
            </a:r>
          </a:p>
          <a:p>
            <a:pPr lvl="1"/>
            <a:r>
              <a:rPr lang="en-US" dirty="0">
                <a:sym typeface="Wingdings" pitchFamily="2" charset="2"/>
              </a:rPr>
              <a:t>Useful Physics at Z ?</a:t>
            </a:r>
          </a:p>
          <a:p>
            <a:pPr lvl="2"/>
            <a:r>
              <a:rPr lang="en-US" dirty="0">
                <a:sym typeface="Wingdings" pitchFamily="2" charset="2"/>
              </a:rPr>
              <a:t>E, </a:t>
            </a:r>
            <a:r>
              <a:rPr lang="el-GR" dirty="0">
                <a:sym typeface="Wingdings" pitchFamily="2" charset="2"/>
              </a:rPr>
              <a:t>Δ</a:t>
            </a:r>
            <a:r>
              <a:rPr lang="en-US" dirty="0">
                <a:sym typeface="Wingdings" pitchFamily="2" charset="2"/>
              </a:rPr>
              <a:t>E to ~0.1 MeV or less</a:t>
            </a:r>
            <a:endParaRPr lang="en-US" dirty="0"/>
          </a:p>
          <a:p>
            <a:pPr lvl="2"/>
            <a:r>
              <a:rPr lang="el-GR" dirty="0"/>
              <a:t>μ</a:t>
            </a:r>
            <a:r>
              <a:rPr lang="en-US" baseline="30000" dirty="0"/>
              <a:t>+</a:t>
            </a:r>
            <a:r>
              <a:rPr lang="el-GR" dirty="0"/>
              <a:t>μ</a:t>
            </a:r>
            <a:r>
              <a:rPr lang="en-US" baseline="30000" dirty="0"/>
              <a:t>- </a:t>
            </a:r>
            <a:r>
              <a:rPr lang="en-US" dirty="0">
                <a:sym typeface="Wingdings" pitchFamily="2" charset="2"/>
              </a:rPr>
              <a:t> Z</a:t>
            </a:r>
            <a:r>
              <a:rPr lang="en-US" baseline="-25000" dirty="0">
                <a:sym typeface="Wingdings" pitchFamily="2" charset="2"/>
              </a:rPr>
              <a:t>0</a:t>
            </a:r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b="1" dirty="0" smtClean="0">
              <a:latin typeface="Arial Narrow" pitchFamily="34" charset="0"/>
              <a:cs typeface="Arial" charset="0"/>
            </a:endParaRP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F897DD-9007-407D-ACE0-758D0DFEBBF0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Energy to 14 </a:t>
            </a:r>
            <a:r>
              <a:rPr lang="en-US" dirty="0" err="1" smtClean="0"/>
              <a:t>TeV</a:t>
            </a:r>
            <a:r>
              <a:rPr lang="en-US" dirty="0" smtClean="0"/>
              <a:t> at LHC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0250" y="800100"/>
            <a:ext cx="5376649" cy="5524500"/>
          </a:xfrm>
        </p:spPr>
        <p:txBody>
          <a:bodyPr/>
          <a:lstStyle/>
          <a:p>
            <a:r>
              <a:rPr lang="en-US" dirty="0" smtClean="0"/>
              <a:t>CERN is interested in </a:t>
            </a:r>
            <a:r>
              <a:rPr lang="en-US" dirty="0" smtClean="0">
                <a:sym typeface="Symbol"/>
              </a:rPr>
              <a:t></a:t>
            </a:r>
            <a:r>
              <a:rPr lang="en-US" baseline="30000" dirty="0" smtClean="0">
                <a:sym typeface="Symbol"/>
              </a:rPr>
              <a:t>+</a:t>
            </a:r>
            <a:r>
              <a:rPr lang="en-US" dirty="0" smtClean="0">
                <a:sym typeface="Symbol"/>
              </a:rPr>
              <a:t></a:t>
            </a:r>
            <a:r>
              <a:rPr lang="en-US" baseline="30000" dirty="0" smtClean="0">
                <a:sym typeface="Symbol"/>
              </a:rPr>
              <a:t>-</a:t>
            </a:r>
            <a:r>
              <a:rPr lang="en-US" dirty="0" smtClean="0">
                <a:sym typeface="Symbol"/>
              </a:rPr>
              <a:t> site-filler</a:t>
            </a:r>
          </a:p>
          <a:p>
            <a:pPr lvl="1"/>
            <a:r>
              <a:rPr lang="en-US" dirty="0" smtClean="0">
                <a:sym typeface="Symbol"/>
              </a:rPr>
              <a:t>fits in LHC tunnel</a:t>
            </a:r>
            <a:endParaRPr lang="en-US" dirty="0">
              <a:sym typeface="Symbol"/>
            </a:endParaRPr>
          </a:p>
          <a:p>
            <a:r>
              <a:rPr lang="en-US" dirty="0" smtClean="0">
                <a:sym typeface="Symbol"/>
              </a:rPr>
              <a:t>Could consider for muon source:</a:t>
            </a:r>
          </a:p>
          <a:p>
            <a:pPr lvl="1"/>
            <a:r>
              <a:rPr lang="en-US" dirty="0" smtClean="0">
                <a:sym typeface="Symbol"/>
              </a:rPr>
              <a:t>PS-based proton source + cooling</a:t>
            </a:r>
          </a:p>
          <a:p>
            <a:pPr lvl="1"/>
            <a:r>
              <a:rPr lang="en-US" dirty="0" smtClean="0">
                <a:sym typeface="Symbol"/>
              </a:rPr>
              <a:t>MAP 8GeV 2MW  p + cooling</a:t>
            </a:r>
          </a:p>
          <a:p>
            <a:pPr lvl="1"/>
            <a:r>
              <a:rPr lang="en-US" dirty="0" smtClean="0">
                <a:sym typeface="Symbol"/>
              </a:rPr>
              <a:t>threshold 45 GeV e</a:t>
            </a:r>
            <a:r>
              <a:rPr lang="en-US" baseline="30000" dirty="0" smtClean="0">
                <a:sym typeface="Symbol"/>
              </a:rPr>
              <a:t>+</a:t>
            </a:r>
            <a:r>
              <a:rPr lang="en-US" dirty="0" smtClean="0">
                <a:sym typeface="Symbol"/>
              </a:rPr>
              <a:t> ring + e</a:t>
            </a:r>
            <a:r>
              <a:rPr lang="en-US" baseline="30000" dirty="0" smtClean="0">
                <a:sym typeface="Symbol"/>
              </a:rPr>
              <a:t>-  </a:t>
            </a:r>
            <a:r>
              <a:rPr lang="en-US" dirty="0" smtClean="0">
                <a:sym typeface="Symbol"/>
              </a:rPr>
              <a:t>production</a:t>
            </a:r>
          </a:p>
          <a:p>
            <a:pPr lvl="2"/>
            <a:r>
              <a:rPr lang="en-US" dirty="0" smtClean="0">
                <a:sym typeface="Symbol"/>
              </a:rPr>
              <a:t>LEMMA- </a:t>
            </a:r>
            <a:r>
              <a:rPr lang="en-US" dirty="0" err="1" smtClean="0">
                <a:sym typeface="Symbol"/>
              </a:rPr>
              <a:t>Boscolo</a:t>
            </a:r>
            <a:r>
              <a:rPr lang="en-US" dirty="0" smtClean="0">
                <a:sym typeface="Symbol"/>
              </a:rPr>
              <a:t> et al. –no cooling</a:t>
            </a:r>
          </a:p>
          <a:p>
            <a:pPr lvl="1"/>
            <a:r>
              <a:rPr lang="en-US" dirty="0" smtClean="0">
                <a:sym typeface="Symbol"/>
              </a:rPr>
              <a:t>1-pass MAP cooler </a:t>
            </a:r>
            <a:r>
              <a:rPr lang="en-US" dirty="0" smtClean="0">
                <a:sym typeface="Wingdings" panose="05000000000000000000" pitchFamily="2" charset="2"/>
              </a:rPr>
              <a:t> ring coolers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…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88812119"/>
              </p:ext>
            </p:extLst>
          </p:nvPr>
        </p:nvGraphicFramePr>
        <p:xfrm>
          <a:off x="5565599" y="3619234"/>
          <a:ext cx="2985135" cy="308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9020"/>
                <a:gridCol w="588645"/>
                <a:gridCol w="591185"/>
                <a:gridCol w="756285"/>
              </a:tblGrid>
              <a:tr h="1797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Parameter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“PS”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“MAP”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“LEMC”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574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Avg. luminosity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1.2·10</a:t>
                      </a:r>
                      <a:r>
                        <a:rPr lang="en-GB" sz="900" baseline="30000">
                          <a:effectLst/>
                        </a:rPr>
                        <a:t>33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3.3·10</a:t>
                      </a:r>
                      <a:r>
                        <a:rPr lang="en-GB" sz="900" baseline="30000">
                          <a:effectLst/>
                        </a:rPr>
                        <a:t>35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2.4·10</a:t>
                      </a:r>
                      <a:r>
                        <a:rPr lang="en-GB" sz="900" baseline="30000">
                          <a:effectLst/>
                        </a:rPr>
                        <a:t>32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46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Beam δE/E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0.1%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0.1%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0.2%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574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Rep rate, Hz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 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2200 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689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</a:t>
                      </a:r>
                      <a:r>
                        <a:rPr lang="en-GB" sz="900" baseline="-25000">
                          <a:effectLst/>
                        </a:rPr>
                        <a:t>μ</a:t>
                      </a:r>
                      <a:r>
                        <a:rPr lang="en-GB" sz="900">
                          <a:effectLst/>
                        </a:rPr>
                        <a:t>/bunch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1.2·10</a:t>
                      </a:r>
                      <a:r>
                        <a:rPr lang="en-GB" sz="900" baseline="30000">
                          <a:effectLst/>
                        </a:rPr>
                        <a:t>11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2·10</a:t>
                      </a:r>
                      <a:r>
                        <a:rPr lang="en-GB" sz="900" baseline="30000">
                          <a:effectLst/>
                        </a:rPr>
                        <a:t>12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4.5</a:t>
                      </a:r>
                      <a:r>
                        <a:rPr lang="en-GB" sz="900">
                          <a:effectLst/>
                          <a:sym typeface="Symbol"/>
                        </a:rPr>
                        <a:t></a:t>
                      </a:r>
                      <a:r>
                        <a:rPr lang="en-GB" sz="900">
                          <a:effectLst/>
                        </a:rPr>
                        <a:t>10</a:t>
                      </a:r>
                      <a:r>
                        <a:rPr lang="en-GB" sz="900" baseline="30000">
                          <a:effectLst/>
                        </a:rPr>
                        <a:t>7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574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</a:t>
                      </a:r>
                      <a:r>
                        <a:rPr lang="en-GB" sz="900" baseline="-25000">
                          <a:effectLst/>
                        </a:rPr>
                        <a:t>b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574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ε</a:t>
                      </a:r>
                      <a:r>
                        <a:rPr lang="en-GB" sz="900" baseline="-25000">
                          <a:effectLst/>
                        </a:rPr>
                        <a:t>t,N</a:t>
                      </a:r>
                      <a:r>
                        <a:rPr lang="en-GB" sz="900">
                          <a:effectLst/>
                        </a:rPr>
                        <a:t> mm-mrad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25 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0.04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46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β</a:t>
                      </a:r>
                      <a:r>
                        <a:rPr lang="en-GB" sz="900" baseline="30000">
                          <a:effectLst/>
                        </a:rPr>
                        <a:t>*</a:t>
                      </a:r>
                      <a:r>
                        <a:rPr lang="en-GB" sz="900">
                          <a:effectLst/>
                        </a:rPr>
                        <a:t> , mm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0.2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574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σ</a:t>
                      </a:r>
                      <a:r>
                        <a:rPr lang="en-GB" sz="900" baseline="30000">
                          <a:effectLst/>
                        </a:rPr>
                        <a:t>*</a:t>
                      </a:r>
                      <a:r>
                        <a:rPr lang="en-GB" sz="900">
                          <a:effectLst/>
                        </a:rPr>
                        <a:t>(IR), μm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0.6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0.6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0.011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574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Bunch length, mm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0.001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0.001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0.0002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574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μ production source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24 GeV p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 GeV p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45 GeV e</a:t>
                      </a:r>
                      <a:r>
                        <a:rPr lang="en-GB" sz="900" baseline="30000">
                          <a:effectLst/>
                        </a:rPr>
                        <a:t>+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574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p or e/pulse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6·10</a:t>
                      </a:r>
                      <a:r>
                        <a:rPr lang="en-GB" sz="900" baseline="30000">
                          <a:effectLst/>
                        </a:rPr>
                        <a:t>12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2·10</a:t>
                      </a:r>
                      <a:r>
                        <a:rPr lang="en-GB" sz="900" baseline="30000">
                          <a:effectLst/>
                        </a:rPr>
                        <a:t>14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3·10</a:t>
                      </a:r>
                      <a:r>
                        <a:rPr lang="en-GB" sz="900" baseline="30000">
                          <a:effectLst/>
                        </a:rPr>
                        <a:t>13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460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Driver beam power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0.17MW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1.6MW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40 MW 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718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Acceleration, GeV 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1-3.5, 3.5-7 RCS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1-3.5, 3.5-7 RCS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40 GV, RLA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20 turn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574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Ν rad. (unmitigated)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0.08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1.5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0.015 mSv/yr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C4FCA1-8E9E-4AB0-B29E-301DE2C0B69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8" y="4244932"/>
            <a:ext cx="4127145" cy="109708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676900" y="729673"/>
            <a:ext cx="2675530" cy="2491199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8" y="5459104"/>
            <a:ext cx="3739487" cy="13988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27342" y="3220872"/>
            <a:ext cx="3398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Shiltsev</a:t>
            </a:r>
            <a:r>
              <a:rPr lang="en-US" sz="1600" dirty="0" smtClean="0"/>
              <a:t> &amp;  </a:t>
            </a:r>
            <a:r>
              <a:rPr lang="en-US" sz="1600" dirty="0" err="1" smtClean="0"/>
              <a:t>Neuffer</a:t>
            </a:r>
            <a:r>
              <a:rPr lang="en-US" sz="1600" dirty="0" smtClean="0"/>
              <a:t>, IPAC 18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3351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81370" y="2865770"/>
            <a:ext cx="7772400" cy="1500187"/>
          </a:xfrm>
        </p:spPr>
        <p:txBody>
          <a:bodyPr/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 for your attention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C4FCA1-8E9E-4AB0-B29E-301DE2C0B69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4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Estrangelo Edessa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0" cap="flat" cmpd="sng" algn="ctr">
          <a:noFill/>
          <a:prstDash val="solid"/>
          <a:round/>
          <a:headEnd type="none" w="med" len="med"/>
          <a:tailEnd type="triangle" w="med" len="med"/>
        </a:ln>
        <a:effectLst/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59630</TotalTime>
  <Words>521</Words>
  <Application>Microsoft Office PowerPoint</Application>
  <PresentationFormat>On-screen Show (4:3)</PresentationFormat>
  <Paragraphs>158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MICE/MTA results and the  Heavy Electron Particle Accelerator Program</vt:lpstr>
      <vt:lpstr>Outline</vt:lpstr>
      <vt:lpstr>MICE  experiment at RAL Results </vt:lpstr>
      <vt:lpstr>MTA experimental  results</vt:lpstr>
      <vt:lpstr>MAP  HEPAP  status</vt:lpstr>
      <vt:lpstr>Future HEPAP possibilities</vt:lpstr>
      <vt:lpstr>μμ  H Higgs Factory Barger, Berger, Gunion, Han, Physics Reports 286, 1-51 (1997)</vt:lpstr>
      <vt:lpstr>High Energy to 14 TeV at LHC</vt:lpstr>
      <vt:lpstr>PowerPoint Presentation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munu Slides</dc:title>
  <dc:creator>David Neuffer</dc:creator>
  <cp:lastModifiedBy>dn</cp:lastModifiedBy>
  <cp:revision>1487</cp:revision>
  <cp:lastPrinted>2012-11-28T17:56:30Z</cp:lastPrinted>
  <dcterms:created xsi:type="dcterms:W3CDTF">2003-09-15T21:58:19Z</dcterms:created>
  <dcterms:modified xsi:type="dcterms:W3CDTF">2018-04-03T02:50:08Z</dcterms:modified>
</cp:coreProperties>
</file>